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5"/>
  </p:notesMasterIdLst>
  <p:handoutMasterIdLst>
    <p:handoutMasterId r:id="rId23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606" r:id="rId19"/>
    <p:sldId id="2495" r:id="rId20"/>
    <p:sldId id="2598" r:id="rId21"/>
    <p:sldId id="256" r:id="rId22"/>
    <p:sldId id="2604" r:id="rId23"/>
    <p:sldId id="2073" r:id="rId24"/>
    <p:sldId id="1101" r:id="rId25"/>
    <p:sldId id="1581" r:id="rId26"/>
    <p:sldId id="2279" r:id="rId27"/>
    <p:sldId id="2534" r:id="rId28"/>
    <p:sldId id="2062" r:id="rId29"/>
    <p:sldId id="2280" r:id="rId30"/>
    <p:sldId id="2550" r:id="rId31"/>
    <p:sldId id="1981" r:id="rId32"/>
    <p:sldId id="2074" r:id="rId33"/>
    <p:sldId id="2102" r:id="rId34"/>
    <p:sldId id="2465" r:id="rId35"/>
    <p:sldId id="2107" r:id="rId36"/>
    <p:sldId id="2075" r:id="rId37"/>
    <p:sldId id="2439" r:id="rId38"/>
    <p:sldId id="2292" r:id="rId39"/>
    <p:sldId id="2331" r:id="rId40"/>
    <p:sldId id="2332" r:id="rId41"/>
    <p:sldId id="2437" r:id="rId42"/>
    <p:sldId id="2438" r:id="rId43"/>
    <p:sldId id="2464" r:id="rId44"/>
    <p:sldId id="2481" r:id="rId45"/>
    <p:sldId id="2482" r:id="rId46"/>
    <p:sldId id="2483" r:id="rId47"/>
    <p:sldId id="2484" r:id="rId48"/>
    <p:sldId id="2485" r:id="rId49"/>
    <p:sldId id="2602" r:id="rId50"/>
    <p:sldId id="2486" r:id="rId51"/>
    <p:sldId id="2557" r:id="rId52"/>
    <p:sldId id="2558" r:id="rId53"/>
    <p:sldId id="2008" r:id="rId54"/>
    <p:sldId id="2291" r:id="rId55"/>
    <p:sldId id="2426" r:id="rId56"/>
    <p:sldId id="2427" r:id="rId57"/>
    <p:sldId id="2460" r:id="rId58"/>
    <p:sldId id="2461" r:id="rId59"/>
    <p:sldId id="2463" r:id="rId60"/>
    <p:sldId id="2552" r:id="rId61"/>
    <p:sldId id="1688" r:id="rId62"/>
    <p:sldId id="2293" r:id="rId63"/>
    <p:sldId id="1708" r:id="rId64"/>
    <p:sldId id="2524" r:id="rId65"/>
    <p:sldId id="2541" r:id="rId66"/>
    <p:sldId id="2548" r:id="rId67"/>
    <p:sldId id="1709" r:id="rId68"/>
    <p:sldId id="1710" r:id="rId69"/>
    <p:sldId id="1790" r:id="rId70"/>
    <p:sldId id="2199" r:id="rId71"/>
    <p:sldId id="2319" r:id="rId72"/>
    <p:sldId id="2320" r:id="rId73"/>
    <p:sldId id="2321" r:id="rId74"/>
    <p:sldId id="2355" r:id="rId75"/>
    <p:sldId id="2592" r:id="rId76"/>
    <p:sldId id="2573" r:id="rId77"/>
    <p:sldId id="2574" r:id="rId78"/>
    <p:sldId id="2575" r:id="rId79"/>
    <p:sldId id="2576" r:id="rId80"/>
    <p:sldId id="2577" r:id="rId81"/>
    <p:sldId id="2578" r:id="rId82"/>
    <p:sldId id="2579" r:id="rId83"/>
    <p:sldId id="2580" r:id="rId84"/>
    <p:sldId id="2581" r:id="rId85"/>
    <p:sldId id="2582" r:id="rId86"/>
    <p:sldId id="2583" r:id="rId87"/>
    <p:sldId id="2584" r:id="rId88"/>
    <p:sldId id="2585" r:id="rId89"/>
    <p:sldId id="2586" r:id="rId90"/>
    <p:sldId id="2587" r:id="rId91"/>
    <p:sldId id="2588" r:id="rId92"/>
    <p:sldId id="2589" r:id="rId93"/>
    <p:sldId id="2590" r:id="rId94"/>
    <p:sldId id="2591" r:id="rId95"/>
    <p:sldId id="2354" r:id="rId96"/>
    <p:sldId id="2294" r:id="rId97"/>
    <p:sldId id="2559" r:id="rId98"/>
    <p:sldId id="2566" r:id="rId99"/>
    <p:sldId id="2567" r:id="rId100"/>
    <p:sldId id="2568" r:id="rId101"/>
    <p:sldId id="2569" r:id="rId102"/>
    <p:sldId id="2560" r:id="rId103"/>
    <p:sldId id="2570" r:id="rId104"/>
    <p:sldId id="2571" r:id="rId105"/>
    <p:sldId id="2572" r:id="rId106"/>
    <p:sldId id="2562" r:id="rId107"/>
    <p:sldId id="2561" r:id="rId108"/>
    <p:sldId id="2563" r:id="rId109"/>
    <p:sldId id="2564" r:id="rId110"/>
    <p:sldId id="2466" r:id="rId111"/>
    <p:sldId id="2467" r:id="rId112"/>
    <p:sldId id="1679" r:id="rId113"/>
    <p:sldId id="2336" r:id="rId114"/>
    <p:sldId id="2328" r:id="rId115"/>
    <p:sldId id="2565" r:id="rId116"/>
    <p:sldId id="2601" r:id="rId117"/>
    <p:sldId id="2497" r:id="rId118"/>
    <p:sldId id="2593" r:id="rId119"/>
    <p:sldId id="2595" r:id="rId120"/>
    <p:sldId id="2603" r:id="rId121"/>
    <p:sldId id="2596" r:id="rId122"/>
    <p:sldId id="2553" r:id="rId123"/>
    <p:sldId id="2599" r:id="rId124"/>
    <p:sldId id="2600" r:id="rId125"/>
    <p:sldId id="2597" r:id="rId126"/>
    <p:sldId id="2489" r:id="rId127"/>
    <p:sldId id="2556" r:id="rId128"/>
    <p:sldId id="2554" r:id="rId129"/>
    <p:sldId id="2555" r:id="rId130"/>
    <p:sldId id="2605" r:id="rId131"/>
    <p:sldId id="2324" r:id="rId132"/>
    <p:sldId id="1375" r:id="rId133"/>
    <p:sldId id="1376" r:id="rId134"/>
    <p:sldId id="1400" r:id="rId135"/>
    <p:sldId id="2479" r:id="rId136"/>
    <p:sldId id="2480" r:id="rId137"/>
    <p:sldId id="619" r:id="rId138"/>
    <p:sldId id="621" r:id="rId139"/>
    <p:sldId id="1561" r:id="rId140"/>
    <p:sldId id="1555" r:id="rId141"/>
    <p:sldId id="1601" r:id="rId142"/>
    <p:sldId id="1585" r:id="rId143"/>
    <p:sldId id="1586" r:id="rId144"/>
    <p:sldId id="1587" r:id="rId145"/>
    <p:sldId id="1588" r:id="rId146"/>
    <p:sldId id="1589" r:id="rId147"/>
    <p:sldId id="1590" r:id="rId148"/>
    <p:sldId id="1771" r:id="rId149"/>
    <p:sldId id="1772" r:id="rId150"/>
    <p:sldId id="1591" r:id="rId151"/>
    <p:sldId id="1592" r:id="rId152"/>
    <p:sldId id="1593" r:id="rId153"/>
    <p:sldId id="1594" r:id="rId154"/>
    <p:sldId id="1595" r:id="rId155"/>
    <p:sldId id="1596" r:id="rId156"/>
    <p:sldId id="1597" r:id="rId157"/>
    <p:sldId id="1598" r:id="rId158"/>
    <p:sldId id="1599" r:id="rId159"/>
    <p:sldId id="1600" r:id="rId160"/>
    <p:sldId id="1628" r:id="rId161"/>
    <p:sldId id="1638" r:id="rId162"/>
    <p:sldId id="1725" r:id="rId163"/>
    <p:sldId id="1726" r:id="rId164"/>
    <p:sldId id="1947" r:id="rId165"/>
    <p:sldId id="1975" r:id="rId166"/>
    <p:sldId id="1976" r:id="rId167"/>
    <p:sldId id="1977" r:id="rId168"/>
    <p:sldId id="2039" r:id="rId169"/>
    <p:sldId id="2060" r:id="rId170"/>
    <p:sldId id="2061" r:id="rId171"/>
    <p:sldId id="2097" r:id="rId172"/>
    <p:sldId id="2103" r:id="rId173"/>
    <p:sldId id="2063" r:id="rId174"/>
    <p:sldId id="2064" r:id="rId175"/>
    <p:sldId id="2065" r:id="rId176"/>
    <p:sldId id="2066" r:id="rId177"/>
    <p:sldId id="2067" r:id="rId178"/>
    <p:sldId id="2068" r:id="rId179"/>
    <p:sldId id="2069" r:id="rId180"/>
    <p:sldId id="2146" r:id="rId181"/>
    <p:sldId id="2147" r:id="rId182"/>
    <p:sldId id="2148" r:id="rId183"/>
    <p:sldId id="2158" r:id="rId184"/>
    <p:sldId id="2159" r:id="rId185"/>
    <p:sldId id="2157" r:id="rId186"/>
    <p:sldId id="2160" r:id="rId187"/>
    <p:sldId id="2216" r:id="rId188"/>
    <p:sldId id="2217" r:id="rId189"/>
    <p:sldId id="2219" r:id="rId190"/>
    <p:sldId id="2238" r:id="rId191"/>
    <p:sldId id="2239" r:id="rId192"/>
    <p:sldId id="2240" r:id="rId193"/>
    <p:sldId id="2242" r:id="rId194"/>
    <p:sldId id="2263" r:id="rId195"/>
    <p:sldId id="2276" r:id="rId196"/>
    <p:sldId id="2277" r:id="rId197"/>
    <p:sldId id="2278" r:id="rId198"/>
    <p:sldId id="2281" r:id="rId199"/>
    <p:sldId id="2282" r:id="rId200"/>
    <p:sldId id="2283" r:id="rId201"/>
    <p:sldId id="2284" r:id="rId202"/>
    <p:sldId id="2318" r:id="rId203"/>
    <p:sldId id="2329" r:id="rId204"/>
    <p:sldId id="2356" r:id="rId205"/>
    <p:sldId id="1701" r:id="rId206"/>
    <p:sldId id="1969" r:id="rId207"/>
    <p:sldId id="2112" r:id="rId208"/>
    <p:sldId id="1965" r:id="rId209"/>
    <p:sldId id="2114" r:id="rId210"/>
    <p:sldId id="1705" r:id="rId211"/>
    <p:sldId id="1706" r:id="rId212"/>
    <p:sldId id="1707" r:id="rId213"/>
    <p:sldId id="2113" r:id="rId214"/>
    <p:sldId id="2037" r:id="rId215"/>
    <p:sldId id="2431" r:id="rId216"/>
    <p:sldId id="2429" r:id="rId217"/>
    <p:sldId id="2436" r:id="rId218"/>
    <p:sldId id="1968" r:id="rId219"/>
    <p:sldId id="2104" r:id="rId220"/>
    <p:sldId id="2317" r:id="rId221"/>
    <p:sldId id="1967" r:id="rId222"/>
    <p:sldId id="2167" r:id="rId223"/>
    <p:sldId id="2351" r:id="rId224"/>
    <p:sldId id="2333" r:id="rId225"/>
    <p:sldId id="2335" r:id="rId226"/>
    <p:sldId id="2334" r:id="rId227"/>
    <p:sldId id="2352" r:id="rId228"/>
    <p:sldId id="2218" r:id="rId229"/>
    <p:sldId id="1945" r:id="rId230"/>
    <p:sldId id="2071" r:id="rId231"/>
    <p:sldId id="2036" r:id="rId232"/>
    <p:sldId id="2323" r:id="rId233"/>
    <p:sldId id="2353" r:id="rId23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handoutMaster" Target="handoutMasters/handout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802.11-22/0807r3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hyperlink" Target="https://mentor.ieee.org/802.11/dcn/22/11-22-0806-00-0jtc-proposed-response-to-fdis-comments-on-802-22.doc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ec/dcn/22/ec-22-0103-05-00EC-ieee-802-status-report-for-sc6-june-2022.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oleObject" Target="../embeddings/oleObject14.bin"/><Relationship Id="rId4" Type="http://schemas.openxmlformats.org/officeDocument/2006/relationships/image" Target="../media/image15.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821-00-0jtc-minutes-of-virtual-meeting-in-ma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9.emf"/></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0.emf"/></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image" Target="../media/image9.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Tuesday, 12 Jul 2022 in PM2 slot </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Jul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2163411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36546561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4652629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6954695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15606376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37103657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27511148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1230112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19724651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55675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8068247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6142137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2286756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40150213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a:t>
            </a:r>
            <a:r>
              <a:rPr lang="en-AU" dirty="0">
                <a:solidFill>
                  <a:schemeClr val="accent2"/>
                </a:solidFill>
              </a:rPr>
              <a:t>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2"/>
            <a:r>
              <a:rPr lang="en-AU" dirty="0"/>
              <a:t>A proposed response follows (see </a:t>
            </a:r>
            <a:r>
              <a:rPr lang="en-AU" dirty="0">
                <a:effectLst/>
                <a:latin typeface="+mj-lt"/>
                <a:ea typeface="Calibri" panose="020F0502020204030204" pitchFamily="34" charset="0"/>
                <a:hlinkClick r:id="rId3"/>
              </a:rPr>
              <a:t>11-22-0806-00</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114</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spid="_x0000_s42016"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13A-B2DD-46B8-8551-5A6024F22F28}"/>
              </a:ext>
            </a:extLst>
          </p:cNvPr>
          <p:cNvSpPr>
            <a:spLocks noGrp="1"/>
          </p:cNvSpPr>
          <p:nvPr>
            <p:ph type="title"/>
          </p:nvPr>
        </p:nvSpPr>
        <p:spPr/>
        <p:txBody>
          <a:bodyPr/>
          <a:lstStyle/>
          <a:p>
            <a:r>
              <a:rPr lang="en-AU" dirty="0"/>
              <a:t>A proposed response to the China NB on 802.22 during the FDIS ballot has been developed</a:t>
            </a:r>
          </a:p>
        </p:txBody>
      </p:sp>
      <p:sp>
        <p:nvSpPr>
          <p:cNvPr id="3" name="Content Placeholder 2">
            <a:extLst>
              <a:ext uri="{FF2B5EF4-FFF2-40B4-BE49-F238E27FC236}">
                <a16:creationId xmlns:a16="http://schemas.microsoft.com/office/drawing/2014/main" id="{3457AD7E-B494-4115-A6DF-CCD0C5B62D8B}"/>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rPr>
              <a:t>Proposed response (see </a:t>
            </a:r>
            <a:r>
              <a:rPr lang="en-US" sz="1800" dirty="0">
                <a:effectLst/>
                <a:latin typeface="Arial" panose="020B0604020202020204" pitchFamily="34" charset="0"/>
                <a:ea typeface="Calibri" panose="020F0502020204030204" pitchFamily="34" charset="0"/>
                <a:hlinkClick r:id="rId2"/>
              </a:rPr>
              <a:t>11-22-0806-02</a:t>
            </a:r>
            <a:r>
              <a:rPr lang="en-US" sz="1800" dirty="0">
                <a:effectLst/>
                <a:latin typeface="Arial" panose="020B0604020202020204" pitchFamily="34" charset="0"/>
                <a:ea typeface="Calibri" panose="020F0502020204030204" pitchFamily="34" charset="0"/>
              </a:rPr>
              <a:t>)</a:t>
            </a:r>
          </a:p>
          <a:p>
            <a:pPr lvl="1"/>
            <a:r>
              <a:rPr lang="en-US" i="1" dirty="0">
                <a:effectLst/>
                <a:latin typeface="Arial" panose="020B0604020202020204" pitchFamily="34" charset="0"/>
                <a:ea typeface="Calibri" panose="020F0502020204030204" pitchFamily="34" charset="0"/>
              </a:rPr>
              <a:t>IEEE 802 respectfully disagree with the China NB’s negative comment, and the associated proposed change, submitted during the FDIS ballot on ISO/IEC/IEEE 8802-22. The comment and proposed change are effectively the same as the China NB’s comment and proposed change during the 60-day ballot on the same document. The comment during the FDIS ballot provides no information justifying the proposed change beyond that provided during the 60-day ballot. Therefore, the response provided by IEEE 802 after the 60-day ballot (see N17405) is equally applicable as a response to the China NB’s comment during the FDIS ballot</a:t>
            </a:r>
            <a:r>
              <a:rPr lang="en-US" dirty="0">
                <a:effectLst/>
                <a:latin typeface="Arial" panose="020B0604020202020204" pitchFamily="34" charset="0"/>
                <a:ea typeface="Calibri" panose="020F0502020204030204" pitchFamily="34" charset="0"/>
              </a:rPr>
              <a:t>.</a:t>
            </a:r>
          </a:p>
          <a:p>
            <a:endParaRPr lang="en-AU" dirty="0"/>
          </a:p>
        </p:txBody>
      </p:sp>
      <p:sp>
        <p:nvSpPr>
          <p:cNvPr id="4" name="Footer Placeholder 3">
            <a:extLst>
              <a:ext uri="{FF2B5EF4-FFF2-40B4-BE49-F238E27FC236}">
                <a16:creationId xmlns:a16="http://schemas.microsoft.com/office/drawing/2014/main" id="{EB9BE76E-F75C-4AD6-A11B-972C86E7EE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6D72EA-7897-4D1F-8FBE-A36E2DA9A04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2696871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A17-57C2-B002-72E2-3F8A7A0361B1}"/>
              </a:ext>
            </a:extLst>
          </p:cNvPr>
          <p:cNvSpPr>
            <a:spLocks noGrp="1"/>
          </p:cNvSpPr>
          <p:nvPr>
            <p:ph type="title"/>
          </p:nvPr>
        </p:nvSpPr>
        <p:spPr/>
        <p:txBody>
          <a:bodyPr/>
          <a:lstStyle/>
          <a:p>
            <a:r>
              <a:rPr lang="en-AU" dirty="0"/>
              <a:t>The SC will consider recommending a response to comments on 802.22</a:t>
            </a:r>
          </a:p>
        </p:txBody>
      </p:sp>
      <p:sp>
        <p:nvSpPr>
          <p:cNvPr id="3" name="Content Placeholder 2">
            <a:extLst>
              <a:ext uri="{FF2B5EF4-FFF2-40B4-BE49-F238E27FC236}">
                <a16:creationId xmlns:a16="http://schemas.microsoft.com/office/drawing/2014/main" id="{990DD6B5-9D94-C393-F48D-A7B580B3948F}"/>
              </a:ext>
            </a:extLst>
          </p:cNvPr>
          <p:cNvSpPr>
            <a:spLocks noGrp="1"/>
          </p:cNvSpPr>
          <p:nvPr>
            <p:ph idx="1"/>
          </p:nvPr>
        </p:nvSpPr>
        <p:spPr/>
        <p:txBody>
          <a:bodyPr/>
          <a:lstStyle/>
          <a:p>
            <a:r>
              <a:rPr lang="en-AU" dirty="0"/>
              <a:t>Motion</a:t>
            </a:r>
          </a:p>
          <a:p>
            <a:pPr lvl="1"/>
            <a:r>
              <a:rPr lang="en-AU" i="1" dirty="0"/>
              <a:t>The IEEE 802 JTC1 SC recommends to the IEEE 802 EC that</a:t>
            </a:r>
            <a:r>
              <a:rPr lang="en-US" i="1" dirty="0">
                <a:effectLst/>
                <a:latin typeface="Arial" panose="020B0604020202020204" pitchFamily="34" charset="0"/>
                <a:ea typeface="Calibri" panose="020F0502020204030204" pitchFamily="34" charset="0"/>
              </a:rPr>
              <a:t> </a:t>
            </a:r>
            <a:r>
              <a:rPr lang="en-US" i="1" dirty="0">
                <a:effectLst/>
                <a:latin typeface="Arial" panose="020B0604020202020204" pitchFamily="34" charset="0"/>
                <a:ea typeface="Calibri" panose="020F0502020204030204" pitchFamily="34" charset="0"/>
                <a:hlinkClick r:id="rId2"/>
              </a:rPr>
              <a:t>11-22-0806-02</a:t>
            </a:r>
            <a:r>
              <a:rPr lang="en-AU" i="1" dirty="0"/>
              <a:t> be liaised to ISO/IEC JTC1/SC6 as a response to the comments during the FDIS ballot on IEEE 802.22</a:t>
            </a:r>
          </a:p>
          <a:p>
            <a:pPr lvl="1"/>
            <a:r>
              <a:rPr lang="en-AU" dirty="0"/>
              <a:t>Moved:</a:t>
            </a:r>
          </a:p>
          <a:p>
            <a:pPr lvl="1"/>
            <a:r>
              <a:rPr lang="en-AU" dirty="0"/>
              <a:t>Seconded:</a:t>
            </a:r>
          </a:p>
        </p:txBody>
      </p:sp>
      <p:sp>
        <p:nvSpPr>
          <p:cNvPr id="4" name="Footer Placeholder 3">
            <a:extLst>
              <a:ext uri="{FF2B5EF4-FFF2-40B4-BE49-F238E27FC236}">
                <a16:creationId xmlns:a16="http://schemas.microsoft.com/office/drawing/2014/main" id="{6588E02F-48D4-7B47-6408-784F4752DF5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82B66D4-25D4-C8F8-1AC9-A7C4B75D7C5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538750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late Jun – early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a:t>27 </a:t>
            </a:r>
            <a:r>
              <a:rPr lang="en-AU" dirty="0"/>
              <a:t>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a:pPr>
            <a:r>
              <a:rPr lang="en-AU" dirty="0"/>
              <a:t>Welcome &amp; ISO/IEC Codes of Conduct</a:t>
            </a:r>
          </a:p>
          <a:p>
            <a:pPr>
              <a:buFont typeface="+mj-lt"/>
              <a:buAutoNum type="arabicPeriod"/>
            </a:pPr>
            <a:r>
              <a:rPr lang="en-AU" dirty="0"/>
              <a:t>Roll Call</a:t>
            </a:r>
          </a:p>
          <a:p>
            <a:pPr>
              <a:buFont typeface="+mj-lt"/>
              <a:buAutoNum type="arabicPeriod"/>
            </a:pPr>
            <a:r>
              <a:rPr lang="en-AU" dirty="0"/>
              <a:t>Approval of Agenda</a:t>
            </a:r>
          </a:p>
          <a:p>
            <a:pPr>
              <a:buFont typeface="+mj-lt"/>
              <a:buAutoNum type="arabicPeriod"/>
            </a:pPr>
            <a:r>
              <a:rPr lang="en-AU" dirty="0"/>
              <a:t>Review Meeting Reports</a:t>
            </a:r>
          </a:p>
          <a:p>
            <a:pPr>
              <a:buFont typeface="+mj-lt"/>
              <a:buAutoNum type="arabicPeriod"/>
            </a:pPr>
            <a:r>
              <a:rPr lang="en-AU" dirty="0"/>
              <a:t>Active Work Items</a:t>
            </a:r>
          </a:p>
          <a:p>
            <a:pPr lvl="1"/>
            <a:r>
              <a:rPr lang="en-AU" dirty="0"/>
              <a:t>5.1 Low Altitude Drone Area Network (LADAN)</a:t>
            </a:r>
          </a:p>
          <a:p>
            <a:pPr lvl="1"/>
            <a:r>
              <a:rPr lang="en-AU" dirty="0"/>
              <a:t>5.2-4 NFCIP -1</a:t>
            </a:r>
          </a:p>
          <a:p>
            <a:pPr lvl="1"/>
            <a:r>
              <a:rPr lang="en-AU" dirty="0">
                <a:solidFill>
                  <a:srgbClr val="FF0000"/>
                </a:solidFill>
              </a:rPr>
              <a:t>5.5 PWI-DWIN</a:t>
            </a:r>
          </a:p>
          <a:p>
            <a:pPr lvl="1"/>
            <a:r>
              <a:rPr lang="en-AU" dirty="0"/>
              <a:t>5.6 PWI-WRAN (Wearable Robot Area Network)</a:t>
            </a:r>
            <a:br>
              <a:rPr lang="en-AU" dirty="0"/>
            </a:br>
            <a:endParaRPr lang="en-AU" dirty="0"/>
          </a:p>
          <a:p>
            <a:pPr lvl="1"/>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2348067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6. Review on Potential updates of AG/AHG related to WG 1</a:t>
            </a:r>
          </a:p>
          <a:p>
            <a:pPr lvl="1"/>
            <a:r>
              <a:rPr lang="en-AU" dirty="0"/>
              <a:t>6.1 AG 1 on Wearable devices</a:t>
            </a:r>
          </a:p>
          <a:p>
            <a:pPr lvl="1"/>
            <a:r>
              <a:rPr lang="en-AU" dirty="0"/>
              <a:t>6.2 AG 2 on Concepts and terminology</a:t>
            </a:r>
          </a:p>
          <a:p>
            <a:pPr lvl="1"/>
            <a:r>
              <a:rPr lang="en-AU" dirty="0"/>
              <a:t>6.3 AG 3 on Systematic review process</a:t>
            </a:r>
          </a:p>
          <a:p>
            <a:pPr lvl="1"/>
            <a:r>
              <a:rPr lang="en-AU" dirty="0"/>
              <a:t>6.4 AHG 2 on Trustworthiness</a:t>
            </a:r>
          </a:p>
          <a:p>
            <a:r>
              <a:rPr lang="en-AU" dirty="0"/>
              <a:t>7. Liaison</a:t>
            </a:r>
          </a:p>
          <a:p>
            <a:pPr lvl="1"/>
            <a:r>
              <a:rPr lang="en-AU" dirty="0"/>
              <a:t>7.1 Liaisons with other SDOs</a:t>
            </a:r>
          </a:p>
          <a:p>
            <a:pPr lvl="2"/>
            <a:r>
              <a:rPr lang="en-AU" dirty="0"/>
              <a:t>…</a:t>
            </a:r>
          </a:p>
          <a:p>
            <a:pPr lvl="2"/>
            <a:r>
              <a:rPr lang="en-AU" dirty="0">
                <a:solidFill>
                  <a:srgbClr val="FF0000"/>
                </a:solidFill>
              </a:rPr>
              <a:t>IEEE 802</a:t>
            </a:r>
          </a:p>
          <a:p>
            <a:pPr lvl="3"/>
            <a:r>
              <a:rPr lang="en-AU" dirty="0">
                <a:solidFill>
                  <a:srgbClr val="FF0000"/>
                </a:solidFill>
              </a:rPr>
              <a:t>SC6N17736/WG1N319 IEEE 802 status report to ISO/IEC JTC 1/SC 6 for SC 6</a:t>
            </a:r>
            <a:br>
              <a:rPr lang="en-AU" dirty="0">
                <a:solidFill>
                  <a:srgbClr val="FF0000"/>
                </a:solidFill>
              </a:rPr>
            </a:br>
            <a:r>
              <a:rPr lang="en-AU" dirty="0">
                <a:solidFill>
                  <a:srgbClr val="FF0000"/>
                </a:solidFill>
              </a:rPr>
              <a:t>meeting in June/July 2022</a:t>
            </a:r>
          </a:p>
          <a:p>
            <a:pPr lvl="1"/>
            <a:r>
              <a:rPr lang="en-AU" dirty="0"/>
              <a:t>7.2 Review liaison status</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17020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12 Jul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E064-D4D9-E41C-96DA-283FC1D73EB7}"/>
              </a:ext>
            </a:extLst>
          </p:cNvPr>
          <p:cNvSpPr>
            <a:spLocks noGrp="1"/>
          </p:cNvSpPr>
          <p:nvPr>
            <p:ph type="title"/>
          </p:nvPr>
        </p:nvSpPr>
        <p:spPr/>
        <p:txBody>
          <a:bodyPr/>
          <a:lstStyle/>
          <a:p>
            <a:r>
              <a:rPr lang="en-AU" dirty="0"/>
              <a:t>The IEEE 802 liaison report was well received</a:t>
            </a:r>
          </a:p>
        </p:txBody>
      </p:sp>
      <p:sp>
        <p:nvSpPr>
          <p:cNvPr id="3" name="Content Placeholder 2">
            <a:extLst>
              <a:ext uri="{FF2B5EF4-FFF2-40B4-BE49-F238E27FC236}">
                <a16:creationId xmlns:a16="http://schemas.microsoft.com/office/drawing/2014/main" id="{559F7E04-A1E8-883C-0576-EDFBB2A29BC8}"/>
              </a:ext>
            </a:extLst>
          </p:cNvPr>
          <p:cNvSpPr>
            <a:spLocks noGrp="1"/>
          </p:cNvSpPr>
          <p:nvPr>
            <p:ph idx="1"/>
          </p:nvPr>
        </p:nvSpPr>
        <p:spPr/>
        <p:txBody>
          <a:bodyPr/>
          <a:lstStyle/>
          <a:p>
            <a:pPr lvl="1"/>
            <a:r>
              <a:rPr lang="en-AU" dirty="0"/>
              <a:t>The IEEE 802 LS report is </a:t>
            </a:r>
            <a:r>
              <a:rPr lang="en-AU" dirty="0">
                <a:hlinkClick r:id="rId2"/>
              </a:rPr>
              <a:t>ec-22-0103-05</a:t>
            </a:r>
            <a:endParaRPr lang="en-AU" dirty="0"/>
          </a:p>
          <a:p>
            <a:pPr lvl="2"/>
            <a:r>
              <a:rPr lang="en-AU" dirty="0"/>
              <a:t>It was updated at last moment to reflect latest information</a:t>
            </a:r>
          </a:p>
          <a:p>
            <a:pPr lvl="1"/>
            <a:r>
              <a:rPr lang="en-AU" dirty="0"/>
              <a:t>The report was presented by Andrew Myles and seemed to be well received</a:t>
            </a:r>
          </a:p>
          <a:p>
            <a:pPr lvl="1"/>
            <a:r>
              <a:rPr lang="en-AU" dirty="0"/>
              <a:t>At the end of the report Andrew Myles asked WG1 if the report was in the appropriate format?</a:t>
            </a:r>
          </a:p>
          <a:p>
            <a:pPr lvl="2"/>
            <a:r>
              <a:rPr lang="en-AU" dirty="0"/>
              <a:t>Multiple people said yes, saying they really liked it and used it</a:t>
            </a:r>
          </a:p>
          <a:p>
            <a:pPr lvl="2"/>
            <a:r>
              <a:rPr lang="en-AU" dirty="0"/>
              <a:t>At least one person would like a summary of new IEEE 802 activities added</a:t>
            </a:r>
          </a:p>
          <a:p>
            <a:pPr lvl="2"/>
            <a:r>
              <a:rPr lang="en-AU" dirty="0"/>
              <a:t>It was suggest the name of each standard be included on the page reporting on the standard to avoid alphabet soup</a:t>
            </a:r>
          </a:p>
          <a:p>
            <a:pPr lvl="1"/>
            <a:r>
              <a:rPr lang="en-AU" dirty="0"/>
              <a:t>It is proposed we keep the current report format for future liaisons, refining as suggested above</a:t>
            </a:r>
          </a:p>
          <a:p>
            <a:endParaRPr lang="en-AU" dirty="0"/>
          </a:p>
        </p:txBody>
      </p:sp>
      <p:sp>
        <p:nvSpPr>
          <p:cNvPr id="4" name="Footer Placeholder 3">
            <a:extLst>
              <a:ext uri="{FF2B5EF4-FFF2-40B4-BE49-F238E27FC236}">
                <a16:creationId xmlns:a16="http://schemas.microsoft.com/office/drawing/2014/main" id="{39C8D6FE-2CDF-3C3D-696A-E89C8EB5CC9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A48FDB0-9288-F1FB-0CE0-256F140709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5771485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8. Introduction of New Item</a:t>
            </a:r>
          </a:p>
          <a:p>
            <a:pPr lvl="1"/>
            <a:r>
              <a:rPr lang="en-AU" dirty="0">
                <a:solidFill>
                  <a:srgbClr val="FF0000"/>
                </a:solidFill>
              </a:rPr>
              <a:t>PHY specification based on licensed narrowband in field area network for Smart Grid</a:t>
            </a:r>
          </a:p>
          <a:p>
            <a:pPr lvl="1"/>
            <a:r>
              <a:rPr lang="en-AU" dirty="0">
                <a:solidFill>
                  <a:srgbClr val="FF0000"/>
                </a:solidFill>
              </a:rPr>
              <a:t>Control Protocol for Radio Frequency Directional Signal Transmission (RF-DST)</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121</a:t>
            </a:fld>
            <a:endParaRPr lang="en-US"/>
          </a:p>
        </p:txBody>
      </p:sp>
    </p:spTree>
    <p:extLst>
      <p:ext uri="{BB962C8B-B14F-4D97-AF65-F5344CB8AC3E}">
        <p14:creationId xmlns:p14="http://schemas.microsoft.com/office/powerpoint/2010/main" val="29503979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37034264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spid="_x0000_s4712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124</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spid="_x0000_s4813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125</a:t>
            </a:fld>
            <a:endParaRPr lang="en-US"/>
          </a:p>
        </p:txBody>
      </p:sp>
    </p:spTree>
    <p:extLst>
      <p:ext uri="{BB962C8B-B14F-4D97-AF65-F5344CB8AC3E}">
        <p14:creationId xmlns:p14="http://schemas.microsoft.com/office/powerpoint/2010/main" val="14102715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928"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(was it?)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a:t>
            </a:r>
          </a:p>
          <a:p>
            <a:pPr lvl="1"/>
            <a:r>
              <a:rPr lang="en-AU" dirty="0">
                <a:latin typeface="+mj-lt"/>
                <a:cs typeface="Calibri" panose="020F0502020204030204" pitchFamily="34" charset="0"/>
              </a:rPr>
              <a:t>The proposed mission (with a three 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5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810346709"/>
              </p:ext>
            </p:extLst>
          </p:nvPr>
        </p:nvGraphicFramePr>
        <p:xfrm>
          <a:off x="4610100" y="3397250"/>
          <a:ext cx="914400" cy="806450"/>
        </p:xfrm>
        <a:graphic>
          <a:graphicData uri="http://schemas.openxmlformats.org/presentationml/2006/ole">
            <mc:AlternateContent xmlns:mc="http://schemas.openxmlformats.org/markup-compatibility/2006">
              <mc:Choice xmlns:v="urn:schemas-microsoft-com:vml" Requires="v">
                <p:oleObj spid="_x0000_s37956" name="Acrobat Document" showAsIcon="1" r:id="rId5" imgW="914597" imgH="806311" progId="Acrobat.Document.DC">
                  <p:embed/>
                </p:oleObj>
              </mc:Choice>
              <mc:Fallback>
                <p:oleObj name="Acrobat Document" showAsIcon="1" r:id="rId5" imgW="914597" imgH="806311" progId="Acrobat.Document.DC">
                  <p:embed/>
                  <p:pic>
                    <p:nvPicPr>
                      <p:cNvPr id="0" name=""/>
                      <p:cNvPicPr/>
                      <p:nvPr/>
                    </p:nvPicPr>
                    <p:blipFill>
                      <a:blip r:embed="rId6"/>
                      <a:stretch>
                        <a:fillRect/>
                      </a:stretch>
                    </p:blipFill>
                    <p:spPr>
                      <a:xfrm>
                        <a:off x="4610100" y="33972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42531393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179029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2022, as documented in </a:t>
            </a:r>
            <a:r>
              <a:rPr lang="en-AU" i="1" dirty="0">
                <a:hlinkClick r:id="rId3"/>
              </a:rPr>
              <a:t>11-22-0821-00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130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131</a:t>
            </a:fld>
            <a:endParaRPr lang="en-US"/>
          </a:p>
        </p:txBody>
      </p:sp>
    </p:spTree>
    <p:extLst>
      <p:ext uri="{BB962C8B-B14F-4D97-AF65-F5344CB8AC3E}">
        <p14:creationId xmlns:p14="http://schemas.microsoft.com/office/powerpoint/2010/main" val="12432047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132</a:t>
            </a:fld>
            <a:endParaRPr lang="en-US"/>
          </a:p>
        </p:txBody>
      </p:sp>
    </p:spTree>
    <p:extLst>
      <p:ext uri="{BB962C8B-B14F-4D97-AF65-F5344CB8AC3E}">
        <p14:creationId xmlns:p14="http://schemas.microsoft.com/office/powerpoint/2010/main" val="22850212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133</a:t>
            </a:fld>
            <a:endParaRPr lang="en-US"/>
          </a:p>
        </p:txBody>
      </p:sp>
    </p:spTree>
    <p:extLst>
      <p:ext uri="{BB962C8B-B14F-4D97-AF65-F5344CB8AC3E}">
        <p14:creationId xmlns:p14="http://schemas.microsoft.com/office/powerpoint/2010/main" val="9312439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134</a:t>
            </a:fld>
            <a:endParaRPr lang="en-US"/>
          </a:p>
        </p:txBody>
      </p:sp>
    </p:spTree>
    <p:extLst>
      <p:ext uri="{BB962C8B-B14F-4D97-AF65-F5344CB8AC3E}">
        <p14:creationId xmlns:p14="http://schemas.microsoft.com/office/powerpoint/2010/main" val="15941415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135</a:t>
            </a:fld>
            <a:endParaRPr lang="en-US"/>
          </a:p>
        </p:txBody>
      </p:sp>
    </p:spTree>
    <p:extLst>
      <p:ext uri="{BB962C8B-B14F-4D97-AF65-F5344CB8AC3E}">
        <p14:creationId xmlns:p14="http://schemas.microsoft.com/office/powerpoint/2010/main" val="37995756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136</a:t>
            </a:fld>
            <a:endParaRPr lang="en-US"/>
          </a:p>
        </p:txBody>
      </p:sp>
    </p:spTree>
    <p:extLst>
      <p:ext uri="{BB962C8B-B14F-4D97-AF65-F5344CB8AC3E}">
        <p14:creationId xmlns:p14="http://schemas.microsoft.com/office/powerpoint/2010/main" val="23356313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137</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139</a:t>
            </a:fld>
            <a:endParaRPr lang="en-US"/>
          </a:p>
        </p:txBody>
      </p:sp>
    </p:spTree>
    <p:extLst>
      <p:ext uri="{BB962C8B-B14F-4D97-AF65-F5344CB8AC3E}">
        <p14:creationId xmlns:p14="http://schemas.microsoft.com/office/powerpoint/2010/main" val="332331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33176505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32852344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203"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63"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87"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3927055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6632216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689304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37395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C4AB-F7DC-6E76-B7E8-8CBA9FA53F14}"/>
              </a:ext>
            </a:extLst>
          </p:cNvPr>
          <p:cNvSpPr>
            <a:spLocks noGrp="1"/>
          </p:cNvSpPr>
          <p:nvPr>
            <p:ph type="title"/>
          </p:nvPr>
        </p:nvSpPr>
        <p:spPr/>
        <p:txBody>
          <a:bodyPr/>
          <a:lstStyle/>
          <a:p>
            <a:r>
              <a:rPr lang="en-AU" dirty="0"/>
              <a:t>The JTC1 SC will discuss the </a:t>
            </a:r>
            <a:r>
              <a:rPr lang="en-AU" i="1" dirty="0"/>
              <a:t>Industrial Wireless Network </a:t>
            </a:r>
            <a:r>
              <a:rPr lang="en-AU" dirty="0"/>
              <a:t>now rather than later</a:t>
            </a:r>
          </a:p>
        </p:txBody>
      </p:sp>
      <p:sp>
        <p:nvSpPr>
          <p:cNvPr id="3" name="Content Placeholder 2">
            <a:extLst>
              <a:ext uri="{FF2B5EF4-FFF2-40B4-BE49-F238E27FC236}">
                <a16:creationId xmlns:a16="http://schemas.microsoft.com/office/drawing/2014/main" id="{102F2923-657F-B1BB-9CC5-54CCCCF3EDA9}"/>
              </a:ext>
            </a:extLst>
          </p:cNvPr>
          <p:cNvSpPr>
            <a:spLocks noGrp="1"/>
          </p:cNvSpPr>
          <p:nvPr>
            <p:ph idx="1"/>
          </p:nvPr>
        </p:nvSpPr>
        <p:spPr/>
        <p:txBody>
          <a:bodyPr/>
          <a:lstStyle/>
          <a:p>
            <a:pPr lvl="1"/>
            <a:r>
              <a:rPr lang="en-US" dirty="0"/>
              <a:t>Dave </a:t>
            </a:r>
            <a:r>
              <a:rPr lang="it-IT" dirty="0"/>
              <a:t>Cavalcanti (Intel) has requested we deal with this itrem early n the agenda ...</a:t>
            </a:r>
            <a:r>
              <a:rPr lang="en-AU" dirty="0"/>
              <a:t> </a:t>
            </a:r>
          </a:p>
        </p:txBody>
      </p:sp>
      <p:sp>
        <p:nvSpPr>
          <p:cNvPr id="4" name="Footer Placeholder 3">
            <a:extLst>
              <a:ext uri="{FF2B5EF4-FFF2-40B4-BE49-F238E27FC236}">
                <a16:creationId xmlns:a16="http://schemas.microsoft.com/office/drawing/2014/main" id="{DB080372-DB14-F610-01C4-145BA79799D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E88078-E0E7-C5F1-C34B-9916BA474F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747366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2846302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7686202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8368451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87947344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4268506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4201883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42516791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36761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i="1" dirty="0"/>
              <a:t>Industrial Wireless Network </a:t>
            </a:r>
            <a:r>
              <a:rPr lang="en-AU" dirty="0"/>
              <a:t>was proposed in WG1 in early 2022</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1"/>
            <a:r>
              <a:rPr lang="en-AU" dirty="0"/>
              <a:t>The LS was discussed at the SC6/WG1 meeting in Feb 2022, at which 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50184"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7800DC-8A23-47F8-9621-356424F66287}"/>
              </a:ext>
            </a:extLst>
          </p:cNvPr>
          <p:cNvGraphicFramePr>
            <a:graphicFrameLocks noChangeAspect="1"/>
          </p:cNvGraphicFramePr>
          <p:nvPr/>
        </p:nvGraphicFramePr>
        <p:xfrm>
          <a:off x="7924800" y="3429000"/>
          <a:ext cx="914400" cy="806450"/>
        </p:xfrm>
        <a:graphic>
          <a:graphicData uri="http://schemas.openxmlformats.org/presentationml/2006/ole">
            <mc:AlternateContent xmlns:mc="http://schemas.openxmlformats.org/markup-compatibility/2006">
              <mc:Choice xmlns:v="urn:schemas-microsoft-com:vml" Requires="v">
                <p:oleObj spid="_x0000_s50185" name="Acrobat Document" showAsIcon="1" r:id="rId6" imgW="914597" imgH="806311" progId="Acrobat.Document.DC">
                  <p:embed/>
                </p:oleObj>
              </mc:Choice>
              <mc:Fallback>
                <p:oleObj name="Acrobat Document" showAsIcon="1" r:id="rId6" imgW="914597" imgH="806311" progId="Acrobat.Document.DC">
                  <p:embed/>
                  <p:pic>
                    <p:nvPicPr>
                      <p:cNvPr id="8" name="Object 7">
                        <a:extLst>
                          <a:ext uri="{FF2B5EF4-FFF2-40B4-BE49-F238E27FC236}">
                            <a16:creationId xmlns:a16="http://schemas.microsoft.com/office/drawing/2014/main" id="{767800DC-8A23-47F8-9621-356424F66287}"/>
                          </a:ext>
                        </a:extLst>
                      </p:cNvPr>
                      <p:cNvPicPr/>
                      <p:nvPr/>
                    </p:nvPicPr>
                    <p:blipFill>
                      <a:blip r:embed="rId7"/>
                      <a:stretch>
                        <a:fillRect/>
                      </a:stretch>
                    </p:blipFill>
                    <p:spPr>
                      <a:xfrm>
                        <a:off x="7924800" y="3429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908098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77085799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42232000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3405875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40066286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02925854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1530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BE7D4-05B5-5119-C8FC-C60CF3EF1405}"/>
              </a:ext>
            </a:extLst>
          </p:cNvPr>
          <p:cNvSpPr>
            <a:spLocks noGrp="1"/>
          </p:cNvSpPr>
          <p:nvPr>
            <p:ph type="title"/>
          </p:nvPr>
        </p:nvSpPr>
        <p:spPr/>
        <p:txBody>
          <a:bodyPr/>
          <a:lstStyle/>
          <a:p>
            <a:r>
              <a:rPr lang="en-AU" dirty="0"/>
              <a:t>The plan is now a NP for a </a:t>
            </a:r>
            <a:r>
              <a:rPr lang="en-AU" i="1" dirty="0"/>
              <a:t>Deterministic Wireless Industrial Network </a:t>
            </a:r>
            <a:r>
              <a:rPr lang="en-AU" dirty="0"/>
              <a:t>project</a:t>
            </a:r>
          </a:p>
        </p:txBody>
      </p:sp>
      <p:sp>
        <p:nvSpPr>
          <p:cNvPr id="3" name="Content Placeholder 2">
            <a:extLst>
              <a:ext uri="{FF2B5EF4-FFF2-40B4-BE49-F238E27FC236}">
                <a16:creationId xmlns:a16="http://schemas.microsoft.com/office/drawing/2014/main" id="{5310BD7E-AA6E-853E-0B35-CB55E90FEAF2}"/>
              </a:ext>
            </a:extLst>
          </p:cNvPr>
          <p:cNvSpPr>
            <a:spLocks noGrp="1"/>
          </p:cNvSpPr>
          <p:nvPr>
            <p:ph idx="1"/>
          </p:nvPr>
        </p:nvSpPr>
        <p:spPr/>
        <p:txBody>
          <a:bodyPr/>
          <a:lstStyle/>
          <a:p>
            <a:pPr lvl="1"/>
            <a:r>
              <a:rPr lang="en-AU" dirty="0"/>
              <a:t>The Korea NB have updated the Status Report on PWI Deterministic Wireless Industrial Network, changing the MAC reliability of 802.11be …</a:t>
            </a:r>
          </a:p>
          <a:p>
            <a:pPr lvl="2"/>
            <a:r>
              <a:rPr lang="en-AU" dirty="0"/>
              <a:t>… from 10</a:t>
            </a:r>
            <a:r>
              <a:rPr lang="en-AU" baseline="30000" dirty="0"/>
              <a:t>-1 </a:t>
            </a:r>
            <a:r>
              <a:rPr lang="en-AU" dirty="0"/>
              <a:t>to 10</a:t>
            </a:r>
            <a:r>
              <a:rPr lang="en-AU" baseline="30000" dirty="0"/>
              <a:t>-3</a:t>
            </a:r>
            <a:endParaRPr lang="en-AU" dirty="0"/>
          </a:p>
          <a:p>
            <a:pPr lvl="1"/>
            <a:r>
              <a:rPr lang="en-AU" dirty="0"/>
              <a:t>Current claims</a:t>
            </a:r>
          </a:p>
          <a:p>
            <a:pPr lvl="2"/>
            <a:r>
              <a:rPr lang="en-AU" dirty="0"/>
              <a:t>802.11be: latency of few </a:t>
            </a:r>
            <a:r>
              <a:rPr lang="en-AU" dirty="0" err="1"/>
              <a:t>ms</a:t>
            </a:r>
            <a:r>
              <a:rPr lang="en-AU" dirty="0"/>
              <a:t>, MAC reliability 10</a:t>
            </a:r>
            <a:r>
              <a:rPr lang="en-AU" baseline="30000" dirty="0"/>
              <a:t>-3</a:t>
            </a:r>
            <a:endParaRPr lang="en-AU" dirty="0"/>
          </a:p>
          <a:p>
            <a:pPr lvl="2"/>
            <a:r>
              <a:rPr lang="en-AU" dirty="0"/>
              <a:t>5G: latency of 2 </a:t>
            </a:r>
            <a:r>
              <a:rPr lang="en-AU" dirty="0" err="1"/>
              <a:t>ms</a:t>
            </a:r>
            <a:r>
              <a:rPr lang="en-AU" dirty="0"/>
              <a:t>, MAC reliability 10</a:t>
            </a:r>
            <a:r>
              <a:rPr lang="en-AU" baseline="30000" dirty="0"/>
              <a:t>-4</a:t>
            </a:r>
            <a:endParaRPr lang="en-AU" dirty="0"/>
          </a:p>
          <a:p>
            <a:pPr lvl="2"/>
            <a:r>
              <a:rPr lang="en-AU" dirty="0"/>
              <a:t>DWIN: latency of &lt; 45 µs, MAC reliability 10</a:t>
            </a:r>
            <a:r>
              <a:rPr lang="en-AU" baseline="30000" dirty="0"/>
              <a:t>-6</a:t>
            </a:r>
            <a:endParaRPr lang="en-AU" dirty="0"/>
          </a:p>
          <a:p>
            <a:pPr lvl="2"/>
            <a:r>
              <a:rPr lang="en-AU" b="1" dirty="0"/>
              <a:t>NIST requirements: latency of 125 µs, MAC reliability 10</a:t>
            </a:r>
            <a:r>
              <a:rPr lang="en-AU" b="1" baseline="30000" dirty="0"/>
              <a:t>-6</a:t>
            </a:r>
            <a:endParaRPr lang="en-AU" b="1" dirty="0"/>
          </a:p>
          <a:p>
            <a:pPr lvl="1"/>
            <a:r>
              <a:rPr lang="en-AU" dirty="0"/>
              <a:t>They plan an NP with scope</a:t>
            </a:r>
          </a:p>
          <a:p>
            <a:pPr lvl="2"/>
            <a:r>
              <a:rPr lang="en-AU"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endParaRPr lang="en-AU" dirty="0"/>
          </a:p>
        </p:txBody>
      </p:sp>
      <p:sp>
        <p:nvSpPr>
          <p:cNvPr id="4" name="Footer Placeholder 3">
            <a:extLst>
              <a:ext uri="{FF2B5EF4-FFF2-40B4-BE49-F238E27FC236}">
                <a16:creationId xmlns:a16="http://schemas.microsoft.com/office/drawing/2014/main" id="{60783BA8-09D5-2497-4E8E-C93199AF2EB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F282FDD-7DFF-0A3A-D6D6-7EC20CFFFC37}"/>
              </a:ext>
            </a:extLst>
          </p:cNvPr>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11" name="Object 10">
            <a:extLst>
              <a:ext uri="{FF2B5EF4-FFF2-40B4-BE49-F238E27FC236}">
                <a16:creationId xmlns:a16="http://schemas.microsoft.com/office/drawing/2014/main" id="{31594CB4-25F3-930E-0359-A4FB520D4B4F}"/>
              </a:ext>
            </a:extLst>
          </p:cNvPr>
          <p:cNvGraphicFramePr>
            <a:graphicFrameLocks noChangeAspect="1"/>
          </p:cNvGraphicFramePr>
          <p:nvPr/>
        </p:nvGraphicFramePr>
        <p:xfrm>
          <a:off x="7239000" y="2743200"/>
          <a:ext cx="914400" cy="806450"/>
        </p:xfrm>
        <a:graphic>
          <a:graphicData uri="http://schemas.openxmlformats.org/presentationml/2006/ole">
            <mc:AlternateContent xmlns:mc="http://schemas.openxmlformats.org/markup-compatibility/2006">
              <mc:Choice xmlns:v="urn:schemas-microsoft-com:vml" Requires="v">
                <p:oleObj spid="_x0000_s51205"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31594CB4-25F3-930E-0359-A4FB520D4B4F}"/>
                          </a:ext>
                        </a:extLst>
                      </p:cNvPr>
                      <p:cNvPicPr/>
                      <p:nvPr/>
                    </p:nvPicPr>
                    <p:blipFill>
                      <a:blip r:embed="rId4"/>
                      <a:stretch>
                        <a:fillRect/>
                      </a:stretch>
                    </p:blipFill>
                    <p:spPr>
                      <a:xfrm>
                        <a:off x="7239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409362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1389489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7713177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140662244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187047836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57531377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365210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48260552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425217684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611"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874901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i="1" dirty="0"/>
              <a:t>The group is seeking approval for the new project to develop a new PHY/MAC specification for deterministic wireless in unlicensed band for discrete manufacturing, which extends TSN capability</a:t>
            </a:r>
          </a:p>
          <a:p>
            <a:pPr lvl="2"/>
            <a:r>
              <a:rPr lang="en-US" i="1" dirty="0"/>
              <a:t>Plan to request WG1 for NP ballot for approval of the new project</a:t>
            </a:r>
          </a:p>
          <a:p>
            <a:pPr lvl="2"/>
            <a:r>
              <a:rPr lang="en-US" i="1" dirty="0"/>
              <a:t>Concern raised regarding lack of participation on the project</a:t>
            </a:r>
          </a:p>
          <a:p>
            <a:pPr lvl="1"/>
            <a:r>
              <a:rPr lang="en-US" i="1" dirty="0"/>
              <a:t>An outline of the specification has been proposed</a:t>
            </a:r>
          </a:p>
          <a:p>
            <a:pPr lvl="1"/>
            <a:r>
              <a:rPr lang="en-US" i="1" dirty="0"/>
              <a:t>The group has updated the list of related work &amp; references based on previous input from 802.11 (including 802.11be &amp; Avnu WTSN references)</a:t>
            </a:r>
          </a:p>
          <a:p>
            <a:pPr lvl="2"/>
            <a:r>
              <a:rPr lang="en-US" i="1" dirty="0"/>
              <a:t>Question on potential coexistence issues, no specific solution has been discussed, but the group plans to consider the issue</a:t>
            </a:r>
          </a:p>
          <a:p>
            <a:pPr lvl="1"/>
            <a:r>
              <a:rPr lang="en-US" dirty="0"/>
              <a:t>…</a:t>
            </a:r>
          </a:p>
        </p:txBody>
      </p:sp>
      <p:graphicFrame>
        <p:nvGraphicFramePr>
          <p:cNvPr id="3" name="Object 2">
            <a:extLst>
              <a:ext uri="{FF2B5EF4-FFF2-40B4-BE49-F238E27FC236}">
                <a16:creationId xmlns:a16="http://schemas.microsoft.com/office/drawing/2014/main" id="{4425DC17-8CAF-ED37-9E58-7807528E0E3C}"/>
              </a:ext>
            </a:extLst>
          </p:cNvPr>
          <p:cNvGraphicFramePr>
            <a:graphicFrameLocks noChangeAspect="1"/>
          </p:cNvGraphicFramePr>
          <p:nvPr/>
        </p:nvGraphicFramePr>
        <p:xfrm>
          <a:off x="5791200" y="3962400"/>
          <a:ext cx="914400" cy="806450"/>
        </p:xfrm>
        <a:graphic>
          <a:graphicData uri="http://schemas.openxmlformats.org/presentationml/2006/ole">
            <mc:AlternateContent xmlns:mc="http://schemas.openxmlformats.org/markup-compatibility/2006">
              <mc:Choice xmlns:v="urn:schemas-microsoft-com:vml" Requires="v">
                <p:oleObj spid="_x0000_s52232" name="Acrobat Document" showAsIcon="1" r:id="rId3" imgW="914597" imgH="806311" progId="Acrobat.Document.DC">
                  <p:embed/>
                </p:oleObj>
              </mc:Choice>
              <mc:Fallback>
                <p:oleObj name="Acrobat Document" showAsIcon="1" r:id="rId3" imgW="914597" imgH="806311" progId="Acrobat.Document.DC">
                  <p:embed/>
                  <p:pic>
                    <p:nvPicPr>
                      <p:cNvPr id="3" name="Object 2">
                        <a:extLst>
                          <a:ext uri="{FF2B5EF4-FFF2-40B4-BE49-F238E27FC236}">
                            <a16:creationId xmlns:a16="http://schemas.microsoft.com/office/drawing/2014/main" id="{4425DC17-8CAF-ED37-9E58-7807528E0E3C}"/>
                          </a:ext>
                        </a:extLst>
                      </p:cNvPr>
                      <p:cNvPicPr/>
                      <p:nvPr/>
                    </p:nvPicPr>
                    <p:blipFill>
                      <a:blip r:embed="rId4"/>
                      <a:stretch>
                        <a:fillRect/>
                      </a:stretch>
                    </p:blipFill>
                    <p:spPr>
                      <a:xfrm>
                        <a:off x="5791200" y="39624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42024A6-C95B-6D21-CC3C-85E09E9FA471}"/>
              </a:ext>
            </a:extLst>
          </p:cNvPr>
          <p:cNvGraphicFramePr>
            <a:graphicFrameLocks noChangeAspect="1"/>
          </p:cNvGraphicFramePr>
          <p:nvPr/>
        </p:nvGraphicFramePr>
        <p:xfrm>
          <a:off x="6781800" y="3232150"/>
          <a:ext cx="914400" cy="806450"/>
        </p:xfrm>
        <a:graphic>
          <a:graphicData uri="http://schemas.openxmlformats.org/presentationml/2006/ole">
            <mc:AlternateContent xmlns:mc="http://schemas.openxmlformats.org/markup-compatibility/2006">
              <mc:Choice xmlns:v="urn:schemas-microsoft-com:vml" Requires="v">
                <p:oleObj spid="_x0000_s52233" name="Acrobat Document" showAsIcon="1" r:id="rId5" imgW="914597" imgH="806311" progId="Acrobat.Document.DC">
                  <p:embed/>
                </p:oleObj>
              </mc:Choice>
              <mc:Fallback>
                <p:oleObj name="Acrobat Document" showAsIcon="1" r:id="rId5" imgW="914597" imgH="806311" progId="Acrobat.Document.DC">
                  <p:embed/>
                  <p:pic>
                    <p:nvPicPr>
                      <p:cNvPr id="6" name="Object 5">
                        <a:extLst>
                          <a:ext uri="{FF2B5EF4-FFF2-40B4-BE49-F238E27FC236}">
                            <a16:creationId xmlns:a16="http://schemas.microsoft.com/office/drawing/2014/main" id="{B42024A6-C95B-6D21-CC3C-85E09E9FA471}"/>
                          </a:ext>
                        </a:extLst>
                      </p:cNvPr>
                      <p:cNvPicPr/>
                      <p:nvPr/>
                    </p:nvPicPr>
                    <p:blipFill>
                      <a:blip r:embed="rId6"/>
                      <a:stretch>
                        <a:fillRect/>
                      </a:stretch>
                    </p:blipFill>
                    <p:spPr>
                      <a:xfrm>
                        <a:off x="67818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015059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6329326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27065229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14556396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420483707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549835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83270670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11479235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70742308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52807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dirty="0"/>
              <a:t>…</a:t>
            </a:r>
            <a:endParaRPr lang="en-US" i="1" dirty="0"/>
          </a:p>
          <a:p>
            <a:pPr lvl="1"/>
            <a:r>
              <a:rPr lang="en-US" i="1" dirty="0"/>
              <a:t>Target timeline</a:t>
            </a:r>
          </a:p>
          <a:p>
            <a:pPr lvl="2"/>
            <a:r>
              <a:rPr lang="en-US" i="1" dirty="0"/>
              <a:t>First meeting in March 2023</a:t>
            </a:r>
          </a:p>
          <a:p>
            <a:pPr lvl="2"/>
            <a:r>
              <a:rPr lang="en-US" i="1" dirty="0"/>
              <a:t>First Draft in April 2023</a:t>
            </a:r>
          </a:p>
          <a:p>
            <a:pPr lvl="2"/>
            <a:r>
              <a:rPr lang="en-US" i="1" dirty="0"/>
              <a:t>Committee Draft ballot in Nov 2023</a:t>
            </a:r>
          </a:p>
          <a:p>
            <a:pPr lvl="2"/>
            <a:r>
              <a:rPr lang="en-US" i="1" dirty="0"/>
              <a:t>Completion Dec 2024</a:t>
            </a:r>
          </a:p>
        </p:txBody>
      </p:sp>
    </p:spTree>
    <p:extLst>
      <p:ext uri="{BB962C8B-B14F-4D97-AF65-F5344CB8AC3E}">
        <p14:creationId xmlns:p14="http://schemas.microsoft.com/office/powerpoint/2010/main" val="247770984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351483189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73529566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401948644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386434475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20571891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04982112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322248121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146292715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72944023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800384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0689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97692153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1024"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390960923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399963472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92438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275941"/>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Will be published as </a:t>
            </a:r>
            <a:r>
              <a:rPr lang="en-AU" dirty="0">
                <a:solidFill>
                  <a:srgbClr val="FF0000"/>
                </a:solidFill>
              </a:rPr>
              <a:t>&lt;what?&gt;</a:t>
            </a: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898911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60-day pre-ballot closes 22 Jul 2022</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closes 22 Jul 2022</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24812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31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60-day pre-ballot closes 22 Jul 2022</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closes 22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390806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890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passed but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See following slide</a:t>
            </a:r>
          </a:p>
          <a:p>
            <a:pPr lvl="2"/>
            <a:r>
              <a:rPr lang="en-AU" dirty="0"/>
              <a:t>(Jun 2022) A response has been drafted for approval in Jul 2022</a:t>
            </a:r>
          </a:p>
          <a:p>
            <a:pPr lvl="3"/>
            <a:r>
              <a:rPr lang="en-AU" dirty="0"/>
              <a:t>See </a:t>
            </a:r>
            <a:r>
              <a:rPr lang="en-AU" dirty="0">
                <a:solidFill>
                  <a:srgbClr val="FF0000"/>
                </a:solidFill>
              </a:rPr>
              <a:t>tbd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1CD0-D4E1-4D35-B893-2837D6C04972}"/>
              </a:ext>
            </a:extLst>
          </p:cNvPr>
          <p:cNvSpPr>
            <a:spLocks noGrp="1"/>
          </p:cNvSpPr>
          <p:nvPr>
            <p:ph type="title"/>
          </p:nvPr>
        </p:nvSpPr>
        <p:spPr/>
        <p:txBody>
          <a:bodyPr/>
          <a:lstStyle/>
          <a:p>
            <a:r>
              <a:rPr lang="en-AU" dirty="0"/>
              <a:t>The China NB voted “no” on 802.1BA </a:t>
            </a:r>
          </a:p>
        </p:txBody>
      </p:sp>
      <p:sp>
        <p:nvSpPr>
          <p:cNvPr id="3" name="Content Placeholder 2">
            <a:extLst>
              <a:ext uri="{FF2B5EF4-FFF2-40B4-BE49-F238E27FC236}">
                <a16:creationId xmlns:a16="http://schemas.microsoft.com/office/drawing/2014/main" id="{5ADB3282-187F-D95F-4D38-BAA333250C05}"/>
              </a:ext>
            </a:extLst>
          </p:cNvPr>
          <p:cNvSpPr>
            <a:spLocks noGrp="1"/>
          </p:cNvSpPr>
          <p:nvPr>
            <p:ph idx="1"/>
          </p:nvPr>
        </p:nvSpPr>
        <p:spPr/>
        <p:txBody>
          <a:bodyPr/>
          <a:lstStyle/>
          <a:p>
            <a:r>
              <a:rPr lang="en-AU" dirty="0"/>
              <a:t>China NB comment CN1</a:t>
            </a:r>
          </a:p>
          <a:p>
            <a:pPr lvl="1"/>
            <a:r>
              <a:rPr lang="en-GB" i="1" dirty="0">
                <a:effectLst/>
                <a:latin typeface="Arial" panose="020B0604020202020204" pitchFamily="34" charset="0"/>
                <a:ea typeface="SimSun" panose="02010600030101010101" pitchFamily="2" charset="-122"/>
              </a:rPr>
              <a:t>IEEE 802.1Q (which references IEEE 802.1X technology) is the normative reference of this proposal (chapters 1 to 7).China NB has voted against IEEE 802.1Q for several times and the comments about IEEE 802.1Q can be found in 6N17175</a:t>
            </a:r>
          </a:p>
          <a:p>
            <a:r>
              <a:rPr lang="en-AU" dirty="0"/>
              <a:t>China NB proposed change CN1</a:t>
            </a:r>
          </a:p>
          <a:p>
            <a:pPr lvl="1"/>
            <a:r>
              <a:rPr lang="en-GB" i="1" dirty="0">
                <a:effectLst/>
                <a:latin typeface="Arial" panose="020B0604020202020204" pitchFamily="34" charset="0"/>
                <a:ea typeface="SimSun" panose="02010600030101010101" pitchFamily="2" charset="-122"/>
              </a:rPr>
              <a:t>Resolve the technical flaws (security problems) of the referenced standard.</a:t>
            </a:r>
            <a:endParaRPr lang="en-AU" i="1" dirty="0"/>
          </a:p>
          <a:p>
            <a:pPr lvl="1"/>
            <a:endParaRPr lang="en-AU" dirty="0"/>
          </a:p>
        </p:txBody>
      </p:sp>
      <p:sp>
        <p:nvSpPr>
          <p:cNvPr id="4" name="Footer Placeholder 3">
            <a:extLst>
              <a:ext uri="{FF2B5EF4-FFF2-40B4-BE49-F238E27FC236}">
                <a16:creationId xmlns:a16="http://schemas.microsoft.com/office/drawing/2014/main" id="{D36D372B-A878-42F2-A31E-DAF109EC1A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BF58585-BE0A-E33C-97D9-E726E1D103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2496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See following slides</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195566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66153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awaiting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802.3cr FDIS ballot passed on 4 Jun 2022</a:t>
            </a:r>
          </a:p>
          <a:p>
            <a:pPr lvl="2"/>
            <a:r>
              <a:rPr lang="en-AU" dirty="0"/>
              <a:t>Passed 9/0/10</a:t>
            </a:r>
            <a:endParaRPr lang="en-US" dirty="0"/>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507657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awaiting publication</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802.3cu FDIS ballot passed on 4 Jun 2022</a:t>
            </a:r>
          </a:p>
          <a:p>
            <a:pPr lvl="2"/>
            <a:r>
              <a:rPr lang="en-AU" dirty="0"/>
              <a:t>Passed 9/0/10 </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92050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9988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254873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53408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submitted to PSDO in July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p>
          <a:p>
            <a:pPr lvl="1"/>
            <a:r>
              <a:rPr lang="en-AU" dirty="0"/>
              <a:t>(May 2022) Will probably be submitted in July 2022</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03830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67"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485050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724838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It is understood that discussions are continuing between IEEE SA &amp; ISO</a:t>
            </a:r>
          </a:p>
          <a:p>
            <a:r>
              <a:rPr lang="en-AU" dirty="0"/>
              <a:t>Latest news (May 2022)</a:t>
            </a:r>
          </a:p>
          <a:p>
            <a:pPr lvl="1"/>
            <a:r>
              <a:rPr lang="en-AU" dirty="0"/>
              <a:t>(10 May 2022) Hoping to hear from IEEE SA President on latest news</a:t>
            </a:r>
          </a:p>
          <a:p>
            <a:r>
              <a:rPr lang="en-AU" dirty="0"/>
              <a:t>Latest news (July 2022)</a:t>
            </a:r>
          </a:p>
          <a:p>
            <a:pPr lvl="1"/>
            <a:r>
              <a:rPr lang="en-AU" dirty="0"/>
              <a:t>Hoping to hear from IEEE SA President on latest news</a:t>
            </a:r>
          </a:p>
          <a:p>
            <a:pPr lvl="1"/>
            <a:endParaRPr lang="en-AU" dirty="0"/>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passed &amp; a response is required but is on hold due to patent related issues</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response required </a:t>
            </a:r>
            <a:r>
              <a:rPr lang="en-AU" dirty="0">
                <a:solidFill>
                  <a:srgbClr val="FA661C"/>
                </a:solidFill>
              </a:rPr>
              <a:t>but on hold</a:t>
            </a:r>
            <a:endParaRPr lang="en-AU" dirty="0"/>
          </a:p>
          <a:p>
            <a:pPr lvl="1"/>
            <a:r>
              <a:rPr lang="en-AU" dirty="0"/>
              <a:t> 802.</a:t>
            </a:r>
            <a:r>
              <a:rPr lang="en-AU" dirty="0">
                <a:cs typeface="Arial" panose="020B0604020202020204" pitchFamily="34" charset="0"/>
              </a:rPr>
              <a:t>11md (802.11-2020)</a:t>
            </a:r>
            <a:r>
              <a:rPr lang="en-AU" dirty="0"/>
              <a:t> FDIS ballot passed on 23 Jun 2022 (N17748)</a:t>
            </a:r>
          </a:p>
          <a:p>
            <a:pPr lvl="2"/>
            <a:r>
              <a:rPr lang="en-AU" dirty="0"/>
              <a:t>Passed 8/2/8, negative votes from Japan and China</a:t>
            </a:r>
          </a:p>
          <a:p>
            <a:pPr lvl="2"/>
            <a:r>
              <a:rPr lang="en-AU" dirty="0"/>
              <a:t>Technical responses are being developed for China NB security comments,</a:t>
            </a:r>
          </a:p>
          <a:p>
            <a:pPr lvl="2"/>
            <a:r>
              <a:rPr lang="en-AU" dirty="0"/>
              <a:t>Japan NB IPR related comments need to be dealt with by IEEE SA &amp; ISO staff</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750976359"/>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spid="_x0000_s4406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spid="_x0000_s44069" name="Document" showAsIcon="1" r:id="rId5" imgW="914597" imgH="806311" progId="Word.Document.8">
                  <p:embed/>
                </p:oleObj>
              </mc:Choice>
              <mc:Fallback>
                <p:oleObj name="Document" showAsIcon="1" r:id="rId5" imgW="914597" imgH="806311" progId="Word.Document.8">
                  <p:embed/>
                  <p:pic>
                    <p:nvPicPr>
                      <p:cNvPr id="0" name=""/>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 (by Chair)</a:t>
            </a:r>
          </a:p>
          <a:p>
            <a:pPr lvl="1"/>
            <a:r>
              <a:rPr lang="en-AU" sz="1400" dirty="0">
                <a:latin typeface="+mj-lt"/>
              </a:rPr>
              <a:t>Technically the comment is incorrect because </a:t>
            </a:r>
            <a:r>
              <a:rPr lang="en-AU" sz="1400" dirty="0" err="1">
                <a:latin typeface="+mj-lt"/>
              </a:rPr>
              <a:t>LoAs</a:t>
            </a:r>
            <a:r>
              <a:rPr lang="en-AU" sz="1400" dirty="0">
                <a:latin typeface="+mj-lt"/>
              </a:rPr>
              <a:t> are never incorporated into a standard</a:t>
            </a:r>
          </a:p>
          <a:p>
            <a:pPr lvl="2"/>
            <a:r>
              <a:rPr lang="en-AU" sz="1200" dirty="0">
                <a:latin typeface="+mj-lt"/>
              </a:rPr>
              <a:t>It is assumed that they are claiming that technology referred to by these negative </a:t>
            </a:r>
            <a:r>
              <a:rPr lang="en-AU" sz="1200" dirty="0" err="1">
                <a:latin typeface="+mj-lt"/>
              </a:rPr>
              <a:t>LoAs</a:t>
            </a:r>
            <a:r>
              <a:rPr lang="en-AU" sz="1200" dirty="0">
                <a:latin typeface="+mj-lt"/>
              </a:rPr>
              <a:t> has been incorporated into IEEE 802.11-2020</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IEEE SA and ISO …</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08555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143000"/>
            <a:ext cx="7772400" cy="4114800"/>
          </a:xfrm>
        </p:spPr>
        <p:txBody>
          <a:bodyPr/>
          <a:lstStyle/>
          <a:p>
            <a:r>
              <a:rPr lang="en-AU" sz="1400" dirty="0">
                <a:latin typeface="+mj-lt"/>
              </a:rPr>
              <a:t>Comment CN1</a:t>
            </a:r>
          </a:p>
          <a:p>
            <a:pPr lvl="1"/>
            <a:r>
              <a:rPr lang="en-GB" sz="1400" i="1" dirty="0">
                <a:latin typeface="+mj-lt"/>
              </a:rPr>
              <a:t>IEEE 802.11-2020 is based on IEEE Std 802.11-2016, into which the following amendments have been incorporated:</a:t>
            </a:r>
            <a:endParaRPr lang="en-AU" sz="1400" i="1" dirty="0">
              <a:latin typeface="+mj-lt"/>
            </a:endParaRPr>
          </a:p>
          <a:p>
            <a:pPr lvl="2"/>
            <a:r>
              <a:rPr lang="en-GB" sz="1400" i="1" dirty="0">
                <a:latin typeface="+mj-lt"/>
              </a:rPr>
              <a:t>IEEE Std 802.11ai™-2016 (second printing): Fast Initial Link Setup (Amendment 1)</a:t>
            </a:r>
            <a:endParaRPr lang="en-AU" sz="1400" i="1" dirty="0">
              <a:latin typeface="+mj-lt"/>
            </a:endParaRPr>
          </a:p>
          <a:p>
            <a:pPr lvl="2"/>
            <a:r>
              <a:rPr lang="en-GB" sz="1400" i="1" dirty="0">
                <a:latin typeface="+mj-lt"/>
              </a:rPr>
              <a:t>IEEE Std 802.11ah™-2016: Sub 1 GHz License Exempt Operation (Amendment 2)</a:t>
            </a:r>
            <a:endParaRPr lang="en-AU" sz="1400" i="1" dirty="0">
              <a:latin typeface="+mj-lt"/>
            </a:endParaRPr>
          </a:p>
          <a:p>
            <a:pPr lvl="2"/>
            <a:r>
              <a:rPr lang="en-GB" sz="1400" i="1" dirty="0">
                <a:latin typeface="+mj-lt"/>
              </a:rPr>
              <a:t>IEEE Std 802.11aj™-2018: Enhancements for Very High Throughput to Support Chinese </a:t>
            </a:r>
            <a:r>
              <a:rPr lang="en-GB" sz="1400" i="1" dirty="0" err="1">
                <a:latin typeface="+mj-lt"/>
              </a:rPr>
              <a:t>Millimeter</a:t>
            </a:r>
            <a:r>
              <a:rPr lang="en-GB" sz="1400" i="1" dirty="0">
                <a:latin typeface="+mj-lt"/>
              </a:rPr>
              <a:t> Wave Frequency Bands (60 GHz and 45 GHz) (Amendment 3)</a:t>
            </a:r>
            <a:endParaRPr lang="en-AU" sz="1400" i="1" dirty="0">
              <a:latin typeface="+mj-lt"/>
            </a:endParaRPr>
          </a:p>
          <a:p>
            <a:pPr lvl="2"/>
            <a:r>
              <a:rPr lang="en-GB" sz="1400" i="1" dirty="0">
                <a:latin typeface="+mj-lt"/>
              </a:rPr>
              <a:t>IEEE Std 802.11ak™-2018: Enhancements for Transit Links Within Bridged Networks (Amendment 4)</a:t>
            </a:r>
            <a:endParaRPr lang="en-AU" sz="1400" i="1" dirty="0">
              <a:latin typeface="+mj-lt"/>
            </a:endParaRPr>
          </a:p>
          <a:p>
            <a:pPr lvl="2"/>
            <a:r>
              <a:rPr lang="en-GB" sz="1400" i="1" dirty="0">
                <a:latin typeface="+mj-lt"/>
              </a:rPr>
              <a:t>IEEE Std 802.11aq™-2018: </a:t>
            </a:r>
            <a:r>
              <a:rPr lang="en-GB" sz="1400" i="1" dirty="0" err="1">
                <a:latin typeface="+mj-lt"/>
              </a:rPr>
              <a:t>Preassociation</a:t>
            </a:r>
            <a:r>
              <a:rPr lang="en-GB" sz="1400" i="1" dirty="0">
                <a:latin typeface="+mj-lt"/>
              </a:rPr>
              <a:t> Discovery (Amendment 5). </a:t>
            </a:r>
            <a:endParaRPr lang="en-AU" sz="1400" i="1" dirty="0">
              <a:latin typeface="+mj-lt"/>
            </a:endParaRPr>
          </a:p>
          <a:p>
            <a:pPr lvl="1"/>
            <a:r>
              <a:rPr lang="en-GB" sz="1400" i="1" dirty="0">
                <a:latin typeface="+mj-lt"/>
              </a:rPr>
              <a:t>China voted against and made technical comments on IEEE 802.11-2016 and its amendments in the past, see detailed comments in 6N15494, 6N16794, 6N16982, 6N16983, 6N17204, 6N17205 and 6N17208.</a:t>
            </a:r>
            <a:endParaRPr lang="en-AU" sz="1400" i="1" dirty="0">
              <a:latin typeface="+mj-lt"/>
            </a:endParaRPr>
          </a:p>
          <a:p>
            <a:pPr lvl="1"/>
            <a:r>
              <a:rPr lang="en-GB" sz="1400" i="1" dirty="0">
                <a:latin typeface="+mj-lt"/>
              </a:rPr>
              <a:t>It is good to see some comments are acknowledged and revised accordingly, but is should be noticed that security methods specified by this proposal still have many technical weaknesses to be addressed and security defects that cause serious concern. For instance, WEP and TKIP, which should not be used in WLAN because of their weak and well-known security defects, are still reserved in pre-RSNA and RSNA security (though some statements in this proposal have indicated that they are </a:t>
            </a:r>
            <a:r>
              <a:rPr lang="en-US" sz="1400" i="1" dirty="0">
                <a:latin typeface="+mj-lt"/>
              </a:rPr>
              <a:t>unsuitable</a:t>
            </a:r>
            <a:r>
              <a:rPr lang="en-GB" sz="1400" i="1" dirty="0">
                <a:latin typeface="+mj-lt"/>
              </a:rPr>
              <a:t>).</a:t>
            </a:r>
            <a:r>
              <a:rPr lang="en-AU" sz="1400" i="1" dirty="0">
                <a:latin typeface="+mj-lt"/>
              </a:rPr>
              <a:t> </a:t>
            </a:r>
          </a:p>
          <a:p>
            <a:r>
              <a:rPr lang="en-AU" sz="1400" dirty="0">
                <a:latin typeface="+mj-lt"/>
              </a:rPr>
              <a:t>Commentary</a:t>
            </a:r>
          </a:p>
          <a:p>
            <a:pPr lvl="1"/>
            <a:r>
              <a:rPr lang="en-AU" sz="1400" dirty="0">
                <a:latin typeface="+mj-lt"/>
              </a:rPr>
              <a:t>No response required because no proposed change</a:t>
            </a:r>
          </a:p>
          <a:p>
            <a:pPr lvl="1"/>
            <a:endParaRPr lang="en-AU" sz="1400" dirty="0">
              <a:latin typeface="+mj-lt"/>
            </a:endParaRPr>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525946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371600"/>
            <a:ext cx="7772400" cy="4114800"/>
          </a:xfrm>
        </p:spPr>
        <p:txBody>
          <a:bodyPr/>
          <a:lstStyle/>
          <a:p>
            <a:r>
              <a:rPr lang="en-AU" sz="1400" dirty="0">
                <a:latin typeface="+mj-lt"/>
              </a:rPr>
              <a:t>Comment CN2</a:t>
            </a:r>
          </a:p>
          <a:p>
            <a:pPr lvl="1"/>
            <a:r>
              <a:rPr lang="en-AU" sz="1400" i="1" dirty="0">
                <a:latin typeface="+mj-lt"/>
              </a:rPr>
              <a:t>Recently, </a:t>
            </a:r>
            <a:r>
              <a:rPr lang="en-AU" sz="1400" i="1" dirty="0" err="1">
                <a:latin typeface="+mj-lt"/>
              </a:rPr>
              <a:t>Mathy</a:t>
            </a:r>
            <a:r>
              <a:rPr lang="en-AU" sz="1400" i="1" dirty="0">
                <a:latin typeface="+mj-lt"/>
              </a:rPr>
              <a:t> </a:t>
            </a:r>
            <a:r>
              <a:rPr lang="en-AU" sz="1400" i="1" dirty="0" err="1">
                <a:latin typeface="+mj-lt"/>
              </a:rPr>
              <a:t>Vanhoef</a:t>
            </a:r>
            <a:r>
              <a:rPr lang="en-AU" sz="1400" i="1" dirty="0">
                <a:latin typeface="+mj-lt"/>
              </a:rPr>
              <a:t> published a paper “Fragment and Forge: Breaking Wi-Fi Through Frame Aggregation and Fragmentation” in USENIX Security Symposium. (It’s free for downloading from the Internet.)</a:t>
            </a:r>
          </a:p>
          <a:p>
            <a:pPr lvl="1"/>
            <a:r>
              <a:rPr lang="en-AU" sz="1400" i="1" dirty="0">
                <a:latin typeface="+mj-lt"/>
              </a:rPr>
              <a:t>This paper presents three design flaws in the 802.11standard that under pins Wi-Fi. One design flaw is in the frame aggregation functionality, and another two are in the frame fragmentation functionality. These design flaws enable an adversary to forge encrypted frames in various ways, which in turn enables exfiltration of sensitive data. They also discovered common implementation flaws related to aggregation and fragmentation, which further worsen the impact of our attacks. The author concluded that their results affect all protected Wi-Fi networks (IEEE 802.11 compliant), ranging from WEP all the way to WPA3, meaning the discovered flaw shave been part of IEEE 802.11 since its release in 1997.	It is recommended to postpone the subsequent ballot on IEEE 802.11 in ISO until the discovered design flaws are sufficiently studied and resolved.	</a:t>
            </a:r>
          </a:p>
          <a:p>
            <a:r>
              <a:rPr lang="en-AU" sz="1400" dirty="0">
                <a:latin typeface="+mj-lt"/>
              </a:rPr>
              <a:t>Proposed change CN2</a:t>
            </a:r>
          </a:p>
          <a:p>
            <a:pPr lvl="1"/>
            <a:r>
              <a:rPr lang="en-GB" sz="1400" i="1" dirty="0">
                <a:effectLst/>
                <a:latin typeface="+mj-lt"/>
                <a:ea typeface="SimSun" panose="02010600030101010101" pitchFamily="2" charset="-122"/>
              </a:rPr>
              <a:t>It is recommended to postpone the subsequent ballot on IEEE 802.11 in ISO until the discovered design flaws are sufficiently studied and resolved.</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pPr lvl="1"/>
            <a:endParaRPr lang="en-AU" sz="1400" dirty="0"/>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1645158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CN3</a:t>
            </a:r>
          </a:p>
          <a:p>
            <a:pPr lvl="1"/>
            <a:r>
              <a:rPr lang="en-AU" sz="1400" i="1" dirty="0">
                <a:latin typeface="+mj-lt"/>
              </a:rPr>
              <a:t>If a standard has been published as an international standard, the normative references should use the title of the international standard.	.		</a:t>
            </a:r>
          </a:p>
          <a:p>
            <a:r>
              <a:rPr lang="en-AU" sz="1400" dirty="0">
                <a:latin typeface="+mj-lt"/>
              </a:rPr>
              <a:t>Proposed change CN3</a:t>
            </a:r>
          </a:p>
          <a:p>
            <a:pPr lvl="1"/>
            <a:r>
              <a:rPr lang="en-AU" sz="1400" i="1" dirty="0">
                <a:latin typeface="+mj-lt"/>
              </a:rPr>
              <a:t>Change all IEEE standards to ISO/IEC/IEEE standard if they have been published</a:t>
            </a:r>
          </a:p>
          <a:p>
            <a:r>
              <a:rPr lang="en-AU" sz="1400" dirty="0">
                <a:latin typeface="+mj-lt"/>
              </a:rPr>
              <a:t>Commentary</a:t>
            </a:r>
          </a:p>
          <a:p>
            <a:pPr lvl="1"/>
            <a:r>
              <a:rPr lang="en-AU" sz="1400" dirty="0">
                <a:latin typeface="+mj-lt"/>
              </a:rPr>
              <a:t>This should  dealt with by IEEE SA and ISO staff</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279070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CN4</a:t>
            </a:r>
          </a:p>
          <a:p>
            <a:pPr lvl="1"/>
            <a:r>
              <a:rPr lang="en-AU" sz="1400" i="1" dirty="0">
                <a:latin typeface="+mj-lt"/>
              </a:rPr>
              <a:t>Pairwise Master Key (PMK) is an important security element, but it has to be transported from the authentication server to the access point, which will result in security risk of PMK.</a:t>
            </a:r>
          </a:p>
          <a:p>
            <a:r>
              <a:rPr lang="en-AU" sz="1400" dirty="0">
                <a:latin typeface="+mj-lt"/>
              </a:rPr>
              <a:t>Proposed change CN4</a:t>
            </a:r>
          </a:p>
          <a:p>
            <a:pPr lvl="1"/>
            <a:r>
              <a:rPr lang="en-AU" sz="1400" i="1" dirty="0">
                <a:latin typeface="+mj-lt"/>
              </a:rPr>
              <a:t>The PMK is suggested to be created at AP and STA to avoid security problem in transmission</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53957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CN5</a:t>
            </a:r>
          </a:p>
          <a:p>
            <a:pPr lvl="1"/>
            <a:r>
              <a:rPr lang="en-AU" sz="1400" i="1" dirty="0">
                <a:latin typeface="+mj-lt"/>
              </a:rPr>
              <a:t>Devoid of real mutual authentication.</a:t>
            </a:r>
          </a:p>
          <a:p>
            <a:pPr lvl="1"/>
            <a:r>
              <a:rPr lang="en-AU" sz="1400" i="1" dirty="0">
                <a:latin typeface="+mj-lt"/>
              </a:rPr>
              <a:t>Though IEEE 802.11 assumes a mutual authentication between an authentication server and a station, the authenticated identities of the access point and the station are not known by each other. For example, in the EAP-TLS protocol, authentication by certificate happens between the client and server. So extra secure channels are needed to be negotiated between AP and server to notify AP the result of authentication and the secure parameter PMK. Also, the AAA protocol, which is necessary to this proposal, cannot guarantee the security of key delivery from the authentication server to the access point. So, the forgery attack against the access point or the station is possible..</a:t>
            </a:r>
          </a:p>
          <a:p>
            <a:r>
              <a:rPr lang="en-AU" sz="1400" dirty="0">
                <a:latin typeface="+mj-lt"/>
              </a:rPr>
              <a:t>Proposed change CN5</a:t>
            </a:r>
          </a:p>
          <a:p>
            <a:pPr lvl="1"/>
            <a:r>
              <a:rPr lang="en-AU" sz="1400" i="1" dirty="0">
                <a:latin typeface="+mj-lt"/>
              </a:rPr>
              <a:t>The AP shall have an independent identity. Both a non-AP STA and AP shall authenticate each other directly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4282701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CN6</a:t>
            </a:r>
          </a:p>
          <a:p>
            <a:pPr lvl="1"/>
            <a:r>
              <a:rPr lang="en-AU" sz="1400" i="1" dirty="0">
                <a:latin typeface="+mj-lt"/>
              </a:rPr>
              <a:t>The authentication protocol is not specified. It just provides an authentication framework 802.1X EAP, but there are no detailed methods. It will result in compatibility issue.	</a:t>
            </a:r>
          </a:p>
          <a:p>
            <a:r>
              <a:rPr lang="en-AU" sz="1400" dirty="0">
                <a:latin typeface="+mj-lt"/>
              </a:rPr>
              <a:t>Proposed change CN6</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01651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CN7</a:t>
            </a:r>
          </a:p>
          <a:p>
            <a:pPr lvl="1"/>
            <a:r>
              <a:rPr lang="en-AU" sz="1400" i="1" dirty="0">
                <a:latin typeface="+mj-lt"/>
              </a:rPr>
              <a:t>There are many different EAP-based protocols for WLAN specified by IETF drafts, such as EAP-TLS, EAP-MD5 EAP-TTLS, EAP-PEAP, and so on. The security of each 802.1X-EAP protocol is another problem which shall be noted. Furthermore, there are many methods for breaking up 802.1X-EAP protocols in the internet like MITM attack. They have to be implemented for interoperability and then make conformance difficult and management complex.	</a:t>
            </a:r>
          </a:p>
          <a:p>
            <a:r>
              <a:rPr lang="en-AU" sz="1400" dirty="0">
                <a:latin typeface="+mj-lt"/>
              </a:rPr>
              <a:t>Proposed change CN7</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82552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CN8</a:t>
            </a:r>
          </a:p>
          <a:p>
            <a:pPr lvl="1"/>
            <a:r>
              <a:rPr lang="en-AU" sz="1400" i="1" dirty="0">
                <a:latin typeface="+mj-lt"/>
              </a:rPr>
              <a:t>The 4-way handshake protocol described in IEEE 802.11 is incomplete. When Supplicant receives message 3 and sends message 4, its controlled port is open, but the controlled port of Authenticator is still closed. If message 4 isn’t received by Authenticator, then the port statuses of both sides are not the same. The loss of msg.4 will result in the loss of synchrony of peers and the failure of 4-way handshake protocol, even though it doesn’t include security issues. Because the retransmit of msg.3 in plaintext is not accepted by the station which has unblocked the control port and expected the cipher text.	</a:t>
            </a:r>
          </a:p>
          <a:p>
            <a:r>
              <a:rPr lang="en-AU" sz="1400" dirty="0">
                <a:latin typeface="+mj-lt"/>
              </a:rPr>
              <a:t>Proposed change CN8</a:t>
            </a:r>
          </a:p>
          <a:p>
            <a:pPr lvl="1"/>
            <a:r>
              <a:rPr lang="en-AU" sz="1400" i="1" dirty="0">
                <a:latin typeface="+mj-lt"/>
              </a:rPr>
              <a:t>The mechanism shall be re-designed in order to resolve the issue.</a:t>
            </a:r>
          </a:p>
          <a:p>
            <a:pPr lvl="1"/>
            <a:r>
              <a:rPr lang="en-AU" sz="1400" i="1" dirty="0">
                <a:latin typeface="+mj-lt"/>
              </a:rPr>
              <a:t>The response in SC6N17600 said “Revised, this issue has been accepted as a work item of the </a:t>
            </a:r>
            <a:r>
              <a:rPr lang="en-AU" sz="1400" i="1" dirty="0" err="1">
                <a:latin typeface="+mj-lt"/>
              </a:rPr>
              <a:t>TGme</a:t>
            </a:r>
            <a:r>
              <a:rPr lang="en-AU" sz="1400" i="1" dirty="0">
                <a:latin typeface="+mj-lt"/>
              </a:rPr>
              <a:t> maintenance group and is being addressed by the IEEE 802.11 Working Group through the normal maintenance process in IEEE 802.11. It is agreed that there are no security concerns associated with this issue.”, but new submitted version doesn’t show any improvement conforming to the above statement</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340303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CN9</a:t>
            </a:r>
          </a:p>
          <a:p>
            <a:pPr lvl="1"/>
            <a:r>
              <a:rPr lang="en-AU" sz="1400" i="1" dirty="0">
                <a:latin typeface="+mj-lt"/>
              </a:rPr>
              <a:t>Though PMK can be delivered through an additional secure channel, the details of the secure channel are not specified in this proposal. This does not guarantee security of secure channels. </a:t>
            </a:r>
          </a:p>
          <a:p>
            <a:pPr lvl="1"/>
            <a:r>
              <a:rPr lang="en-AU" sz="1400" i="1" dirty="0">
                <a:latin typeface="+mj-lt"/>
              </a:rPr>
              <a:t>Besides, every AP should establish a secure channel with the authentication server before supplying services to clients. This complicates the configuration of network and limits the expansibility and flexibility of users, especially for large-scale networks.	</a:t>
            </a:r>
          </a:p>
          <a:p>
            <a:r>
              <a:rPr lang="en-AU" sz="1400" dirty="0">
                <a:latin typeface="+mj-lt"/>
              </a:rPr>
              <a:t>Proposed change CN9</a:t>
            </a:r>
          </a:p>
          <a:p>
            <a:pPr lvl="1"/>
            <a:r>
              <a:rPr lang="en-AU" sz="1400" i="1" dirty="0">
                <a:latin typeface="+mj-lt"/>
              </a:rPr>
              <a:t>The secure channel is an important factor in the authentication procedure in this proposal. How to establish the secure channel shall be clearly specified in this proposal to ensure the feasibility and compatibility</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8506936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CN10</a:t>
            </a:r>
          </a:p>
          <a:p>
            <a:pPr lvl="1"/>
            <a:r>
              <a:rPr lang="en-AU" sz="1400" i="1" dirty="0">
                <a:latin typeface="+mj-lt"/>
              </a:rPr>
              <a:t>Figure 4-37—Example using IEEE 802.1X authentication operates the authentication procedure depending on over 20 messages exchange. It is much too complex and time-consuming, and should be improved.	</a:t>
            </a:r>
          </a:p>
          <a:p>
            <a:r>
              <a:rPr lang="en-AU" sz="1400" dirty="0">
                <a:latin typeface="+mj-lt"/>
              </a:rPr>
              <a:t>Proposed change CN10</a:t>
            </a:r>
          </a:p>
          <a:p>
            <a:pPr lvl="1"/>
            <a:r>
              <a:rPr lang="en-AU" sz="1400" i="1" dirty="0">
                <a:latin typeface="+mj-lt"/>
              </a:rPr>
              <a:t>The response in SC6N16812 is noticed, but the reply did not solve the raised concerns.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131471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CN11</a:t>
            </a:r>
          </a:p>
          <a:p>
            <a:pPr lvl="1"/>
            <a:r>
              <a:rPr lang="en-AU" sz="1400" i="1" dirty="0">
                <a:latin typeface="+mj-lt"/>
              </a:rPr>
              <a:t>It’s glad to see statements in12.2.1“WEP is obsolete. The WEP algorithm is unsuitable for the purposes of this standard.” </a:t>
            </a:r>
          </a:p>
          <a:p>
            <a:pPr lvl="1"/>
            <a:r>
              <a:rPr lang="en-AU" sz="1400" i="1" dirty="0">
                <a:latin typeface="+mj-lt"/>
              </a:rPr>
              <a:t>But WEP security mechanism is reserved in 12.3.2 and all known WEP security defects still exist. Products conformed to IEEE 802.11 may use WEP mechanism which will result in the loss of security. In addition, the security of the system applying higher security mechanism will be actually downgraded in the mixed environment which allows the multiple security mechanisms to coexist. So TKIP and AES-CCMP cannot protect the traffic as expected in this case. The security level of the whole system will be downgraded.		</a:t>
            </a:r>
          </a:p>
          <a:p>
            <a:r>
              <a:rPr lang="en-AU" sz="1400" dirty="0">
                <a:latin typeface="+mj-lt"/>
              </a:rPr>
              <a:t>Proposed change CN11</a:t>
            </a:r>
          </a:p>
          <a:p>
            <a:pPr lvl="1"/>
            <a:r>
              <a:rPr lang="en-AU" sz="1400" i="1" dirty="0">
                <a:latin typeface="+mj-lt"/>
              </a:rPr>
              <a:t>SC6N16812 explained that "IEEE 802.11 includes deprecated protocols for historical reasons”. This does not clearly explain why WEP needs to be still reserved, since it has been acknowledged and agreed of “both WEP and TKIP are vulnerable to attack”.</a:t>
            </a:r>
          </a:p>
          <a:p>
            <a:pPr lvl="1"/>
            <a:r>
              <a:rPr lang="en-AU" sz="1400" i="1" dirty="0">
                <a:latin typeface="+mj-lt"/>
              </a:rPr>
              <a:t>WEP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930620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CN12</a:t>
            </a:r>
          </a:p>
          <a:p>
            <a:pPr lvl="1"/>
            <a:r>
              <a:rPr lang="en-AU" sz="1400" i="1" dirty="0">
                <a:latin typeface="+mj-lt"/>
              </a:rPr>
              <a:t>It’s glad to see statements in12.2.1 “The use of TKIP is deprecated. The TKIP algorithm is unsuitable for the purposes of this standard.”</a:t>
            </a:r>
          </a:p>
          <a:p>
            <a:pPr lvl="1"/>
            <a:r>
              <a:rPr lang="en-AU" sz="1400" i="1" dirty="0">
                <a:latin typeface="+mj-lt"/>
              </a:rPr>
              <a:t>However, TKIP is still reserved in this proposal and it introduces denial of service attack. TKIP uses Message Integrity Code (MIC) called Michael to detect forgery attempts. Only 220 security can be provided by the MIC. So the countermeasure, which means that if two invalid messages are detected within one minute (i.e. evidence of active attack) then the network will be shut down for one minute, is adopted to fill up the security loophole. Thus, if the attacker continually transmits two invalid messages every minute, the whole network is not available and DoS attack is easily launched.		</a:t>
            </a:r>
          </a:p>
          <a:p>
            <a:r>
              <a:rPr lang="en-AU" sz="1400" dirty="0">
                <a:latin typeface="+mj-lt"/>
              </a:rPr>
              <a:t>Proposed change CN12</a:t>
            </a:r>
          </a:p>
          <a:p>
            <a:pPr lvl="1"/>
            <a:r>
              <a:rPr lang="en-AU" sz="1400" i="1" dirty="0">
                <a:latin typeface="+mj-lt"/>
              </a:rPr>
              <a:t>SC6N16812 explained that "IEEE 802.11 includes deprecated protocols for historical reasons”. This does not clearly explain why TKIP needs to be still reserved, since it has been acknowledged and agreed of “both WEP and TKIP are vulnerable to attack”.</a:t>
            </a:r>
          </a:p>
          <a:p>
            <a:pPr lvl="1"/>
            <a:r>
              <a:rPr lang="en-AU" sz="1400" i="1" dirty="0">
                <a:latin typeface="+mj-lt"/>
              </a:rPr>
              <a:t>TKIP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728776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CN13</a:t>
            </a:r>
          </a:p>
          <a:p>
            <a:pPr lvl="1"/>
            <a:r>
              <a:rPr lang="en-AU" sz="1400" i="1" dirty="0">
                <a:latin typeface="+mj-lt"/>
              </a:rPr>
              <a:t>Transition security network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		</a:t>
            </a:r>
          </a:p>
          <a:p>
            <a:r>
              <a:rPr lang="en-AU" sz="1400" dirty="0">
                <a:latin typeface="+mj-lt"/>
              </a:rPr>
              <a:t>Proposed change CN13</a:t>
            </a:r>
          </a:p>
          <a:p>
            <a:pPr lvl="1"/>
            <a:r>
              <a:rPr lang="en-AU" sz="1400" i="1" dirty="0">
                <a:latin typeface="+mj-lt"/>
              </a:rPr>
              <a:t>The reply in SC6N16812 “it is acknowledged and agreed that both WEP and TKIP are vulnerable to attack and that using either one of them, or the TSN mechanism, would result in a compromise of network security.” was noticed. This mechanism should be removed from the text.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6065138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CN14</a:t>
            </a:r>
          </a:p>
          <a:p>
            <a:pPr lvl="1"/>
            <a:r>
              <a:rPr lang="en-AU" sz="1400" i="1" dirty="0">
                <a:latin typeface="+mj-lt"/>
              </a:rPr>
              <a:t>CCMP/GCMP/BIP are mandatorily based on AES encryption algorithm without other options.</a:t>
            </a:r>
          </a:p>
          <a:p>
            <a:pPr lvl="1"/>
            <a:r>
              <a:rPr lang="en-AU" sz="1400" i="1" dirty="0">
                <a:latin typeface="+mj-lt"/>
              </a:rPr>
              <a:t>Actually, a cryptographic algorithm is one module of a security protocol, and it is usually used in the security protocol. The security protocol and cryptographic algorithm is relatively independent, and the security protocol is applicable to multiple different cryptographic algorithms. Cryptographic algorithms are only adoptable modules, and which algorithm to be applied is subject to the user’s requirement and national/regional laws and regulations. </a:t>
            </a:r>
          </a:p>
          <a:p>
            <a:pPr lvl="1"/>
            <a:r>
              <a:rPr lang="en-AU" sz="1400" i="1" dirty="0">
                <a:latin typeface="+mj-lt"/>
              </a:rPr>
              <a:t>But in this proposal, only AES is specified. That’s to say, the compliance to the proposal is being bound by using AES. It causes the neglect of other nations’ interests and makes the proposal not applicable in different nations. </a:t>
            </a:r>
          </a:p>
          <a:p>
            <a:pPr lvl="1"/>
            <a:r>
              <a:rPr lang="en-AU" sz="1400" i="1" dirty="0">
                <a:latin typeface="+mj-lt"/>
              </a:rPr>
              <a:t>In fact, In 2006, the comment disposition of ISO/IEC 8802-11/Amd6 (6N13082Rev1, 6N13082Rev2, 6N13142) once accepted the similar comment by changing the text to “CCMP is instantiated in this standard with the Advanced Encryption Standard (AES). CCMP can be instantiated with any other 128-bit block cipher by defining a new </a:t>
            </a:r>
            <a:r>
              <a:rPr lang="en-AU" sz="1400" i="1" dirty="0" err="1">
                <a:latin typeface="+mj-lt"/>
              </a:rPr>
              <a:t>ciphersuite</a:t>
            </a:r>
            <a:r>
              <a:rPr lang="en-AU" sz="1400" i="1" dirty="0">
                <a:latin typeface="+mj-lt"/>
              </a:rPr>
              <a:t>.”. There is no clue why such descriptions are not reserved.		</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67970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295400"/>
            <a:ext cx="7772400" cy="4114800"/>
          </a:xfrm>
        </p:spPr>
        <p:txBody>
          <a:bodyPr/>
          <a:lstStyle/>
          <a:p>
            <a:r>
              <a:rPr lang="en-AU" sz="1400" dirty="0">
                <a:latin typeface="+mj-lt"/>
              </a:rPr>
              <a:t>Proposed change CN14</a:t>
            </a:r>
          </a:p>
          <a:p>
            <a:pPr lvl="1"/>
            <a:r>
              <a:rPr lang="en-AU" sz="1400" i="1" dirty="0">
                <a:latin typeface="+mj-lt"/>
              </a:rPr>
              <a:t>This proposal should negotiate encryption modes and encryption algorithms respectively in cipher suites.</a:t>
            </a:r>
          </a:p>
          <a:p>
            <a:pPr lvl="1"/>
            <a:r>
              <a:rPr lang="en-AU" sz="1400" i="1" dirty="0">
                <a:latin typeface="+mj-lt"/>
              </a:rPr>
              <a:t>Noting that in TMB Resolution 70/2018 (72nd meeting of the Technical Management Board) regarding Legal statements in ISO deliverables, </a:t>
            </a:r>
          </a:p>
          <a:p>
            <a:pPr lvl="2"/>
            <a:r>
              <a:rPr lang="en-AU" sz="1200" i="1" dirty="0">
                <a:latin typeface="+mj-lt"/>
              </a:rPr>
              <a:t>•text relating to compliance with contractual obligations, legal requirements and government regulations exists in many ISO standards; and </a:t>
            </a:r>
          </a:p>
          <a:p>
            <a:pPr lvl="2"/>
            <a:r>
              <a:rPr lang="en-AU" sz="1200" i="1" dirty="0">
                <a:latin typeface="+mj-lt"/>
              </a:rPr>
              <a:t>•ISO deliverables can be used to complement such requirements and serve as useful tools for all related stakeholders (which can include government authorities and industry players);</a:t>
            </a:r>
          </a:p>
          <a:p>
            <a:pPr lvl="1"/>
            <a:r>
              <a:rPr lang="en-AU" sz="1400" i="1" dirty="0">
                <a:latin typeface="+mj-lt"/>
              </a:rPr>
              <a:t>ISO clarifies that, for all ISO deliverables: </a:t>
            </a:r>
          </a:p>
          <a:p>
            <a:pPr lvl="2"/>
            <a:r>
              <a:rPr lang="en-AU" sz="1200" i="1" dirty="0">
                <a:latin typeface="+mj-lt"/>
              </a:rPr>
              <a:t>a) Statements that include an explicit requirement or recommendation to comply with any specific law, regulation or contract (such as a normative reference to such requirements), or portion thereof, are not permitted; </a:t>
            </a:r>
          </a:p>
          <a:p>
            <a:pPr lvl="2"/>
            <a:r>
              <a:rPr lang="en-AU" sz="1200" i="1" dirty="0">
                <a:latin typeface="+mj-lt"/>
              </a:rPr>
              <a:t>b) Statements related to legal and regulatory requirements that do not violate point a) are permitted;</a:t>
            </a:r>
          </a:p>
          <a:p>
            <a:pPr lvl="1"/>
            <a:r>
              <a:rPr lang="en-AU" sz="1400" i="1" dirty="0">
                <a:latin typeface="+mj-lt"/>
              </a:rPr>
              <a:t>It is then suggested that the text shall make it clear that “Cryptographic algorithms to be applied to information security mechanism may be subject to national and regional regulations. In this standard, cryptographic algorithms are instantiated with AES, and they can be instantiated with any other </a:t>
            </a:r>
            <a:r>
              <a:rPr lang="en-AU" sz="1400" i="1" dirty="0" err="1">
                <a:latin typeface="+mj-lt"/>
              </a:rPr>
              <a:t>ciphersuite</a:t>
            </a:r>
            <a:r>
              <a:rPr lang="en-AU" sz="1400" i="1" dirty="0">
                <a:latin typeface="+mj-lt"/>
              </a:rPr>
              <a:t> according to requirements in different countries and regions.”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497054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CN15</a:t>
            </a:r>
          </a:p>
          <a:p>
            <a:pPr lvl="1"/>
            <a:r>
              <a:rPr lang="en-AU" sz="1400" i="1" dirty="0">
                <a:latin typeface="+mj-lt"/>
              </a:rPr>
              <a:t>In FILS shared key authentication, the shared key is generated between STA and AS and stored in these two devices, the key needs to be delivered by AS to AP through network when Link setup. Therefore, a secure channel should be provided, otherwise security risks will raise</a:t>
            </a:r>
          </a:p>
          <a:p>
            <a:r>
              <a:rPr lang="en-AU" sz="1400" dirty="0">
                <a:latin typeface="+mj-lt"/>
              </a:rPr>
              <a:t>Proposed change CN15</a:t>
            </a:r>
          </a:p>
          <a:p>
            <a:pPr lvl="1"/>
            <a:r>
              <a:rPr lang="en-AU" sz="1400" i="1" dirty="0">
                <a:latin typeface="+mj-lt"/>
              </a:rPr>
              <a:t>The text should specify specific specifications or give the referred protocols for use in a trustworthy channel to guarantee security and interoperability in product implementation.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3254042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CN16</a:t>
            </a:r>
          </a:p>
          <a:p>
            <a:pPr lvl="1"/>
            <a:r>
              <a:rPr lang="en-AU" sz="1400" i="1" dirty="0">
                <a:latin typeface="+mj-lt"/>
              </a:rPr>
              <a:t>In FILS public key authentication, Subclause 12.11.1 mentioned that "when FILS Public Key authentication is used, each STA has a means to trust the public key of the other STA", but the standard does not provide specific means on how STA trust public key of other STAs. The text does not specify the means by which trust can be obtained, however, this is an important part in authentication and key establishment. Besides, when STA (not an AP) could not get connected to the Internet, it is difficult for PKI system to accomplish authentication and establish necessary trust. Therefore, the situation will lead to difficulty in product design and implementation</a:t>
            </a:r>
          </a:p>
          <a:p>
            <a:r>
              <a:rPr lang="en-AU" sz="1400" dirty="0">
                <a:latin typeface="+mj-lt"/>
              </a:rPr>
              <a:t>Proposed change CN16</a:t>
            </a:r>
          </a:p>
          <a:p>
            <a:pPr lvl="1"/>
            <a:r>
              <a:rPr lang="en-AU" sz="1400" i="1" dirty="0">
                <a:latin typeface="+mj-lt"/>
              </a:rPr>
              <a:t>It is necessary to specify how trust can be obtained.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0942354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CN17</a:t>
            </a:r>
          </a:p>
          <a:p>
            <a:pPr lvl="1"/>
            <a:r>
              <a:rPr lang="en-AU" sz="1400" i="1" dirty="0">
                <a:latin typeface="+mj-lt"/>
              </a:rPr>
              <a:t>Regarding to the sentence “The RSN operations in a CMMG BSS shall be the same as the RSN operations in a DMG BSS.”, in the response to 60-day ballot comments on IEEE 802.11aj, IEEE 802.11 Working Group has replied that ISO/IEC/IEEE 8802-11 defines a default security mechanism for the purposes of interoperability, but implementers are always free to define and use additional methods. </a:t>
            </a:r>
          </a:p>
          <a:p>
            <a:pPr lvl="1"/>
            <a:r>
              <a:rPr lang="en-AU" sz="1400" i="1" dirty="0">
                <a:latin typeface="+mj-lt"/>
              </a:rPr>
              <a:t>It is welcome for the statement. Accordingly, it is proposed to make this clearer in the text, because currently there is no such clue that other mechanisms can be used by implementers freely</a:t>
            </a:r>
          </a:p>
          <a:p>
            <a:r>
              <a:rPr lang="en-AU" sz="1400" dirty="0">
                <a:latin typeface="+mj-lt"/>
              </a:rPr>
              <a:t>Proposed change CN17</a:t>
            </a:r>
          </a:p>
          <a:p>
            <a:pPr lvl="1"/>
            <a:r>
              <a:rPr lang="en-AU" sz="1400" i="1" dirty="0">
                <a:latin typeface="+mj-lt"/>
              </a:rPr>
              <a:t>To solve the concerns raised by this sentence, it is proposed to change as following:</a:t>
            </a:r>
          </a:p>
          <a:p>
            <a:pPr lvl="1"/>
            <a:r>
              <a:rPr lang="en-AU" sz="1400" i="1" dirty="0">
                <a:latin typeface="+mj-lt"/>
              </a:rPr>
              <a:t>The security operations in a CMMG BSS can be the same as the security operations in a DMG BSS. Other security methods and cryptographic algorithms that are defined in ISO/IEC international standards or local regulations can be implemented in a CMMG BSS; Or</a:t>
            </a:r>
          </a:p>
          <a:p>
            <a:pPr lvl="1"/>
            <a:r>
              <a:rPr lang="en-AU" sz="1400" i="1" dirty="0">
                <a:latin typeface="+mj-lt"/>
              </a:rPr>
              <a:t>Delete the sentence.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5071525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CN18</a:t>
            </a:r>
          </a:p>
          <a:p>
            <a:pPr lvl="1"/>
            <a:r>
              <a:rPr lang="en-AU" sz="1400" i="1" dirty="0">
                <a:latin typeface="+mj-lt"/>
              </a:rPr>
              <a:t>URN used in this proposal is not recommended for using in ISO standards</a:t>
            </a:r>
          </a:p>
          <a:p>
            <a:r>
              <a:rPr lang="en-AU" sz="1400" dirty="0">
                <a:latin typeface="+mj-lt"/>
              </a:rPr>
              <a:t>Proposed change CN18</a:t>
            </a:r>
          </a:p>
          <a:p>
            <a:pPr lvl="1"/>
            <a:r>
              <a:rPr lang="en-AU" sz="1400" i="1" dirty="0">
                <a:latin typeface="+mj-lt"/>
              </a:rPr>
              <a:t>Use OID to manage the resources those involved in the proposal, since OID is an international standard and it is well recognized.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18990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3929152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680289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580874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40614402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500304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24637</Words>
  <Application>Microsoft Office PowerPoint</Application>
  <PresentationFormat>On-screen Show (4:3)</PresentationFormat>
  <Paragraphs>3444</Paragraphs>
  <Slides>233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233</vt:i4>
      </vt:variant>
    </vt:vector>
  </HeadingPairs>
  <TitlesOfParts>
    <vt:vector size="241"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July 2022 agenda hybrid</vt:lpstr>
      <vt:lpstr>This document will be used to provide information for any IEEE 802 JTC1 SC meetings in May 2022</vt:lpstr>
      <vt:lpstr>Registration is required for the IEEE 802.11 WG electronic plenary session in July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Tuesday, 12 Jul 2022 in PM2 slot </vt:lpstr>
      <vt:lpstr>The IEEE 802 JTC1 SC regular meeting has a high-level list of agenda items to be considered</vt:lpstr>
      <vt:lpstr>The IEEE 802 JTC1 SC will consider approving its agenda</vt:lpstr>
      <vt:lpstr>The IEEE 802 JTC1 SC will consider approval of the minutes of its May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The JTC1 SC will discuss the Industrial Wireless Network now rather than later</vt:lpstr>
      <vt:lpstr>Industrial Wireless Network was proposed in WG1 in early 2022</vt:lpstr>
      <vt:lpstr>The plan is now a NP for a Deterministic Wireless Industrial Network project</vt:lpstr>
      <vt:lpstr>Report on ISO/IEC JTC1/SC 6 PWI 11912 (Deterministic Wireless Industrial Network)</vt:lpstr>
      <vt:lpstr>Report on ISO/IEC JTC1/SC 6 PWI 11912 (Deterministic Wireless Industrial Network)</vt:lpstr>
      <vt:lpstr>IEEE 802 has sent 89 standards through the PSDO adoption process, with 40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IEEE 802.1Q-REV was liaised for information in Sep 2021</vt:lpstr>
      <vt:lpstr>IEEE 802.1X-2020 was published as ISO/IEC/IEEE 8802-1X:2021</vt:lpstr>
      <vt:lpstr>IEEE 802.1CS is waiting for publication</vt:lpstr>
      <vt:lpstr>IEEE 802.1Qcz was liaised in Aug 2020</vt:lpstr>
      <vt:lpstr>IEEE 802.1ABcu (LLDP YANG Data Model) 60-day pre-ballot closes 22 Jul 2022</vt:lpstr>
      <vt:lpstr>IEEE 802.1CBdb 60-day pre-ballot passed with no comments</vt:lpstr>
      <vt:lpstr>IEEE 802.1CBcv 60-day pre-ballot passed with no comments</vt:lpstr>
      <vt:lpstr>IEEE 802.1ABdh 60-day pre-ballot closes 22 Jul 2022</vt:lpstr>
      <vt:lpstr>IEEE 802.1AS-2020/Cor 1 90-day FDIS ballot closes on 23 Aug 2022</vt:lpstr>
      <vt:lpstr>IEEE 802.1BA-Rev 60-day pre-ballot passed but response is required</vt:lpstr>
      <vt:lpstr>The China NB voted “no” on 802.1BA </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is awaiting publication</vt:lpstr>
      <vt:lpstr>IEEE 802.3cu awaiting publication</vt:lpstr>
      <vt:lpstr>IEEE 802.3ct FDIS ballot closes on 2 Sep 2022</vt:lpstr>
      <vt:lpstr>IEEE 802.3cv FDIS ballot closes on 1 Sep 2022</vt:lpstr>
      <vt:lpstr>IEEE 802.3cp FDIS ballot closes on 2 Sep 2022</vt:lpstr>
      <vt:lpstr>IEEE 802.3-REV may be submitted to PSDO in July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802.11md FDIS ballot passed &amp; a response is required but is on hold due to patent related issues</vt:lpstr>
      <vt:lpstr>Japan NB comments are related to patent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A proposed response to the China NB on 802.22 during the FDIS ballot has been developed</vt:lpstr>
      <vt:lpstr>The SC will consider recommending a response to comments on 802.22</vt:lpstr>
      <vt:lpstr>SC6 has scheduled a virtual plenary meeting in late Jun – early Jul 2022</vt:lpstr>
      <vt:lpstr>The WG1 meeting has a few items of interest to IEEE 802</vt:lpstr>
      <vt:lpstr>The WG1 meeting has a few items of interest to IEEE 802</vt:lpstr>
      <vt:lpstr>The IEEE 802 liaison report was well received</vt:lpstr>
      <vt:lpstr>The WG1 meeting has a few items of interest to IEEE 802</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2022-07-01T01:03:44Z</dcterms:modified>
</cp:coreProperties>
</file>