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628" r:id="rId3"/>
    <p:sldId id="663" r:id="rId4"/>
    <p:sldId id="649" r:id="rId5"/>
    <p:sldId id="657" r:id="rId6"/>
    <p:sldId id="652" r:id="rId7"/>
    <p:sldId id="656" r:id="rId8"/>
    <p:sldId id="651" r:id="rId9"/>
    <p:sldId id="653" r:id="rId10"/>
    <p:sldId id="646" r:id="rId11"/>
    <p:sldId id="642" r:id="rId12"/>
    <p:sldId id="660" r:id="rId13"/>
    <p:sldId id="659" r:id="rId14"/>
    <p:sldId id="655" r:id="rId15"/>
    <p:sldId id="658" r:id="rId16"/>
    <p:sldId id="661" r:id="rId17"/>
    <p:sldId id="662" r:id="rId18"/>
    <p:sldId id="64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默认节" id="{A82F5AC2-CC15-473A-BB2B-F83F9A112A48}">
          <p14:sldIdLst>
            <p14:sldId id="269"/>
          </p14:sldIdLst>
        </p14:section>
        <p14:section name="Recap" id="{7C83206D-552A-43A5-8FDA-4430E5EC93B6}">
          <p14:sldIdLst>
            <p14:sldId id="628"/>
            <p14:sldId id="663"/>
          </p14:sldIdLst>
        </p14:section>
        <p14:section name="SLS" id="{7DAABA5D-BFDC-4C11-901A-B338EBEF4CC8}">
          <p14:sldIdLst>
            <p14:sldId id="649"/>
          </p14:sldIdLst>
        </p14:section>
        <p14:section name="BRP" id="{0D554FF9-06DE-4147-A74D-279776C4D33F}">
          <p14:sldIdLst>
            <p14:sldId id="657"/>
            <p14:sldId id="652"/>
          </p14:sldIdLst>
        </p14:section>
        <p14:section name="Beam tracking" id="{14E52C1A-8407-4123-9F97-6392C286E2C8}">
          <p14:sldIdLst>
            <p14:sldId id="656"/>
            <p14:sldId id="651"/>
          </p14:sldIdLst>
        </p14:section>
        <p14:section name="Information Req/Resp" id="{339F2538-FC39-4B1E-95C1-E7391EF9ADB6}">
          <p14:sldIdLst>
            <p14:sldId id="653"/>
            <p14:sldId id="646"/>
          </p14:sldIdLst>
        </p14:section>
        <p14:section name="SP" id="{1B10378C-EB05-4CF6-A74F-459EBC1B8434}">
          <p14:sldIdLst>
            <p14:sldId id="642"/>
            <p14:sldId id="660"/>
            <p14:sldId id="659"/>
            <p14:sldId id="655"/>
          </p14:sldIdLst>
        </p14:section>
        <p14:section name="SP details" id="{0C418695-CE1C-43E5-BAC1-C37FCE4B06DA}">
          <p14:sldIdLst>
            <p14:sldId id="658"/>
            <p14:sldId id="661"/>
            <p14:sldId id="662"/>
            <p14:sldId id="64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54"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 id="6" name="narengerile" initials="n" lastIdx="3" clrIdx="5">
    <p:extLst>
      <p:ext uri="{19B8F6BF-5375-455C-9EA6-DF929625EA0E}">
        <p15:presenceInfo xmlns:p15="http://schemas.microsoft.com/office/powerpoint/2012/main" userId="S-1-5-21-147214757-305610072-1517763936-89001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3300"/>
    <a:srgbClr val="66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5847" autoAdjust="0"/>
  </p:normalViewPr>
  <p:slideViewPr>
    <p:cSldViewPr>
      <p:cViewPr varScale="1">
        <p:scale>
          <a:sx n="94" d="100"/>
          <a:sy n="94" d="100"/>
        </p:scale>
        <p:origin x="1162" y="9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28" y="-1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altLang="zh-CN" dirty="0"/>
              <a:t>*This presentation contains 9 sides for technical materials and 7 slides for SPs.</a:t>
            </a:r>
            <a:endParaRPr lang="zh-CN" altLang="en-US" dirty="0"/>
          </a:p>
          <a:p>
            <a:endParaRPr lang="fr-FR" altLang="zh-CN" dirty="0"/>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a:t>doc.: IEEE 802.11-12/xxxxr0</a:t>
            </a:r>
          </a:p>
        </p:txBody>
      </p:sp>
      <p:sp>
        <p:nvSpPr>
          <p:cNvPr id="5" name="日期占位符 4"/>
          <p:cNvSpPr>
            <a:spLocks noGrp="1"/>
          </p:cNvSpPr>
          <p:nvPr>
            <p:ph type="dt" idx="11"/>
          </p:nvPr>
        </p:nvSpPr>
        <p:spPr/>
        <p:txBody>
          <a:bodyPr/>
          <a:lstStyle/>
          <a:p>
            <a:pPr>
              <a:defRPr/>
            </a:pPr>
            <a:r>
              <a:rPr lang="en-US"/>
              <a:t>October 2019</a:t>
            </a:r>
            <a:endParaRPr lang="en-US" dirty="0"/>
          </a:p>
        </p:txBody>
      </p:sp>
      <p:sp>
        <p:nvSpPr>
          <p:cNvPr id="6" name="页脚占位符 5"/>
          <p:cNvSpPr>
            <a:spLocks noGrp="1"/>
          </p:cNvSpPr>
          <p:nvPr>
            <p:ph type="ftr" sz="quarter" idx="12"/>
          </p:nvPr>
        </p:nvSpPr>
        <p:spPr/>
        <p:txBody>
          <a:bodyPr/>
          <a:lstStyle/>
          <a:p>
            <a:pPr lvl="4">
              <a:defRPr/>
            </a:pPr>
            <a:r>
              <a:rPr lang="en-US"/>
              <a:t>Osama Aboul-Magd (Huawei Technologies)</a:t>
            </a:r>
          </a:p>
        </p:txBody>
      </p:sp>
      <p:sp>
        <p:nvSpPr>
          <p:cNvPr id="7" name="灯片编号占位符 6"/>
          <p:cNvSpPr>
            <a:spLocks noGrp="1"/>
          </p:cNvSpPr>
          <p:nvPr>
            <p:ph type="sldNum" sz="quarter" idx="13"/>
          </p:nvPr>
        </p:nvSpPr>
        <p:spPr/>
        <p:txBody>
          <a:bodyPr/>
          <a:lstStyle/>
          <a:p>
            <a:r>
              <a:rPr lang="en-US" altLang="zh-CN"/>
              <a:t>Page </a:t>
            </a:r>
            <a:fld id="{8E40D56C-5972-4299-BD74-FDC74F23C586}" type="slidenum">
              <a:rPr lang="en-US" altLang="zh-CN" smtClean="0"/>
              <a:pPr/>
              <a:t>10</a:t>
            </a:fld>
            <a:endParaRPr lang="en-US" altLang="zh-CN"/>
          </a:p>
        </p:txBody>
      </p:sp>
    </p:spTree>
    <p:extLst>
      <p:ext uri="{BB962C8B-B14F-4D97-AF65-F5344CB8AC3E}">
        <p14:creationId xmlns:p14="http://schemas.microsoft.com/office/powerpoint/2010/main" val="1068041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a:t>doc.: IEEE 802.11-12/xxxxr0</a:t>
            </a:r>
          </a:p>
        </p:txBody>
      </p:sp>
      <p:sp>
        <p:nvSpPr>
          <p:cNvPr id="5" name="日期占位符 4"/>
          <p:cNvSpPr>
            <a:spLocks noGrp="1"/>
          </p:cNvSpPr>
          <p:nvPr>
            <p:ph type="dt" idx="11"/>
          </p:nvPr>
        </p:nvSpPr>
        <p:spPr/>
        <p:txBody>
          <a:bodyPr/>
          <a:lstStyle/>
          <a:p>
            <a:pPr>
              <a:defRPr/>
            </a:pPr>
            <a:r>
              <a:rPr lang="en-US"/>
              <a:t>October 2019</a:t>
            </a:r>
            <a:endParaRPr lang="en-US" dirty="0"/>
          </a:p>
        </p:txBody>
      </p:sp>
      <p:sp>
        <p:nvSpPr>
          <p:cNvPr id="6" name="页脚占位符 5"/>
          <p:cNvSpPr>
            <a:spLocks noGrp="1"/>
          </p:cNvSpPr>
          <p:nvPr>
            <p:ph type="ftr" sz="quarter" idx="12"/>
          </p:nvPr>
        </p:nvSpPr>
        <p:spPr/>
        <p:txBody>
          <a:bodyPr/>
          <a:lstStyle/>
          <a:p>
            <a:pPr lvl="4">
              <a:defRPr/>
            </a:pPr>
            <a:r>
              <a:rPr lang="en-US"/>
              <a:t>Osama Aboul-Magd (Huawei Technologies)</a:t>
            </a:r>
          </a:p>
        </p:txBody>
      </p:sp>
      <p:sp>
        <p:nvSpPr>
          <p:cNvPr id="7" name="灯片编号占位符 6"/>
          <p:cNvSpPr>
            <a:spLocks noGrp="1"/>
          </p:cNvSpPr>
          <p:nvPr>
            <p:ph type="sldNum" sz="quarter" idx="13"/>
          </p:nvPr>
        </p:nvSpPr>
        <p:spPr/>
        <p:txBody>
          <a:bodyPr/>
          <a:lstStyle/>
          <a:p>
            <a:r>
              <a:rPr lang="en-US" altLang="zh-CN"/>
              <a:t>Page </a:t>
            </a:r>
            <a:fld id="{8E40D56C-5972-4299-BD74-FDC74F23C586}" type="slidenum">
              <a:rPr lang="en-US" altLang="zh-CN" smtClean="0"/>
              <a:pPr/>
              <a:t>13</a:t>
            </a:fld>
            <a:endParaRPr lang="en-US" altLang="zh-CN"/>
          </a:p>
        </p:txBody>
      </p:sp>
    </p:spTree>
    <p:extLst>
      <p:ext uri="{BB962C8B-B14F-4D97-AF65-F5344CB8AC3E}">
        <p14:creationId xmlns:p14="http://schemas.microsoft.com/office/powerpoint/2010/main" val="60267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dirty="0"/>
              <a:t>*The BHI duration is not specified in the standard, and is free to be chosen by the system designer. </a:t>
            </a:r>
          </a:p>
          <a:p>
            <a:r>
              <a:rPr lang="en-US" altLang="zh-CN" dirty="0"/>
              <a:t>*Typically, the BHI is in the order of a few milliseconds, and the DTI consumes the bulk of the BI.</a:t>
            </a:r>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416334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dirty="0"/>
              <a:t>*The BHI duration is not specified in the standard, and is free to be chosen by the system designer. </a:t>
            </a:r>
          </a:p>
          <a:p>
            <a:r>
              <a:rPr lang="en-US" altLang="zh-CN" dirty="0"/>
              <a:t>*Typically, the BHI is in the order of a few milliseconds, and the DTI consumes the bulk of the BI.</a:t>
            </a:r>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1280724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3024015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zh-CN" dirty="0"/>
              <a:t>*AWV:</a:t>
            </a:r>
            <a:r>
              <a:rPr lang="fr-FR" altLang="zh-CN" baseline="0" dirty="0"/>
              <a:t> antenna weight vector, to describe the amplitude and phase for each element of the antenna array -&gt; corresponds to a beam direction (e.g., elevation and azimuth)</a:t>
            </a:r>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3102129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buFont typeface="+mj-lt"/>
              <a:buNone/>
            </a:pPr>
            <a:r>
              <a:rPr lang="en-US" altLang="en-US" sz="1400" dirty="0">
                <a:solidFill>
                  <a:srgbClr val="000000"/>
                </a:solidFill>
                <a:ea typeface="MS Gothic" panose="020B0609070205080204" pitchFamily="49" charset="-128"/>
              </a:rPr>
              <a:t>*The receiving STA needs to know that this Sector Descriptor is for which TRN subfield in which PPDU.</a:t>
            </a:r>
          </a:p>
          <a:p>
            <a:pPr lvl="1" algn="just">
              <a:buFont typeface="+mj-lt"/>
              <a:buNone/>
            </a:pPr>
            <a:endParaRPr lang="en-US" altLang="en-US" sz="1400" dirty="0">
              <a:solidFill>
                <a:srgbClr val="000000"/>
              </a:solidFill>
              <a:ea typeface="MS Gothic" panose="020B0609070205080204" pitchFamily="49" charset="-128"/>
            </a:endParaRPr>
          </a:p>
          <a:p>
            <a:pPr lvl="1" algn="just">
              <a:buFont typeface="+mj-lt"/>
              <a:buNone/>
            </a:pPr>
            <a:r>
              <a:rPr lang="en-US" altLang="en-US" sz="1400" dirty="0">
                <a:solidFill>
                  <a:srgbClr val="000000"/>
                </a:solidFill>
                <a:ea typeface="MS Gothic" panose="020B0609070205080204" pitchFamily="49" charset="-128"/>
              </a:rPr>
              <a:t>*PHY</a:t>
            </a:r>
            <a:r>
              <a:rPr lang="en-US" altLang="en-US" sz="1400" baseline="0" dirty="0">
                <a:solidFill>
                  <a:srgbClr val="000000"/>
                </a:solidFill>
                <a:ea typeface="MS Gothic" panose="020B0609070205080204" pitchFamily="49" charset="-128"/>
              </a:rPr>
              <a:t> indication: </a:t>
            </a:r>
          </a:p>
          <a:p>
            <a:pPr lvl="1" algn="just">
              <a:buFont typeface="+mj-lt"/>
              <a:buNone/>
            </a:pPr>
            <a:r>
              <a:rPr lang="en-US" altLang="en-US" sz="1400" baseline="0" dirty="0">
                <a:solidFill>
                  <a:srgbClr val="000000"/>
                </a:solidFill>
                <a:ea typeface="MS Gothic" panose="020B0609070205080204" pitchFamily="49" charset="-128"/>
              </a:rPr>
              <a:t>DMG C mode: L-Header B22-B23</a:t>
            </a:r>
          </a:p>
          <a:p>
            <a:pPr lvl="1" algn="just">
              <a:buFont typeface="+mj-lt"/>
              <a:buNone/>
            </a:pPr>
            <a:r>
              <a:rPr lang="en-US" altLang="en-US" sz="1400" baseline="0" dirty="0">
                <a:solidFill>
                  <a:srgbClr val="000000"/>
                </a:solidFill>
                <a:ea typeface="MS Gothic" panose="020B0609070205080204" pitchFamily="49" charset="-128"/>
              </a:rPr>
              <a:t>DMG SC: L-Header B46-B47</a:t>
            </a:r>
          </a:p>
          <a:p>
            <a:pPr lvl="1" algn="just">
              <a:buFont typeface="+mj-lt"/>
              <a:buNone/>
            </a:pPr>
            <a:r>
              <a:rPr lang="en-US" altLang="en-US" sz="1400" baseline="0" dirty="0">
                <a:solidFill>
                  <a:srgbClr val="000000"/>
                </a:solidFill>
                <a:ea typeface="MS Gothic" panose="020B0609070205080204" pitchFamily="49" charset="-128"/>
              </a:rPr>
              <a:t>EDMG C mode: EDMG Header A 1 bit</a:t>
            </a:r>
          </a:p>
          <a:p>
            <a:pPr marL="114300" marR="0" lvl="1" indent="0" algn="just" defTabSz="933450" rtl="0" eaLnBrk="0" fontAlgn="base" latinLnBrk="0" hangingPunct="0">
              <a:lnSpc>
                <a:spcPct val="100000"/>
              </a:lnSpc>
              <a:spcBef>
                <a:spcPct val="30000"/>
              </a:spcBef>
              <a:spcAft>
                <a:spcPct val="0"/>
              </a:spcAft>
              <a:buClrTx/>
              <a:buSzTx/>
              <a:buFont typeface="+mj-lt"/>
              <a:buNone/>
              <a:tabLst/>
              <a:defRPr/>
            </a:pPr>
            <a:r>
              <a:rPr lang="en-US" altLang="en-US" sz="1400" baseline="0" dirty="0">
                <a:solidFill>
                  <a:srgbClr val="000000"/>
                </a:solidFill>
                <a:ea typeface="MS Gothic" panose="020B0609070205080204" pitchFamily="49" charset="-128"/>
              </a:rPr>
              <a:t>EDMG SC/OFDM: L-Header B47, EDMG Header A 10 bit</a:t>
            </a:r>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2592221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7</a:t>
            </a:fld>
            <a:endParaRPr lang="en-US" altLang="zh-CN"/>
          </a:p>
        </p:txBody>
      </p:sp>
    </p:spTree>
    <p:extLst>
      <p:ext uri="{BB962C8B-B14F-4D97-AF65-F5344CB8AC3E}">
        <p14:creationId xmlns:p14="http://schemas.microsoft.com/office/powerpoint/2010/main" val="1918387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8</a:t>
            </a:fld>
            <a:endParaRPr lang="en-US" altLang="zh-CN"/>
          </a:p>
        </p:txBody>
      </p:sp>
    </p:spTree>
    <p:extLst>
      <p:ext uri="{BB962C8B-B14F-4D97-AF65-F5344CB8AC3E}">
        <p14:creationId xmlns:p14="http://schemas.microsoft.com/office/powerpoint/2010/main" val="1107501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zh-CN" baseline="0" dirty="0"/>
              <a:t>*Timeout Interval element (TIE) defined in subclause 9.4.2.48. Perhaps to define a new TI type, using value 5 or 6.</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During </a:t>
            </a:r>
            <a:r>
              <a:rPr lang="en-US" altLang="en-US" sz="1600" dirty="0">
                <a:solidFill>
                  <a:srgbClr val="0000FF"/>
                </a:solidFill>
                <a:ea typeface="MS Gothic" panose="020B0609070205080204" pitchFamily="49" charset="-128"/>
              </a:rPr>
              <a:t>DTI</a:t>
            </a:r>
            <a:r>
              <a:rPr lang="en-US" altLang="en-US" sz="1600" dirty="0">
                <a:solidFill>
                  <a:srgbClr val="000000"/>
                </a:solidFill>
                <a:ea typeface="MS Gothic" panose="020B0609070205080204" pitchFamily="49" charset="-128"/>
              </a:rPr>
              <a:t>, BF training and beam tracking occur within </a:t>
            </a:r>
            <a:r>
              <a:rPr lang="en-US" altLang="en-US" sz="1600" dirty="0">
                <a:solidFill>
                  <a:srgbClr val="0000FF"/>
                </a:solidFill>
                <a:ea typeface="MS Gothic" panose="020B0609070205080204" pitchFamily="49" charset="-128"/>
              </a:rPr>
              <a:t>an SP or CBAP</a:t>
            </a:r>
            <a:r>
              <a:rPr lang="en-US" altLang="en-US" sz="1600" dirty="0">
                <a:solidFill>
                  <a:srgbClr val="000000"/>
                </a:solidFill>
                <a:ea typeface="MS Gothic" panose="020B0609070205080204" pitchFamily="49" charset="-128"/>
              </a:rPr>
              <a:t>.</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If the </a:t>
            </a:r>
            <a:r>
              <a:rPr lang="en-US" altLang="en-US" sz="1400" b="1" dirty="0">
                <a:solidFill>
                  <a:srgbClr val="000000"/>
                </a:solidFill>
                <a:ea typeface="MS Gothic" panose="020B0609070205080204" pitchFamily="49" charset="-128"/>
              </a:rPr>
              <a:t>source DMG STA </a:t>
            </a:r>
            <a:r>
              <a:rPr lang="en-US" altLang="en-US" sz="1400" dirty="0">
                <a:solidFill>
                  <a:srgbClr val="000000"/>
                </a:solidFill>
                <a:ea typeface="MS Gothic" panose="020B0609070205080204" pitchFamily="49" charset="-128"/>
              </a:rPr>
              <a:t>(SP) or the</a:t>
            </a:r>
            <a:r>
              <a:rPr lang="en-US" altLang="en-US" sz="1400" b="1" dirty="0">
                <a:solidFill>
                  <a:srgbClr val="000000"/>
                </a:solidFill>
                <a:ea typeface="MS Gothic" panose="020B0609070205080204" pitchFamily="49" charset="-128"/>
              </a:rPr>
              <a:t> TXOP holder </a:t>
            </a:r>
            <a:r>
              <a:rPr lang="en-US" altLang="en-US" sz="1400" dirty="0">
                <a:solidFill>
                  <a:srgbClr val="000000"/>
                </a:solidFill>
                <a:ea typeface="MS Gothic" panose="020B0609070205080204" pitchFamily="49" charset="-128"/>
              </a:rPr>
              <a:t>(CBAP) performs passive sensing measurements, it can send the Information Request frame within the same allocation slot. </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If the </a:t>
            </a:r>
            <a:r>
              <a:rPr lang="en-US" altLang="en-US" sz="1400" b="1" dirty="0">
                <a:solidFill>
                  <a:srgbClr val="000000"/>
                </a:solidFill>
                <a:ea typeface="MS Gothic" panose="020B0609070205080204" pitchFamily="49" charset="-128"/>
              </a:rPr>
              <a:t>destination DMG STA</a:t>
            </a:r>
            <a:r>
              <a:rPr lang="en-US" altLang="en-US" sz="1400" dirty="0">
                <a:solidFill>
                  <a:srgbClr val="000000"/>
                </a:solidFill>
                <a:ea typeface="MS Gothic" panose="020B0609070205080204" pitchFamily="49" charset="-128"/>
              </a:rPr>
              <a:t> (SP) or the </a:t>
            </a:r>
            <a:r>
              <a:rPr lang="en-US" altLang="en-US" sz="1400" b="1" dirty="0">
                <a:solidFill>
                  <a:srgbClr val="000000"/>
                </a:solidFill>
                <a:ea typeface="MS Gothic" panose="020B0609070205080204" pitchFamily="49" charset="-128"/>
              </a:rPr>
              <a:t>TXOP responder </a:t>
            </a:r>
            <a:r>
              <a:rPr lang="en-US" altLang="en-US" sz="1400" dirty="0">
                <a:solidFill>
                  <a:srgbClr val="000000"/>
                </a:solidFill>
                <a:ea typeface="MS Gothic" panose="020B0609070205080204" pitchFamily="49" charset="-128"/>
              </a:rPr>
              <a:t>(CBAP) performs passive sensing measurements, it may send the Information Request frame in another allocation slot, e.g., if it has been assigned with another SP or can contend for another TXOP. </a:t>
            </a:r>
          </a:p>
          <a:p>
            <a:endParaRPr lang="fr-FR" altLang="zh-CN" baseline="0"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9</a:t>
            </a:fld>
            <a:endParaRPr lang="en-US" altLang="zh-CN"/>
          </a:p>
        </p:txBody>
      </p:sp>
    </p:spTree>
    <p:extLst>
      <p:ext uri="{BB962C8B-B14F-4D97-AF65-F5344CB8AC3E}">
        <p14:creationId xmlns:p14="http://schemas.microsoft.com/office/powerpoint/2010/main" val="376278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dirty="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dirty="0"/>
              <a:t>Slide </a:t>
            </a:r>
            <a:fld id="{16E72C98-D8F5-4A09-9041-74D4DE6CBD42}" type="slidenum">
              <a:rPr lang="en-US" altLang="zh-CN"/>
              <a:pPr/>
              <a:t>‹#›</a:t>
            </a:fld>
            <a:endParaRPr lang="en-US" altLang="zh-CN" dirty="0"/>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802.11-22/0800r1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2209800" cy="276999"/>
          </a:xfrm>
          <a:prstGeom prst="rect">
            <a:avLst/>
          </a:prstGeom>
          <a:noFill/>
          <a:ln w="9525">
            <a:noFill/>
            <a:miter lim="800000"/>
            <a:headEnd/>
            <a:tailEnd/>
          </a:ln>
        </p:spPr>
        <p:txBody>
          <a:bodyPr wrap="square" lIns="0" tIns="0" rIns="0" bIns="0" anchor="b">
            <a:spAutoFit/>
          </a:bodyPr>
          <a:lstStyle/>
          <a:p>
            <a:pPr marL="457200" lvl="4" algn="l">
              <a:defRPr/>
            </a:pPr>
            <a:r>
              <a:rPr lang="en-US" altLang="zh-CN" sz="1800" b="1" baseline="0" dirty="0"/>
              <a:t>May 2022</a:t>
            </a:r>
            <a:endParaRPr lang="en-US" sz="1800" b="1" dirty="0"/>
          </a:p>
        </p:txBody>
      </p:sp>
      <p:sp>
        <p:nvSpPr>
          <p:cNvPr id="11" name="Rectangle 7"/>
          <p:cNvSpPr>
            <a:spLocks noChangeArrowheads="1"/>
          </p:cNvSpPr>
          <p:nvPr userDrawn="1"/>
        </p:nvSpPr>
        <p:spPr bwMode="auto">
          <a:xfrm>
            <a:off x="6723007" y="6477000"/>
            <a:ext cx="1811393"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Narengerile</a:t>
            </a:r>
            <a:r>
              <a:rPr lang="en-US" sz="1200" b="0" baseline="0" dirty="0"/>
              <a:t> </a:t>
            </a:r>
            <a:r>
              <a:rPr lang="en-US" sz="1200" b="0" dirty="0"/>
              <a:t>(Huawei)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423-00-00bf-dmg-passive-sensing-based-on-a-bft.pptx" TargetMode="External"/><Relationship Id="rId2" Type="http://schemas.openxmlformats.org/officeDocument/2006/relationships/hyperlink" Target="https://mentor.ieee.org/802.11/dcn/22/11-22-0002-00-00bf-dmg-passive-sensing.pptx" TargetMode="External"/><Relationship Id="rId1" Type="http://schemas.openxmlformats.org/officeDocument/2006/relationships/slideLayout" Target="../slideLayouts/slideLayout2.xml"/><Relationship Id="rId5" Type="http://schemas.openxmlformats.org/officeDocument/2006/relationships/hyperlink" Target="https://ieeexplore.ieee.org/document/8319416" TargetMode="External"/><Relationship Id="rId4" Type="http://schemas.openxmlformats.org/officeDocument/2006/relationships/hyperlink" Target="https://grouper.ieee.org/groups/802/11/private/Draft_Standards/11bf/Draft%20P802.11bf_D0.1.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Visio___1.vsd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package" Target="../embeddings/Microsoft_Visio___3.vsdx"/><Relationship Id="rId5" Type="http://schemas.openxmlformats.org/officeDocument/2006/relationships/image" Target="../media/image4.emf"/><Relationship Id="rId4" Type="http://schemas.openxmlformats.org/officeDocument/2006/relationships/package" Target="../embeddings/Microsoft_Visio___2.vsd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en-US" sz="2800" dirty="0"/>
              <a:t>DMG passive sensing based on DTI</a:t>
            </a:r>
            <a:endParaRPr lang="en-US" altLang="zh-CN" sz="2800" dirty="0"/>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a:t>
            </a:r>
            <a:r>
              <a:rPr lang="en-US" altLang="en-US" sz="2000" b="0" dirty="0"/>
              <a:t>2022/5/24</a:t>
            </a:r>
          </a:p>
        </p:txBody>
      </p:sp>
      <p:sp>
        <p:nvSpPr>
          <p:cNvPr id="1032" name="Rectangle 12"/>
          <p:cNvSpPr>
            <a:spLocks noChangeArrowheads="1"/>
          </p:cNvSpPr>
          <p:nvPr/>
        </p:nvSpPr>
        <p:spPr bwMode="auto">
          <a:xfrm>
            <a:off x="838200" y="2464982"/>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7" name="Table 9"/>
          <p:cNvGraphicFramePr>
            <a:graphicFrameLocks noGrp="1"/>
          </p:cNvGraphicFramePr>
          <p:nvPr>
            <p:extLst>
              <p:ext uri="{D42A27DB-BD31-4B8C-83A1-F6EECF244321}">
                <p14:modId xmlns:p14="http://schemas.microsoft.com/office/powerpoint/2010/main" val="1026800177"/>
              </p:ext>
            </p:extLst>
          </p:nvPr>
        </p:nvGraphicFramePr>
        <p:xfrm>
          <a:off x="1009649" y="2925012"/>
          <a:ext cx="7200901" cy="2185002"/>
        </p:xfrm>
        <a:graphic>
          <a:graphicData uri="http://schemas.openxmlformats.org/drawingml/2006/table">
            <a:tbl>
              <a:tblPr firstRow="1" bandRow="1">
                <a:tableStyleId>{F5AB1C69-6EDB-4FF4-983F-18BD219EF322}</a:tableStyleId>
              </a:tblPr>
              <a:tblGrid>
                <a:gridCol w="1504951">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366082">
                  <a:extLst>
                    <a:ext uri="{9D8B030D-6E8A-4147-A177-3AD203B41FA5}">
                      <a16:colId xmlns:a16="http://schemas.microsoft.com/office/drawing/2014/main" val="20002"/>
                    </a:ext>
                  </a:extLst>
                </a:gridCol>
                <a:gridCol w="955221">
                  <a:extLst>
                    <a:ext uri="{9D8B030D-6E8A-4147-A177-3AD203B41FA5}">
                      <a16:colId xmlns:a16="http://schemas.microsoft.com/office/drawing/2014/main" val="20003"/>
                    </a:ext>
                  </a:extLst>
                </a:gridCol>
                <a:gridCol w="2079247">
                  <a:extLst>
                    <a:ext uri="{9D8B030D-6E8A-4147-A177-3AD203B41FA5}">
                      <a16:colId xmlns:a16="http://schemas.microsoft.com/office/drawing/2014/main" val="20004"/>
                    </a:ext>
                  </a:extLst>
                </a:gridCol>
              </a:tblGrid>
              <a:tr h="171417">
                <a:tc>
                  <a:txBody>
                    <a:bodyPr/>
                    <a:lstStyle/>
                    <a:p>
                      <a:pPr algn="ctr"/>
                      <a:r>
                        <a:rPr lang="en-US" sz="1400" dirty="0">
                          <a:solidFill>
                            <a:schemeClr val="tx1"/>
                          </a:solidFill>
                        </a:rPr>
                        <a:t>Name</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marL="51435" marR="51435" marT="25701" marB="2570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80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Narengerile</a:t>
                      </a:r>
                      <a:endParaRPr lang="en-US"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400" b="0" dirty="0">
                          <a:solidFill>
                            <a:srgbClr val="000000"/>
                          </a:solidFill>
                          <a:latin typeface="+mn-lt"/>
                          <a:ea typeface="Times New Roman"/>
                          <a:cs typeface="Arial"/>
                        </a:rPr>
                        <a:t>Shenzhen, China</a:t>
                      </a: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narengerile@huawei.com </a:t>
                      </a: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80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Rui Du</a:t>
                      </a: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dirty="0"/>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4684249"/>
                  </a:ext>
                </a:extLst>
              </a:tr>
              <a:tr h="480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err="1">
                          <a:latin typeface="+mn-lt"/>
                          <a:ea typeface="Times New Roman"/>
                          <a:cs typeface="Arial"/>
                        </a:rPr>
                        <a:t>Mengshi</a:t>
                      </a:r>
                      <a:r>
                        <a:rPr lang="en-US" sz="1400" dirty="0">
                          <a:latin typeface="+mn-lt"/>
                          <a:ea typeface="Times New Roman"/>
                          <a:cs typeface="Arial"/>
                        </a:rPr>
                        <a:t> Hu</a:t>
                      </a: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dirty="0"/>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8523610"/>
                  </a:ext>
                </a:extLst>
              </a:tr>
              <a:tr h="4800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Y</a:t>
                      </a:r>
                      <a:r>
                        <a:rPr lang="en-US" altLang="zh-CN" sz="1400" dirty="0">
                          <a:latin typeface="+mn-lt"/>
                          <a:ea typeface="Times New Roman"/>
                          <a:cs typeface="Arial"/>
                        </a:rPr>
                        <a:t>an Xin</a:t>
                      </a:r>
                      <a:endParaRPr lang="en-US"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latin typeface="Times New Roman"/>
                          <a:ea typeface="Times New Roman"/>
                          <a:cs typeface="Arial"/>
                        </a:rPr>
                        <a:t>Ottawa,</a:t>
                      </a:r>
                      <a:r>
                        <a:rPr lang="en-US" sz="1400" b="0" baseline="0" dirty="0">
                          <a:latin typeface="Times New Roman"/>
                          <a:ea typeface="Times New Roman"/>
                          <a:cs typeface="Arial"/>
                        </a:rPr>
                        <a:t> Canada</a:t>
                      </a: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latin typeface="+mn-lt"/>
                        <a:ea typeface="Times New Roman"/>
                        <a:cs typeface="Arial"/>
                      </a:endParaRPr>
                    </a:p>
                  </a:txBody>
                  <a:tcPr marL="38576" marR="385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838200"/>
          </a:xfrm>
        </p:spPr>
        <p:txBody>
          <a:bodyPr/>
          <a:lstStyle/>
          <a:p>
            <a:r>
              <a:rPr lang="en-US" altLang="zh-CN" sz="2600" dirty="0"/>
              <a:t>Summary</a:t>
            </a:r>
            <a:endParaRPr lang="zh-CN" altLang="en-US" sz="2600" dirty="0"/>
          </a:p>
        </p:txBody>
      </p:sp>
      <p:sp>
        <p:nvSpPr>
          <p:cNvPr id="3" name="内容占位符 2"/>
          <p:cNvSpPr>
            <a:spLocks noGrp="1"/>
          </p:cNvSpPr>
          <p:nvPr>
            <p:ph idx="1"/>
          </p:nvPr>
        </p:nvSpPr>
        <p:spPr>
          <a:xfrm>
            <a:off x="685800" y="1600200"/>
            <a:ext cx="7772400" cy="4495800"/>
          </a:xfrm>
        </p:spPr>
        <p:txBody>
          <a:bodyPr/>
          <a:lstStyle/>
          <a:p>
            <a:pPr algn="just"/>
            <a:r>
              <a:rPr lang="en-US" altLang="zh-CN" sz="1600" dirty="0"/>
              <a:t>In this contribution, we propose a DMG passive sensing based on BF training and beam tracking during DTI. </a:t>
            </a:r>
          </a:p>
          <a:p>
            <a:pPr lvl="1" algn="just"/>
            <a:r>
              <a:rPr lang="en-US" altLang="zh-CN" sz="1600" dirty="0"/>
              <a:t>Enable the DMG/EDMG STAs to perform passive sensing measurements based on the TRN field in the BRP PPDUs and the TRN field appended to the PPDU for beam tracking</a:t>
            </a:r>
          </a:p>
          <a:p>
            <a:pPr algn="just"/>
            <a:r>
              <a:rPr lang="en-US" altLang="zh-CN" sz="1600" dirty="0"/>
              <a:t>Existing methods, such as Information Request/Response frames for DMG passive sensing, are re-used.</a:t>
            </a:r>
          </a:p>
          <a:p>
            <a:pPr lvl="1" algn="just"/>
            <a:r>
              <a:rPr lang="en-US" altLang="zh-CN" sz="1600" dirty="0"/>
              <a:t>Provide additional information on the PPDU transmissions and the associated TRN subfields, e.g., which PPDU the TRN subfields belong to, the number of PPDUs used for passive sensing, TRN settings, etc.</a:t>
            </a:r>
          </a:p>
          <a:p>
            <a:pPr lvl="1" algn="just"/>
            <a:endParaRPr lang="en-US" altLang="zh-CN" sz="1600" dirty="0"/>
          </a:p>
          <a:p>
            <a:pPr algn="just"/>
            <a:r>
              <a:rPr lang="en-US" altLang="zh-CN" sz="1600" b="0" dirty="0"/>
              <a:t>Passive sensing uses transmissions that are </a:t>
            </a:r>
            <a:r>
              <a:rPr lang="en-US" altLang="zh-CN" sz="1600" dirty="0"/>
              <a:t>not </a:t>
            </a:r>
            <a:r>
              <a:rPr lang="en-US" altLang="zh-CN" sz="1600" b="0" dirty="0"/>
              <a:t>designed for sensing to do sensing, without the need to initiate a complete sensing procedure. Therefore, the passive sensing can be </a:t>
            </a:r>
            <a:r>
              <a:rPr lang="en-US" altLang="zh-CN" sz="1600" dirty="0"/>
              <a:t>opportunistic</a:t>
            </a:r>
            <a:r>
              <a:rPr lang="en-US" altLang="zh-CN" sz="1600" b="0" dirty="0"/>
              <a:t>, depending on the timing of a sensing request, the topology of sensing devices, the application of wireless networking, etc. </a:t>
            </a: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10</a:t>
            </a:fld>
            <a:endParaRPr lang="en-US" altLang="zh-CN"/>
          </a:p>
        </p:txBody>
      </p:sp>
    </p:spTree>
    <p:extLst>
      <p:ext uri="{BB962C8B-B14F-4D97-AF65-F5344CB8AC3E}">
        <p14:creationId xmlns:p14="http://schemas.microsoft.com/office/powerpoint/2010/main" val="2847225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762000"/>
          </a:xfrm>
        </p:spPr>
        <p:txBody>
          <a:bodyPr/>
          <a:lstStyle/>
          <a:p>
            <a:r>
              <a:rPr lang="en-US" altLang="zh-CN" sz="2600" dirty="0"/>
              <a:t>Straw Poll 1</a:t>
            </a:r>
            <a:endParaRPr lang="zh-CN" altLang="en-US" sz="2600" dirty="0"/>
          </a:p>
        </p:txBody>
      </p:sp>
      <p:sp>
        <p:nvSpPr>
          <p:cNvPr id="3" name="内容占位符 2"/>
          <p:cNvSpPr>
            <a:spLocks noGrp="1"/>
          </p:cNvSpPr>
          <p:nvPr>
            <p:ph idx="1"/>
          </p:nvPr>
        </p:nvSpPr>
        <p:spPr>
          <a:xfrm>
            <a:off x="762000" y="1676400"/>
            <a:ext cx="7772400" cy="4604593"/>
          </a:xfrm>
        </p:spPr>
        <p:txBody>
          <a:bodyPr/>
          <a:lstStyle/>
          <a:p>
            <a:pPr marL="192881" indent="-192881" defTabSz="514350"/>
            <a:r>
              <a:rPr lang="en-US" altLang="zh-CN" sz="1600" dirty="0">
                <a:solidFill>
                  <a:srgbClr val="000000"/>
                </a:solidFill>
              </a:rPr>
              <a:t>Do you agree to add the following to the SFD:</a:t>
            </a:r>
          </a:p>
          <a:p>
            <a:pPr marL="192881" indent="-192881" defTabSz="514350"/>
            <a:endParaRPr lang="en-US" altLang="zh-CN" sz="1600" dirty="0">
              <a:solidFill>
                <a:srgbClr val="000000"/>
              </a:solidFill>
            </a:endParaRPr>
          </a:p>
          <a:p>
            <a:pPr lvl="1" defTabSz="514350">
              <a:buFont typeface="Times New Roman" panose="02020603050405020304" pitchFamily="18" charset="0"/>
              <a:buChar char="–"/>
            </a:pPr>
            <a:r>
              <a:rPr lang="en-US" altLang="zh-CN" sz="1600" b="0" dirty="0">
                <a:solidFill>
                  <a:srgbClr val="000000"/>
                </a:solidFill>
              </a:rPr>
              <a:t>The DMG/EDMG STAs can perform DMG passive sensing measurements </a:t>
            </a:r>
            <a:r>
              <a:rPr lang="en-US" altLang="zh-CN" sz="1600" dirty="0">
                <a:solidFill>
                  <a:srgbClr val="000000"/>
                </a:solidFill>
              </a:rPr>
              <a:t>in DTI </a:t>
            </a:r>
            <a:r>
              <a:rPr lang="en-US" altLang="zh-CN" sz="1600" b="0" dirty="0">
                <a:solidFill>
                  <a:srgbClr val="000000"/>
                </a:solidFill>
              </a:rPr>
              <a:t>based on SSW frames or Short SSW PPDUs.</a:t>
            </a:r>
          </a:p>
          <a:p>
            <a:pPr lvl="1" defTabSz="514350">
              <a:buFont typeface="Times New Roman" panose="02020603050405020304" pitchFamily="18" charset="0"/>
              <a:buChar char="–"/>
            </a:pPr>
            <a:endParaRPr lang="en-US" altLang="zh-CN" sz="1600" b="0" dirty="0">
              <a:solidFill>
                <a:srgbClr val="000000"/>
              </a:solidFill>
            </a:endParaRPr>
          </a:p>
          <a:p>
            <a:pPr lvl="1" defTabSz="514350">
              <a:buFont typeface="Times New Roman" panose="02020603050405020304" pitchFamily="18" charset="0"/>
              <a:buChar char="–"/>
            </a:pPr>
            <a:r>
              <a:rPr lang="en-US" altLang="zh-CN" sz="1600" b="0" dirty="0">
                <a:solidFill>
                  <a:srgbClr val="000000"/>
                </a:solidFill>
              </a:rPr>
              <a:t>Y/N/A</a:t>
            </a: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11</a:t>
            </a:fld>
            <a:endParaRPr lang="en-US" altLang="zh-CN"/>
          </a:p>
        </p:txBody>
      </p:sp>
    </p:spTree>
    <p:extLst>
      <p:ext uri="{BB962C8B-B14F-4D97-AF65-F5344CB8AC3E}">
        <p14:creationId xmlns:p14="http://schemas.microsoft.com/office/powerpoint/2010/main" val="647518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762000"/>
          </a:xfrm>
        </p:spPr>
        <p:txBody>
          <a:bodyPr/>
          <a:lstStyle/>
          <a:p>
            <a:r>
              <a:rPr lang="en-US" altLang="zh-CN" sz="2600" dirty="0"/>
              <a:t>Straw Poll 2</a:t>
            </a:r>
            <a:endParaRPr lang="zh-CN" altLang="en-US" sz="2600" dirty="0"/>
          </a:p>
        </p:txBody>
      </p:sp>
      <p:sp>
        <p:nvSpPr>
          <p:cNvPr id="3" name="内容占位符 2"/>
          <p:cNvSpPr>
            <a:spLocks noGrp="1"/>
          </p:cNvSpPr>
          <p:nvPr>
            <p:ph idx="1"/>
          </p:nvPr>
        </p:nvSpPr>
        <p:spPr>
          <a:xfrm>
            <a:off x="762000" y="1752600"/>
            <a:ext cx="7772400" cy="4528393"/>
          </a:xfrm>
        </p:spPr>
        <p:txBody>
          <a:bodyPr/>
          <a:lstStyle/>
          <a:p>
            <a:pPr marL="192881" indent="-192881" defTabSz="514350"/>
            <a:r>
              <a:rPr lang="en-US" altLang="zh-CN" sz="1600" dirty="0">
                <a:solidFill>
                  <a:srgbClr val="000000"/>
                </a:solidFill>
              </a:rPr>
              <a:t>Do you agree to add the following to the SFD:</a:t>
            </a:r>
          </a:p>
          <a:p>
            <a:pPr marL="192881" indent="-192881" defTabSz="514350"/>
            <a:endParaRPr lang="en-US" altLang="zh-CN" sz="1600" dirty="0">
              <a:solidFill>
                <a:srgbClr val="000000"/>
              </a:solidFill>
            </a:endParaRPr>
          </a:p>
          <a:p>
            <a:pPr marL="592931" lvl="1" indent="-192881" defTabSz="514350"/>
            <a:r>
              <a:rPr lang="en-US" altLang="zh-CN" sz="1600" dirty="0">
                <a:solidFill>
                  <a:srgbClr val="000000"/>
                </a:solidFill>
              </a:rPr>
              <a:t>The DMG/EDMG STAs can perform DMG passive sensing measurements in DTI based on BRP PPDUs.</a:t>
            </a:r>
          </a:p>
          <a:p>
            <a:pPr marL="592931" lvl="1" indent="-192881" defTabSz="514350"/>
            <a:endParaRPr lang="en-US" altLang="zh-CN" sz="1600" dirty="0">
              <a:solidFill>
                <a:srgbClr val="000000"/>
              </a:solidFill>
            </a:endParaRPr>
          </a:p>
          <a:p>
            <a:pPr marL="592931" lvl="1" indent="-192881" defTabSz="514350"/>
            <a:r>
              <a:rPr lang="en-US" altLang="zh-CN" sz="1600" dirty="0">
                <a:solidFill>
                  <a:srgbClr val="000000"/>
                </a:solidFill>
              </a:rPr>
              <a:t>Y/N/A</a:t>
            </a: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12</a:t>
            </a:fld>
            <a:endParaRPr lang="en-US" altLang="zh-CN"/>
          </a:p>
        </p:txBody>
      </p:sp>
    </p:spTree>
    <p:extLst>
      <p:ext uri="{BB962C8B-B14F-4D97-AF65-F5344CB8AC3E}">
        <p14:creationId xmlns:p14="http://schemas.microsoft.com/office/powerpoint/2010/main" val="4143853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685800"/>
          </a:xfrm>
        </p:spPr>
        <p:txBody>
          <a:bodyPr/>
          <a:lstStyle/>
          <a:p>
            <a:r>
              <a:rPr lang="en-US" altLang="zh-CN" sz="2600" dirty="0"/>
              <a:t>Straw Poll 3</a:t>
            </a:r>
            <a:endParaRPr lang="zh-CN" altLang="en-US" sz="2600" dirty="0"/>
          </a:p>
        </p:txBody>
      </p:sp>
      <p:sp>
        <p:nvSpPr>
          <p:cNvPr id="3" name="内容占位符 2"/>
          <p:cNvSpPr>
            <a:spLocks noGrp="1"/>
          </p:cNvSpPr>
          <p:nvPr>
            <p:ph idx="1"/>
          </p:nvPr>
        </p:nvSpPr>
        <p:spPr>
          <a:xfrm>
            <a:off x="685800" y="1524000"/>
            <a:ext cx="7772400" cy="4572000"/>
          </a:xfrm>
        </p:spPr>
        <p:txBody>
          <a:bodyPr/>
          <a:lstStyle/>
          <a:p>
            <a:pPr marL="192881" indent="-192881" defTabSz="514350"/>
            <a:r>
              <a:rPr lang="en-US" altLang="zh-CN" sz="1600" dirty="0">
                <a:solidFill>
                  <a:srgbClr val="000000"/>
                </a:solidFill>
              </a:rPr>
              <a:t>Do you agree to add the following to the SFD:</a:t>
            </a:r>
          </a:p>
          <a:p>
            <a:pPr marL="0" indent="0" defTabSz="514350">
              <a:buNone/>
            </a:pPr>
            <a:endParaRPr lang="en-US" altLang="zh-CN" sz="1600" dirty="0">
              <a:solidFill>
                <a:srgbClr val="000000"/>
              </a:solidFill>
            </a:endParaRPr>
          </a:p>
          <a:p>
            <a:pPr lvl="1" indent="-342900" defTabSz="514350"/>
            <a:r>
              <a:rPr lang="en-US" altLang="zh-CN" sz="1600" dirty="0">
                <a:solidFill>
                  <a:srgbClr val="000000"/>
                </a:solidFill>
              </a:rPr>
              <a:t>The DMG/EDMG STAs can perform DMG passive sensing measurements based on the TRN subfields appended to the PPDU as part of beam tracking.</a:t>
            </a:r>
          </a:p>
          <a:p>
            <a:pPr marL="400050" lvl="1" indent="0" defTabSz="514350">
              <a:buNone/>
            </a:pPr>
            <a:endParaRPr lang="en-US" altLang="zh-CN" sz="1600" dirty="0">
              <a:solidFill>
                <a:srgbClr val="000000"/>
              </a:solidFill>
            </a:endParaRPr>
          </a:p>
          <a:p>
            <a:pPr lvl="1" indent="-342900" defTabSz="514350">
              <a:buFont typeface="Times New Roman" panose="02020603050405020304" pitchFamily="18" charset="0"/>
              <a:buChar char="–"/>
            </a:pPr>
            <a:r>
              <a:rPr lang="en-US" altLang="zh-CN" sz="1600" dirty="0">
                <a:solidFill>
                  <a:srgbClr val="000000"/>
                </a:solidFill>
                <a:ea typeface="MS Gothic" panose="020B0609070205080204" pitchFamily="49" charset="-128"/>
              </a:rPr>
              <a:t>Y/N/A</a:t>
            </a:r>
          </a:p>
          <a:p>
            <a:pPr lvl="1" indent="-342900" defTabSz="514350">
              <a:buFont typeface="Times New Roman" panose="02020603050405020304" pitchFamily="18" charset="0"/>
              <a:buChar char="–"/>
            </a:pPr>
            <a:endParaRPr lang="en-US" altLang="zh-CN" sz="1600" dirty="0">
              <a:solidFill>
                <a:srgbClr val="000000"/>
              </a:solidFill>
              <a:ea typeface="MS Gothic" panose="020B0609070205080204" pitchFamily="49" charset="-128"/>
            </a:endParaRPr>
          </a:p>
          <a:p>
            <a:pPr lvl="1" indent="-342900" defTabSz="514350">
              <a:buFont typeface="Times New Roman" panose="02020603050405020304" pitchFamily="18" charset="0"/>
              <a:buChar char="–"/>
            </a:pPr>
            <a:endParaRPr lang="en-US" altLang="zh-CN" sz="1600" dirty="0">
              <a:solidFill>
                <a:srgbClr val="000000"/>
              </a:solidFill>
              <a:ea typeface="MS Gothic" panose="020B0609070205080204" pitchFamily="49" charset="-128"/>
            </a:endParaRPr>
          </a:p>
          <a:p>
            <a:pPr lvl="1" indent="-342900" defTabSz="514350">
              <a:buFont typeface="Times New Roman" panose="02020603050405020304" pitchFamily="18" charset="0"/>
              <a:buChar char="–"/>
            </a:pPr>
            <a:endParaRPr lang="en-US" altLang="zh-CN" sz="1600" dirty="0">
              <a:solidFill>
                <a:srgbClr val="000000"/>
              </a:solidFill>
              <a:ea typeface="MS Gothic" panose="020B0609070205080204" pitchFamily="49" charset="-128"/>
            </a:endParaRPr>
          </a:p>
          <a:p>
            <a:pPr lvl="1" indent="-342900" defTabSz="514350">
              <a:buFont typeface="Times New Roman" panose="02020603050405020304" pitchFamily="18" charset="0"/>
              <a:buChar char="–"/>
            </a:pPr>
            <a:endParaRPr lang="en-US" altLang="zh-CN" sz="1600" dirty="0">
              <a:solidFill>
                <a:srgbClr val="000000"/>
              </a:solidFill>
            </a:endParaRP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13</a:t>
            </a:fld>
            <a:endParaRPr lang="en-US" altLang="zh-CN"/>
          </a:p>
        </p:txBody>
      </p:sp>
    </p:spTree>
    <p:extLst>
      <p:ext uri="{BB962C8B-B14F-4D97-AF65-F5344CB8AC3E}">
        <p14:creationId xmlns:p14="http://schemas.microsoft.com/office/powerpoint/2010/main" val="2765991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685800"/>
          </a:xfrm>
        </p:spPr>
        <p:txBody>
          <a:bodyPr/>
          <a:lstStyle/>
          <a:p>
            <a:r>
              <a:rPr lang="en-US" altLang="zh-CN" sz="2600" dirty="0"/>
              <a:t>Straw Poll 4</a:t>
            </a:r>
            <a:endParaRPr lang="zh-CN" altLang="en-US" sz="2600"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85800" y="1524000"/>
                <a:ext cx="7772400" cy="4572000"/>
              </a:xfrm>
            </p:spPr>
            <p:txBody>
              <a:bodyPr/>
              <a:lstStyle/>
              <a:p>
                <a:pPr marL="192881" indent="-192881" defTabSz="514350"/>
                <a:r>
                  <a:rPr lang="en-US" altLang="zh-CN" sz="1800" dirty="0">
                    <a:solidFill>
                      <a:srgbClr val="000000"/>
                    </a:solidFill>
                  </a:rPr>
                  <a:t>Do you agree to add the following to the SFD:</a:t>
                </a:r>
              </a:p>
              <a:p>
                <a:pPr marL="0" indent="0" defTabSz="514350">
                  <a:buNone/>
                </a:pPr>
                <a:endParaRPr lang="en-US" altLang="zh-CN" sz="1800" dirty="0">
                  <a:solidFill>
                    <a:srgbClr val="000000"/>
                  </a:solidFill>
                </a:endParaRPr>
              </a:p>
              <a:p>
                <a:pPr lvl="1" indent="-342900" defTabSz="514350"/>
                <a:r>
                  <a:rPr lang="en-US" altLang="zh-CN" sz="1600" dirty="0">
                    <a:solidFill>
                      <a:srgbClr val="000000"/>
                    </a:solidFill>
                  </a:rPr>
                  <a:t>The DMG/EDMG STA </a:t>
                </a:r>
                <a:r>
                  <a:rPr lang="en-US" altLang="en-US" sz="1600" dirty="0">
                    <a:solidFill>
                      <a:srgbClr val="000000"/>
                    </a:solidFill>
                  </a:rPr>
                  <a:t>can send the Information Request/Response frame for passive sensing whenever it gets a transmit opportunity.</a:t>
                </a:r>
              </a:p>
              <a:p>
                <a:pPr lvl="1" indent="-342900" defTabSz="514350"/>
                <a:r>
                  <a:rPr lang="en-US" altLang="zh-CN" sz="1600" dirty="0">
                    <a:solidFill>
                      <a:srgbClr val="000000"/>
                    </a:solidFill>
                  </a:rPr>
                  <a:t>A timeout value should be defined for the frame exchange of </a:t>
                </a:r>
                <a:r>
                  <a:rPr lang="en-US" altLang="en-US" sz="1600" dirty="0">
                    <a:solidFill>
                      <a:srgbClr val="000000"/>
                    </a:solidFill>
                  </a:rPr>
                  <a:t>Information Request/Response.</a:t>
                </a:r>
              </a:p>
              <a:p>
                <a:pPr lvl="2" indent="-342900" defTabSz="514350"/>
                <a:r>
                  <a:rPr lang="en-US" altLang="zh-CN" sz="1400" dirty="0">
                    <a:solidFill>
                      <a:srgbClr val="000000"/>
                    </a:solidFill>
                  </a:rPr>
                  <a:t>If the STA cannot receive the Information Response within </a:t>
                </a:r>
                <a14:m>
                  <m:oMath xmlns:m="http://schemas.openxmlformats.org/officeDocument/2006/math">
                    <m:sSub>
                      <m:sSubPr>
                        <m:ctrlPr>
                          <a:rPr lang="en-US" altLang="zh-CN" sz="1400" i="1">
                            <a:solidFill>
                              <a:srgbClr val="000000"/>
                            </a:solidFill>
                            <a:latin typeface="Cambria Math" panose="02040503050406030204" pitchFamily="18" charset="0"/>
                          </a:rPr>
                        </m:ctrlPr>
                      </m:sSubPr>
                      <m:e>
                        <m:r>
                          <a:rPr lang="en-US" altLang="zh-CN" sz="1400" i="1">
                            <a:solidFill>
                              <a:srgbClr val="000000"/>
                            </a:solidFill>
                            <a:latin typeface="Cambria Math" panose="02040503050406030204" pitchFamily="18" charset="0"/>
                          </a:rPr>
                          <m:t>𝑇</m:t>
                        </m:r>
                      </m:e>
                      <m:sub>
                        <m:r>
                          <m:rPr>
                            <m:sty m:val="p"/>
                          </m:rPr>
                          <a:rPr lang="en-US" altLang="zh-CN" sz="1400">
                            <a:solidFill>
                              <a:srgbClr val="000000"/>
                            </a:solidFill>
                            <a:latin typeface="Cambria Math" panose="02040503050406030204" pitchFamily="18" charset="0"/>
                          </a:rPr>
                          <m:t>info</m:t>
                        </m:r>
                      </m:sub>
                    </m:sSub>
                  </m:oMath>
                </a14:m>
                <a:r>
                  <a:rPr lang="en-US" altLang="zh-CN" sz="1400" dirty="0">
                    <a:solidFill>
                      <a:srgbClr val="000000"/>
                    </a:solidFill>
                  </a:rPr>
                  <a:t> after performing the sensing measurements, it should discard the measurements. </a:t>
                </a:r>
              </a:p>
              <a:p>
                <a:pPr lvl="2" indent="-342900" defTabSz="514350"/>
                <a:r>
                  <a:rPr lang="en-US" altLang="zh-CN" sz="1400" dirty="0">
                    <a:solidFill>
                      <a:srgbClr val="000000"/>
                    </a:solidFill>
                  </a:rPr>
                  <a:t>If the STA does not receive the Information Response within </a:t>
                </a:r>
                <a14:m>
                  <m:oMath xmlns:m="http://schemas.openxmlformats.org/officeDocument/2006/math">
                    <m:sSub>
                      <m:sSubPr>
                        <m:ctrlPr>
                          <a:rPr lang="en-US" altLang="zh-CN" sz="1400" i="1">
                            <a:solidFill>
                              <a:srgbClr val="000000"/>
                            </a:solidFill>
                            <a:latin typeface="Cambria Math" panose="02040503050406030204" pitchFamily="18" charset="0"/>
                          </a:rPr>
                        </m:ctrlPr>
                      </m:sSubPr>
                      <m:e>
                        <m:r>
                          <a:rPr lang="en-US" altLang="zh-CN" sz="1400" i="1">
                            <a:solidFill>
                              <a:srgbClr val="000000"/>
                            </a:solidFill>
                            <a:latin typeface="Cambria Math" panose="02040503050406030204" pitchFamily="18" charset="0"/>
                          </a:rPr>
                          <m:t>𝑇</m:t>
                        </m:r>
                      </m:e>
                      <m:sub>
                        <m:r>
                          <m:rPr>
                            <m:sty m:val="p"/>
                          </m:rPr>
                          <a:rPr lang="en-US" altLang="zh-CN" sz="1400" b="0" i="0" smtClean="0">
                            <a:solidFill>
                              <a:srgbClr val="000000"/>
                            </a:solidFill>
                            <a:latin typeface="Cambria Math" panose="02040503050406030204" pitchFamily="18" charset="0"/>
                          </a:rPr>
                          <m:t>resp</m:t>
                        </m:r>
                      </m:sub>
                    </m:sSub>
                  </m:oMath>
                </a14:m>
                <a:r>
                  <a:rPr lang="en-US" altLang="zh-CN" sz="1400" dirty="0">
                    <a:solidFill>
                      <a:srgbClr val="000000"/>
                    </a:solidFill>
                  </a:rPr>
                  <a:t> after sending the Information Request, it should discard the measurements or retransmit the Information Request.</a:t>
                </a:r>
              </a:p>
              <a:p>
                <a:pPr marL="742950" lvl="2" indent="0" defTabSz="514350">
                  <a:buNone/>
                </a:pPr>
                <a:endParaRPr lang="en-US" altLang="zh-CN" sz="1400" dirty="0">
                  <a:solidFill>
                    <a:srgbClr val="000000"/>
                  </a:solidFill>
                </a:endParaRPr>
              </a:p>
              <a:p>
                <a:pPr lvl="1" indent="-342900" defTabSz="514350"/>
                <a:r>
                  <a:rPr lang="en-US" altLang="zh-CN" sz="1600" dirty="0">
                    <a:solidFill>
                      <a:srgbClr val="000000"/>
                    </a:solidFill>
                  </a:rPr>
                  <a:t>Y/N/A</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85800" y="1524000"/>
                <a:ext cx="7772400" cy="4572000"/>
              </a:xfrm>
              <a:blipFill rotWithShape="0">
                <a:blip r:embed="rId2"/>
                <a:stretch>
                  <a:fillRect l="-549" t="-667"/>
                </a:stretch>
              </a:blipFill>
            </p:spPr>
            <p:txBody>
              <a:bodyPr/>
              <a:lstStyle/>
              <a:p>
                <a:r>
                  <a:rPr lang="zh-CN" altLang="en-US">
                    <a:noFill/>
                  </a:rPr>
                  <a:t> </a:t>
                </a:r>
              </a:p>
            </p:txBody>
          </p:sp>
        </mc:Fallback>
      </mc:AlternateContent>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14</a:t>
            </a:fld>
            <a:endParaRPr lang="en-US" altLang="zh-CN"/>
          </a:p>
        </p:txBody>
      </p:sp>
    </p:spTree>
    <p:extLst>
      <p:ext uri="{BB962C8B-B14F-4D97-AF65-F5344CB8AC3E}">
        <p14:creationId xmlns:p14="http://schemas.microsoft.com/office/powerpoint/2010/main" val="2738150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762000"/>
          </a:xfrm>
        </p:spPr>
        <p:txBody>
          <a:bodyPr/>
          <a:lstStyle/>
          <a:p>
            <a:r>
              <a:rPr lang="en-US" altLang="zh-CN" sz="2600" dirty="0"/>
              <a:t>Straw Poll 1a</a:t>
            </a:r>
            <a:endParaRPr lang="zh-CN" altLang="en-US" sz="2600" dirty="0"/>
          </a:p>
        </p:txBody>
      </p:sp>
      <p:sp>
        <p:nvSpPr>
          <p:cNvPr id="3" name="内容占位符 2"/>
          <p:cNvSpPr>
            <a:spLocks noGrp="1"/>
          </p:cNvSpPr>
          <p:nvPr>
            <p:ph idx="1"/>
          </p:nvPr>
        </p:nvSpPr>
        <p:spPr>
          <a:xfrm>
            <a:off x="762000" y="1600200"/>
            <a:ext cx="7772400" cy="4680793"/>
          </a:xfrm>
        </p:spPr>
        <p:txBody>
          <a:bodyPr/>
          <a:lstStyle/>
          <a:p>
            <a:pPr marL="192881" indent="-192881" defTabSz="514350"/>
            <a:r>
              <a:rPr lang="en-US" altLang="zh-CN" sz="1600" dirty="0">
                <a:solidFill>
                  <a:srgbClr val="000000"/>
                </a:solidFill>
              </a:rPr>
              <a:t>Do you agree to add the following to the SFD:</a:t>
            </a:r>
          </a:p>
          <a:p>
            <a:pPr marL="192881" indent="-192881" defTabSz="514350"/>
            <a:endParaRPr lang="en-US" altLang="zh-CN" sz="1600" dirty="0">
              <a:solidFill>
                <a:srgbClr val="000000"/>
              </a:solidFill>
            </a:endParaRPr>
          </a:p>
          <a:p>
            <a:pPr lvl="1" defTabSz="514350">
              <a:buFont typeface="Times New Roman" panose="02020603050405020304" pitchFamily="18" charset="0"/>
              <a:buChar char="–"/>
            </a:pPr>
            <a:r>
              <a:rPr lang="en-US" altLang="zh-CN" sz="1600" dirty="0">
                <a:solidFill>
                  <a:srgbClr val="000000"/>
                </a:solidFill>
              </a:rPr>
              <a:t>The DMG/EDMG STAs can perform DMG passive sensing measurements in DTI based on SSW frames or Short SSW PPDUs.</a:t>
            </a:r>
          </a:p>
          <a:p>
            <a:pPr lvl="2" indent="-342900" defTabSz="514350">
              <a:buFont typeface="Arial" panose="020B0604020202020204" pitchFamily="34" charset="0"/>
              <a:buChar char="•"/>
            </a:pPr>
            <a:r>
              <a:rPr lang="en-US" altLang="zh-CN" sz="1400" dirty="0">
                <a:solidFill>
                  <a:srgbClr val="000000"/>
                </a:solidFill>
              </a:rPr>
              <a:t>Enable an indication bit in the SSW frame or Short SSW PPDU.</a:t>
            </a:r>
          </a:p>
          <a:p>
            <a:pPr lvl="2" indent="-342900" defTabSz="514350">
              <a:buFont typeface="Arial" panose="020B0604020202020204" pitchFamily="34" charset="0"/>
              <a:buChar char="•"/>
            </a:pPr>
            <a:r>
              <a:rPr lang="en-US" altLang="zh-CN" sz="1400" dirty="0">
                <a:solidFill>
                  <a:srgbClr val="000000"/>
                </a:solidFill>
              </a:rPr>
              <a:t>Use Information Request/Response frame to provide beam information on SSW frames or Short SSW PPDUs.</a:t>
            </a:r>
          </a:p>
          <a:p>
            <a:pPr lvl="3" indent="-342900" defTabSz="514350">
              <a:buFont typeface="Times New Roman" panose="02020603050405020304" pitchFamily="18" charset="0"/>
              <a:buChar char="–"/>
            </a:pPr>
            <a:r>
              <a:rPr lang="en-US" altLang="zh-CN" sz="1400" dirty="0">
                <a:solidFill>
                  <a:srgbClr val="000000"/>
                </a:solidFill>
              </a:rPr>
              <a:t>Reuse DMG Beacon Sector Descriptors element in [3] for SSW frames or Short SSW PPDUs.</a:t>
            </a:r>
          </a:p>
          <a:p>
            <a:pPr lvl="3" indent="-342900" defTabSz="514350">
              <a:buFont typeface="Times New Roman" panose="02020603050405020304" pitchFamily="18" charset="0"/>
              <a:buChar char="–"/>
            </a:pPr>
            <a:endParaRPr lang="en-US" altLang="zh-CN" sz="1400" dirty="0">
              <a:solidFill>
                <a:srgbClr val="000000"/>
              </a:solidFill>
            </a:endParaRPr>
          </a:p>
          <a:p>
            <a:pPr lvl="1" indent="-342900" defTabSz="514350">
              <a:buFont typeface="Times New Roman" panose="02020603050405020304" pitchFamily="18" charset="0"/>
              <a:buChar char="–"/>
            </a:pPr>
            <a:r>
              <a:rPr lang="en-US" altLang="zh-CN" sz="1600" dirty="0">
                <a:solidFill>
                  <a:srgbClr val="000000"/>
                </a:solidFill>
                <a:ea typeface="MS Gothic" panose="020B0609070205080204" pitchFamily="49" charset="-128"/>
              </a:rPr>
              <a:t>Y/N/A</a:t>
            </a:r>
          </a:p>
          <a:p>
            <a:pPr lvl="2" indent="-342900" defTabSz="514350">
              <a:buFont typeface="Times New Roman" panose="02020603050405020304" pitchFamily="18" charset="0"/>
              <a:buChar char="–"/>
            </a:pPr>
            <a:endParaRPr lang="en-US" altLang="zh-CN" dirty="0">
              <a:solidFill>
                <a:srgbClr val="000000"/>
              </a:solidFill>
            </a:endParaRP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15</a:t>
            </a:fld>
            <a:endParaRPr lang="en-US" altLang="zh-CN"/>
          </a:p>
        </p:txBody>
      </p:sp>
    </p:spTree>
    <p:extLst>
      <p:ext uri="{BB962C8B-B14F-4D97-AF65-F5344CB8AC3E}">
        <p14:creationId xmlns:p14="http://schemas.microsoft.com/office/powerpoint/2010/main" val="684224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685800"/>
          </a:xfrm>
        </p:spPr>
        <p:txBody>
          <a:bodyPr/>
          <a:lstStyle/>
          <a:p>
            <a:r>
              <a:rPr lang="en-US" altLang="zh-CN" sz="2600" dirty="0"/>
              <a:t>Straw Poll 2a</a:t>
            </a:r>
            <a:endParaRPr lang="zh-CN" altLang="en-US" sz="2600" dirty="0"/>
          </a:p>
        </p:txBody>
      </p:sp>
      <p:sp>
        <p:nvSpPr>
          <p:cNvPr id="3" name="内容占位符 2"/>
          <p:cNvSpPr>
            <a:spLocks noGrp="1"/>
          </p:cNvSpPr>
          <p:nvPr>
            <p:ph idx="1"/>
          </p:nvPr>
        </p:nvSpPr>
        <p:spPr>
          <a:xfrm>
            <a:off x="762000" y="1600200"/>
            <a:ext cx="7772400" cy="4680793"/>
          </a:xfrm>
        </p:spPr>
        <p:txBody>
          <a:bodyPr/>
          <a:lstStyle/>
          <a:p>
            <a:pPr marL="192881" indent="-192881" defTabSz="514350"/>
            <a:r>
              <a:rPr lang="en-US" altLang="zh-CN" sz="1600" dirty="0">
                <a:solidFill>
                  <a:srgbClr val="000000"/>
                </a:solidFill>
              </a:rPr>
              <a:t>Do you agree to add the following to the SFD:</a:t>
            </a:r>
          </a:p>
          <a:p>
            <a:pPr marL="192881" indent="-192881" defTabSz="514350"/>
            <a:endParaRPr lang="en-US" altLang="zh-CN" sz="1600" dirty="0">
              <a:solidFill>
                <a:srgbClr val="000000"/>
              </a:solidFill>
            </a:endParaRPr>
          </a:p>
          <a:p>
            <a:pPr lvl="1" defTabSz="514350">
              <a:buFont typeface="Times New Roman" panose="02020603050405020304" pitchFamily="18" charset="0"/>
              <a:buChar char="–"/>
            </a:pPr>
            <a:r>
              <a:rPr lang="en-US" altLang="zh-CN" sz="1600" dirty="0">
                <a:solidFill>
                  <a:srgbClr val="000000"/>
                </a:solidFill>
              </a:rPr>
              <a:t>The DMG/EDMG STAs can perform DMG passive sensing measurements in DTI based on BRP PPDUs.</a:t>
            </a:r>
          </a:p>
          <a:p>
            <a:pPr lvl="2" indent="-342900" defTabSz="514350">
              <a:buFont typeface="Arial" panose="020B0604020202020204" pitchFamily="34" charset="0"/>
              <a:buChar char="•"/>
            </a:pPr>
            <a:r>
              <a:rPr lang="en-US" altLang="zh-CN" sz="1400" dirty="0">
                <a:solidFill>
                  <a:srgbClr val="000000"/>
                </a:solidFill>
              </a:rPr>
              <a:t>The passive-sensing-supporting STA needs to indicate that BRP PPDUs it sends can be used for passive sensing.</a:t>
            </a:r>
          </a:p>
          <a:p>
            <a:pPr lvl="2" indent="-342900" defTabSz="514350">
              <a:buFont typeface="Arial" panose="020B0604020202020204" pitchFamily="34" charset="0"/>
              <a:buChar char="•"/>
            </a:pPr>
            <a:r>
              <a:rPr lang="en-US" altLang="zh-CN" sz="1400" dirty="0">
                <a:solidFill>
                  <a:srgbClr val="000000"/>
                </a:solidFill>
              </a:rPr>
              <a:t>Use Information Request/Response frame to provide beam information on the TRN subfields in BRP PPDUs. In addition to Draft 0.1, the following information can be included.</a:t>
            </a:r>
          </a:p>
          <a:p>
            <a:pPr lvl="3" indent="-342900" defTabSz="514350">
              <a:buFont typeface="Times New Roman" panose="02020603050405020304" pitchFamily="18" charset="0"/>
              <a:buChar char="–"/>
            </a:pPr>
            <a:r>
              <a:rPr lang="en-US" altLang="zh-CN" sz="1400" dirty="0"/>
              <a:t>Types of BRP PPDU</a:t>
            </a:r>
          </a:p>
          <a:p>
            <a:pPr lvl="3" indent="-342900" defTabSz="514350">
              <a:buFont typeface="Times New Roman" panose="02020603050405020304" pitchFamily="18" charset="0"/>
              <a:buChar char="–"/>
            </a:pPr>
            <a:r>
              <a:rPr lang="en-US" altLang="zh-CN" sz="1400" dirty="0">
                <a:solidFill>
                  <a:srgbClr val="000000"/>
                </a:solidFill>
              </a:rPr>
              <a:t>Dialog Token or Timestamp to reference BRP PPDU</a:t>
            </a:r>
            <a:endParaRPr lang="en-US" altLang="zh-CN" sz="1400" dirty="0"/>
          </a:p>
          <a:p>
            <a:pPr lvl="3" indent="-342900" defTabSz="514350">
              <a:buFont typeface="Times New Roman" panose="02020603050405020304" pitchFamily="18" charset="0"/>
              <a:buChar char="–"/>
            </a:pPr>
            <a:r>
              <a:rPr lang="en-US" altLang="zh-CN" sz="1400" dirty="0"/>
              <a:t>Number of BRP PPDUs for passive sensing</a:t>
            </a:r>
          </a:p>
          <a:p>
            <a:pPr lvl="3" indent="-342900" defTabSz="514350">
              <a:buFont typeface="Times New Roman" panose="02020603050405020304" pitchFamily="18" charset="0"/>
              <a:buChar char="–"/>
            </a:pPr>
            <a:r>
              <a:rPr lang="en-US" altLang="en-US" sz="1400" dirty="0">
                <a:ea typeface="MS Gothic" panose="020B0609070205080204" pitchFamily="49" charset="-128"/>
              </a:rPr>
              <a:t>Number of TX directions per PPDU or Number of TRN subfields per PPDU </a:t>
            </a:r>
          </a:p>
          <a:p>
            <a:pPr marL="1085850" lvl="3" indent="0" defTabSz="514350">
              <a:buNone/>
            </a:pPr>
            <a:endParaRPr lang="en-US" altLang="en-US" sz="1400" dirty="0">
              <a:ea typeface="MS Gothic" panose="020B0609070205080204" pitchFamily="49" charset="-128"/>
            </a:endParaRPr>
          </a:p>
          <a:p>
            <a:pPr lvl="1" indent="-342900" defTabSz="514350">
              <a:buFont typeface="Times New Roman" panose="02020603050405020304" pitchFamily="18" charset="0"/>
              <a:buChar char="–"/>
            </a:pPr>
            <a:r>
              <a:rPr lang="en-US" altLang="zh-CN" sz="1600" dirty="0">
                <a:solidFill>
                  <a:srgbClr val="000000"/>
                </a:solidFill>
                <a:ea typeface="MS Gothic" panose="020B0609070205080204" pitchFamily="49" charset="-128"/>
              </a:rPr>
              <a:t>Y/N/A</a:t>
            </a:r>
          </a:p>
          <a:p>
            <a:pPr lvl="2" indent="-342900" defTabSz="514350">
              <a:buFont typeface="Times New Roman" panose="02020603050405020304" pitchFamily="18" charset="0"/>
              <a:buChar char="–"/>
            </a:pPr>
            <a:endParaRPr lang="en-US" altLang="zh-CN" dirty="0">
              <a:solidFill>
                <a:srgbClr val="000000"/>
              </a:solidFill>
            </a:endParaRP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16</a:t>
            </a:fld>
            <a:endParaRPr lang="en-US" altLang="zh-CN"/>
          </a:p>
        </p:txBody>
      </p:sp>
    </p:spTree>
    <p:extLst>
      <p:ext uri="{BB962C8B-B14F-4D97-AF65-F5344CB8AC3E}">
        <p14:creationId xmlns:p14="http://schemas.microsoft.com/office/powerpoint/2010/main" val="1659748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685800"/>
          </a:xfrm>
        </p:spPr>
        <p:txBody>
          <a:bodyPr/>
          <a:lstStyle/>
          <a:p>
            <a:r>
              <a:rPr lang="en-US" altLang="zh-CN" sz="2600" dirty="0"/>
              <a:t>Straw Poll 3a</a:t>
            </a:r>
            <a:endParaRPr lang="zh-CN" altLang="en-US" sz="2600" dirty="0"/>
          </a:p>
        </p:txBody>
      </p:sp>
      <p:sp>
        <p:nvSpPr>
          <p:cNvPr id="3" name="内容占位符 2"/>
          <p:cNvSpPr>
            <a:spLocks noGrp="1"/>
          </p:cNvSpPr>
          <p:nvPr>
            <p:ph idx="1"/>
          </p:nvPr>
        </p:nvSpPr>
        <p:spPr>
          <a:xfrm>
            <a:off x="685800" y="1600200"/>
            <a:ext cx="7772400" cy="4495800"/>
          </a:xfrm>
        </p:spPr>
        <p:txBody>
          <a:bodyPr/>
          <a:lstStyle/>
          <a:p>
            <a:pPr marL="192881" indent="-192881" defTabSz="514350"/>
            <a:r>
              <a:rPr lang="en-US" altLang="zh-CN" sz="1600" dirty="0">
                <a:solidFill>
                  <a:srgbClr val="000000"/>
                </a:solidFill>
              </a:rPr>
              <a:t>Do you agree to add the following to the SFD:</a:t>
            </a:r>
          </a:p>
          <a:p>
            <a:pPr marL="0" indent="0" defTabSz="514350">
              <a:buNone/>
            </a:pPr>
            <a:endParaRPr lang="en-US" altLang="zh-CN" sz="1600" dirty="0">
              <a:solidFill>
                <a:srgbClr val="000000"/>
              </a:solidFill>
            </a:endParaRPr>
          </a:p>
          <a:p>
            <a:pPr lvl="1" indent="-342900" defTabSz="514350"/>
            <a:r>
              <a:rPr lang="en-US" altLang="zh-CN" sz="1600" dirty="0">
                <a:solidFill>
                  <a:srgbClr val="000000"/>
                </a:solidFill>
              </a:rPr>
              <a:t>The DMG/EDMG STAs can perform DMG passive sensing based on the TRN subfields as part of beam tracking.</a:t>
            </a:r>
          </a:p>
          <a:p>
            <a:pPr lvl="2" indent="-342900" defTabSz="514350">
              <a:buFont typeface="Arial" panose="020B0604020202020204" pitchFamily="34" charset="0"/>
              <a:buChar char="•"/>
            </a:pPr>
            <a:r>
              <a:rPr lang="en-US" altLang="zh-CN" sz="1400" dirty="0">
                <a:solidFill>
                  <a:srgbClr val="000000"/>
                </a:solidFill>
              </a:rPr>
              <a:t>The passive-sensing-supporting STA needs to indicate that the PPDUs it sends during beam tracking can be used for passive sensing measurements.</a:t>
            </a:r>
          </a:p>
          <a:p>
            <a:pPr lvl="2" indent="-342900" defTabSz="514350">
              <a:buFont typeface="Arial" panose="020B0604020202020204" pitchFamily="34" charset="0"/>
              <a:buChar char="•"/>
            </a:pPr>
            <a:r>
              <a:rPr lang="en-US" altLang="zh-CN" sz="1400" dirty="0">
                <a:solidFill>
                  <a:srgbClr val="000000"/>
                </a:solidFill>
              </a:rPr>
              <a:t>Use Information Request/Response frame to provide beam information on the TRN subfields appended to PPDU for beam tracking. In addition to Draft 0.1, the following information can be included.</a:t>
            </a:r>
          </a:p>
          <a:p>
            <a:pPr lvl="3" indent="-342900" defTabSz="514350">
              <a:buFont typeface="Times New Roman" panose="02020603050405020304" pitchFamily="18" charset="0"/>
              <a:buChar char="–"/>
            </a:pPr>
            <a:r>
              <a:rPr lang="en-US" altLang="zh-CN" sz="1400" dirty="0"/>
              <a:t>PPDU type</a:t>
            </a:r>
          </a:p>
          <a:p>
            <a:pPr lvl="3" indent="-342900" defTabSz="514350">
              <a:buFont typeface="Times New Roman" panose="02020603050405020304" pitchFamily="18" charset="0"/>
              <a:buChar char="–"/>
            </a:pPr>
            <a:r>
              <a:rPr lang="en-US" altLang="zh-CN" sz="1400" dirty="0">
                <a:solidFill>
                  <a:srgbClr val="000000"/>
                </a:solidFill>
              </a:rPr>
              <a:t>Timestamp to reference PPDU transmission</a:t>
            </a:r>
            <a:endParaRPr lang="en-US" altLang="zh-CN" sz="1400" dirty="0"/>
          </a:p>
          <a:p>
            <a:pPr lvl="3" indent="-342900" defTabSz="514350">
              <a:buFont typeface="Times New Roman" panose="02020603050405020304" pitchFamily="18" charset="0"/>
              <a:buChar char="–"/>
            </a:pPr>
            <a:r>
              <a:rPr lang="en-US" altLang="zh-CN" sz="1400" dirty="0"/>
              <a:t>Number of PPDUs for passive sensing</a:t>
            </a:r>
          </a:p>
          <a:p>
            <a:pPr lvl="3" indent="-342900" defTabSz="514350">
              <a:buFont typeface="Times New Roman" panose="02020603050405020304" pitchFamily="18" charset="0"/>
              <a:buChar char="–"/>
            </a:pPr>
            <a:r>
              <a:rPr lang="en-US" altLang="en-US" sz="1400" dirty="0">
                <a:ea typeface="MS Gothic" panose="020B0609070205080204" pitchFamily="49" charset="-128"/>
              </a:rPr>
              <a:t>Number of TX directions per PPDU or Number of TRN subfields per PPDU </a:t>
            </a:r>
          </a:p>
          <a:p>
            <a:pPr marL="1085850" lvl="3" indent="0" defTabSz="514350">
              <a:buNone/>
            </a:pPr>
            <a:endParaRPr lang="en-US" altLang="zh-CN" sz="1600" dirty="0">
              <a:solidFill>
                <a:srgbClr val="000000"/>
              </a:solidFill>
            </a:endParaRPr>
          </a:p>
          <a:p>
            <a:pPr lvl="1" indent="-342900" defTabSz="514350">
              <a:buFont typeface="Times New Roman" panose="02020603050405020304" pitchFamily="18" charset="0"/>
              <a:buChar char="–"/>
            </a:pPr>
            <a:r>
              <a:rPr lang="en-US" altLang="zh-CN" sz="1600" dirty="0">
                <a:solidFill>
                  <a:srgbClr val="000000"/>
                </a:solidFill>
                <a:ea typeface="MS Gothic" panose="020B0609070205080204" pitchFamily="49" charset="-128"/>
              </a:rPr>
              <a:t>Y/N/A</a:t>
            </a:r>
          </a:p>
          <a:p>
            <a:pPr lvl="1" indent="-342900" defTabSz="514350">
              <a:buFont typeface="Times New Roman" panose="02020603050405020304" pitchFamily="18" charset="0"/>
              <a:buChar char="–"/>
            </a:pPr>
            <a:endParaRPr lang="en-US" altLang="zh-CN" sz="1600" dirty="0">
              <a:solidFill>
                <a:srgbClr val="000000"/>
              </a:solidFill>
              <a:ea typeface="MS Gothic" panose="020B0609070205080204" pitchFamily="49" charset="-128"/>
            </a:endParaRPr>
          </a:p>
          <a:p>
            <a:pPr lvl="1" indent="-342900" defTabSz="514350">
              <a:buFont typeface="Times New Roman" panose="02020603050405020304" pitchFamily="18" charset="0"/>
              <a:buChar char="–"/>
            </a:pPr>
            <a:endParaRPr lang="en-US" altLang="zh-CN" sz="1600" dirty="0">
              <a:solidFill>
                <a:srgbClr val="000000"/>
              </a:solidFill>
              <a:ea typeface="MS Gothic" panose="020B0609070205080204" pitchFamily="49" charset="-128"/>
            </a:endParaRPr>
          </a:p>
          <a:p>
            <a:pPr lvl="1" indent="-342900" defTabSz="514350">
              <a:buFont typeface="Times New Roman" panose="02020603050405020304" pitchFamily="18" charset="0"/>
              <a:buChar char="–"/>
            </a:pPr>
            <a:endParaRPr lang="en-US" altLang="zh-CN" sz="1600" dirty="0">
              <a:solidFill>
                <a:srgbClr val="000000"/>
              </a:solidFill>
              <a:ea typeface="MS Gothic" panose="020B0609070205080204" pitchFamily="49" charset="-128"/>
            </a:endParaRPr>
          </a:p>
          <a:p>
            <a:pPr lvl="1" indent="-342900" defTabSz="514350">
              <a:buFont typeface="Times New Roman" panose="02020603050405020304" pitchFamily="18" charset="0"/>
              <a:buChar char="–"/>
            </a:pPr>
            <a:endParaRPr lang="en-US" altLang="zh-CN" sz="1600" dirty="0">
              <a:solidFill>
                <a:srgbClr val="000000"/>
              </a:solidFill>
            </a:endParaRP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17</a:t>
            </a:fld>
            <a:endParaRPr lang="en-US" altLang="zh-CN"/>
          </a:p>
        </p:txBody>
      </p:sp>
    </p:spTree>
    <p:extLst>
      <p:ext uri="{BB962C8B-B14F-4D97-AF65-F5344CB8AC3E}">
        <p14:creationId xmlns:p14="http://schemas.microsoft.com/office/powerpoint/2010/main" val="1155266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192881" indent="-192881" defTabSz="514350"/>
            <a:r>
              <a:rPr lang="en-US" altLang="zh-CN" sz="1800" dirty="0">
                <a:solidFill>
                  <a:srgbClr val="000000"/>
                </a:solidFill>
              </a:rPr>
              <a:t>[1]</a:t>
            </a:r>
            <a:r>
              <a:rPr lang="en-US" altLang="zh-CN" sz="1800" dirty="0">
                <a:solidFill>
                  <a:srgbClr val="000000"/>
                </a:solidFill>
                <a:hlinkClick r:id="rId2"/>
              </a:rPr>
              <a:t>https://mentor.ieee.org/802.11/dcn/22/11-22-0002-00-00bf-dmg-passive-sensing.pptx</a:t>
            </a:r>
            <a:endParaRPr lang="en-US" altLang="zh-CN" sz="1800" dirty="0">
              <a:solidFill>
                <a:srgbClr val="000000"/>
              </a:solidFill>
            </a:endParaRPr>
          </a:p>
          <a:p>
            <a:pPr marL="192881" indent="-192881" defTabSz="514350"/>
            <a:r>
              <a:rPr lang="en-US" altLang="zh-CN" sz="1800" dirty="0">
                <a:solidFill>
                  <a:srgbClr val="000000"/>
                </a:solidFill>
              </a:rPr>
              <a:t>[2]</a:t>
            </a:r>
            <a:r>
              <a:rPr lang="en-US" altLang="zh-CN" sz="1800" dirty="0">
                <a:solidFill>
                  <a:srgbClr val="000000"/>
                </a:solidFill>
                <a:hlinkClick r:id="rId3"/>
              </a:rPr>
              <a:t>https://mentor.ieee.org/802.11/dcn/22/11-22-0423-00-00bf-dmg-passive-sensing-based-on-a-bft.pptx</a:t>
            </a:r>
            <a:endParaRPr lang="en-US" altLang="zh-CN" sz="1800" dirty="0">
              <a:solidFill>
                <a:srgbClr val="000000"/>
              </a:solidFill>
            </a:endParaRPr>
          </a:p>
          <a:p>
            <a:pPr marL="192881" indent="-192881" defTabSz="514350"/>
            <a:r>
              <a:rPr lang="en-US" altLang="zh-CN" sz="1800" dirty="0">
                <a:solidFill>
                  <a:srgbClr val="000000"/>
                </a:solidFill>
              </a:rPr>
              <a:t>[3]</a:t>
            </a:r>
            <a:r>
              <a:rPr lang="en-US" altLang="zh-CN" sz="1800" dirty="0">
                <a:solidFill>
                  <a:srgbClr val="000000"/>
                </a:solidFill>
                <a:hlinkClick r:id="rId4"/>
              </a:rPr>
              <a:t>https://grouper.ieee.org/groups/802/11/private/Draft_Standards/11bf/Draft%20P802.11bf_D0.1.pdf</a:t>
            </a:r>
            <a:endParaRPr lang="en-US" altLang="zh-CN" sz="1800" dirty="0">
              <a:solidFill>
                <a:srgbClr val="000000"/>
              </a:solidFill>
            </a:endParaRPr>
          </a:p>
          <a:p>
            <a:pPr marL="192881" indent="-192881" defTabSz="514350"/>
            <a:r>
              <a:rPr lang="en-US" altLang="zh-CN" sz="1800" dirty="0">
                <a:solidFill>
                  <a:srgbClr val="000000"/>
                </a:solidFill>
              </a:rPr>
              <a:t>[4] </a:t>
            </a:r>
            <a:r>
              <a:rPr lang="en-US" altLang="zh-CN" sz="1800" dirty="0">
                <a:solidFill>
                  <a:srgbClr val="000000"/>
                </a:solidFill>
                <a:hlinkClick r:id="rId5"/>
              </a:rPr>
              <a:t>https://ieeexplore.ieee.org/document/8319416</a:t>
            </a:r>
            <a:endParaRPr lang="en-US" altLang="zh-CN" sz="1800" dirty="0">
              <a:solidFill>
                <a:srgbClr val="000000"/>
              </a:solidFill>
            </a:endParaRPr>
          </a:p>
          <a:p>
            <a:pPr marL="192881" indent="-192881" defTabSz="514350"/>
            <a:endParaRPr lang="en-US" altLang="zh-CN" sz="1800" dirty="0">
              <a:solidFill>
                <a:srgbClr val="000000"/>
              </a:solidFill>
            </a:endParaRPr>
          </a:p>
          <a:p>
            <a:pPr marL="192881" indent="-192881" defTabSz="514350"/>
            <a:endParaRPr lang="en-US" altLang="zh-CN" sz="1800" dirty="0">
              <a:solidFill>
                <a:srgbClr val="000000"/>
              </a:solidFill>
            </a:endParaRPr>
          </a:p>
        </p:txBody>
      </p:sp>
      <p:sp>
        <p:nvSpPr>
          <p:cNvPr id="4" name="灯片编号占位符 3"/>
          <p:cNvSpPr>
            <a:spLocks noGrp="1"/>
          </p:cNvSpPr>
          <p:nvPr>
            <p:ph type="sldNum" sz="quarter" idx="11"/>
          </p:nvPr>
        </p:nvSpPr>
        <p:spPr/>
        <p:txBody>
          <a:bodyPr/>
          <a:lstStyle/>
          <a:p>
            <a:r>
              <a:rPr lang="en-US" altLang="zh-CN"/>
              <a:t>Slide </a:t>
            </a:r>
            <a:fld id="{A0EBBC28-08F3-4A32-AE55-9B9A988B436A}" type="slidenum">
              <a:rPr lang="en-US" altLang="zh-CN" smtClean="0"/>
              <a:pPr/>
              <a:t>18</a:t>
            </a:fld>
            <a:endParaRPr lang="en-US" altLang="zh-CN"/>
          </a:p>
        </p:txBody>
      </p:sp>
    </p:spTree>
    <p:extLst>
      <p:ext uri="{BB962C8B-B14F-4D97-AF65-F5344CB8AC3E}">
        <p14:creationId xmlns:p14="http://schemas.microsoft.com/office/powerpoint/2010/main" val="1346200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723900" y="685800"/>
            <a:ext cx="7772400" cy="609600"/>
          </a:xfrm>
          <a:noFill/>
        </p:spPr>
        <p:txBody>
          <a:bodyPr/>
          <a:lstStyle/>
          <a:p>
            <a:r>
              <a:rPr lang="en-GB" altLang="zh-CN" sz="2800" dirty="0"/>
              <a:t>R</a:t>
            </a:r>
            <a:r>
              <a:rPr lang="en-US" altLang="zh-CN" sz="2800" dirty="0" err="1"/>
              <a:t>ecap</a:t>
            </a:r>
            <a:r>
              <a:rPr lang="en-US" altLang="zh-CN" sz="2800" dirty="0"/>
              <a:t> – DMG passive sensing</a:t>
            </a:r>
            <a:endParaRPr lang="en-GB" altLang="zh-CN" sz="2800" dirty="0"/>
          </a:p>
        </p:txBody>
      </p:sp>
      <p:sp>
        <p:nvSpPr>
          <p:cNvPr id="14342" name="Rectangle 3"/>
          <p:cNvSpPr txBox="1">
            <a:spLocks noChangeArrowheads="1"/>
          </p:cNvSpPr>
          <p:nvPr/>
        </p:nvSpPr>
        <p:spPr bwMode="auto">
          <a:xfrm>
            <a:off x="726282" y="1430194"/>
            <a:ext cx="7767636" cy="4846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buFont typeface="Arial" panose="020B0604020202020204" pitchFamily="34" charset="0"/>
              <a:buChar char="•"/>
            </a:pPr>
            <a:r>
              <a:rPr lang="en-US" altLang="en-US" sz="1800" b="1" dirty="0">
                <a:solidFill>
                  <a:srgbClr val="000000"/>
                </a:solidFill>
                <a:ea typeface="MS Gothic" panose="020B0609070205080204" pitchFamily="49" charset="-128"/>
              </a:rPr>
              <a:t>DMG </a:t>
            </a:r>
            <a:r>
              <a:rPr lang="en-US" altLang="zh-CN" sz="1800" b="1" dirty="0">
                <a:solidFill>
                  <a:srgbClr val="000000"/>
                </a:solidFill>
                <a:ea typeface="MS Gothic" panose="020B0609070205080204" pitchFamily="49" charset="-128"/>
              </a:rPr>
              <a:t>passive sensing during BTI [1].</a:t>
            </a:r>
          </a:p>
          <a:p>
            <a:pPr marL="742950" lvl="1" indent="-285750" algn="just">
              <a:buFont typeface="Times New Roman" panose="02020603050405020304" pitchFamily="18" charset="0"/>
              <a:buChar char="–"/>
            </a:pPr>
            <a:r>
              <a:rPr lang="en-US" altLang="zh-CN" sz="1600" dirty="0">
                <a:solidFill>
                  <a:srgbClr val="000000"/>
                </a:solidFill>
                <a:ea typeface="MS Gothic" panose="020B0609070205080204" pitchFamily="49" charset="-128"/>
              </a:rPr>
              <a:t>Downlink passive sensing: The non-AP STA performs sensing measurements via </a:t>
            </a:r>
            <a:r>
              <a:rPr lang="en-US" altLang="zh-CN" sz="1600" dirty="0">
                <a:solidFill>
                  <a:srgbClr val="0000FF"/>
                </a:solidFill>
                <a:ea typeface="MS Gothic" panose="020B0609070205080204" pitchFamily="49" charset="-128"/>
              </a:rPr>
              <a:t>DMG Beacon frames</a:t>
            </a:r>
            <a:r>
              <a:rPr lang="en-US" altLang="zh-CN" sz="1600" dirty="0">
                <a:solidFill>
                  <a:srgbClr val="000000"/>
                </a:solidFill>
                <a:ea typeface="MS Gothic" panose="020B0609070205080204" pitchFamily="49" charset="-128"/>
              </a:rPr>
              <a:t> sent by the AP/PCP.</a:t>
            </a:r>
            <a:endParaRPr lang="en-US" altLang="en-US" sz="1800" dirty="0">
              <a:solidFill>
                <a:srgbClr val="000000"/>
              </a:solidFill>
              <a:ea typeface="MS Gothic" panose="020B0609070205080204" pitchFamily="49" charset="-128"/>
            </a:endParaRPr>
          </a:p>
          <a:p>
            <a:pPr marL="285750" indent="-285750" algn="just">
              <a:buFont typeface="Arial" panose="020B0604020202020204" pitchFamily="34" charset="0"/>
              <a:buChar char="•"/>
            </a:pPr>
            <a:r>
              <a:rPr lang="en-US" altLang="en-US" sz="1800" b="1" dirty="0">
                <a:solidFill>
                  <a:srgbClr val="000000"/>
                </a:solidFill>
                <a:ea typeface="MS Gothic" panose="020B0609070205080204" pitchFamily="49" charset="-128"/>
              </a:rPr>
              <a:t>DMG passive sensing during A-BFT [2].</a:t>
            </a:r>
          </a:p>
          <a:p>
            <a:pPr marL="742950" lvl="1" indent="-285750" algn="just">
              <a:buFont typeface="Times New Roman" panose="02020603050405020304" pitchFamily="18" charset="0"/>
              <a:buChar char="–"/>
            </a:pPr>
            <a:r>
              <a:rPr lang="en-US" altLang="en-US" sz="1600" dirty="0">
                <a:solidFill>
                  <a:srgbClr val="000000"/>
                </a:solidFill>
                <a:ea typeface="MS Gothic" panose="020B0609070205080204" pitchFamily="49" charset="-128"/>
              </a:rPr>
              <a:t>Uplink passive sensing: The AP/PCP </a:t>
            </a:r>
            <a:r>
              <a:rPr lang="en-US" altLang="zh-CN" sz="1600" dirty="0">
                <a:solidFill>
                  <a:srgbClr val="000000"/>
                </a:solidFill>
                <a:ea typeface="MS Gothic" panose="020B0609070205080204" pitchFamily="49" charset="-128"/>
              </a:rPr>
              <a:t>performs </a:t>
            </a:r>
            <a:r>
              <a:rPr lang="en-US" altLang="en-US" sz="1600" dirty="0">
                <a:solidFill>
                  <a:srgbClr val="000000"/>
                </a:solidFill>
                <a:ea typeface="MS Gothic" panose="020B0609070205080204" pitchFamily="49" charset="-128"/>
              </a:rPr>
              <a:t>sensing measurements via </a:t>
            </a:r>
            <a:r>
              <a:rPr lang="en-US" altLang="en-US" sz="1600" dirty="0">
                <a:solidFill>
                  <a:srgbClr val="0000FF"/>
                </a:solidFill>
                <a:ea typeface="MS Gothic" panose="020B0609070205080204" pitchFamily="49" charset="-128"/>
              </a:rPr>
              <a:t>SSW frames/Short SSW PPDUs </a:t>
            </a:r>
            <a:r>
              <a:rPr lang="en-US" altLang="en-US" sz="1600" dirty="0">
                <a:solidFill>
                  <a:srgbClr val="000000"/>
                </a:solidFill>
                <a:ea typeface="MS Gothic" panose="020B0609070205080204" pitchFamily="49" charset="-128"/>
              </a:rPr>
              <a:t>sent by the non-AP STA.</a:t>
            </a:r>
          </a:p>
          <a:p>
            <a:pPr marL="285750" indent="-285750" algn="just">
              <a:buFont typeface="Arial" panose="020B0604020202020204" pitchFamily="34" charset="0"/>
              <a:buChar char="•"/>
            </a:pPr>
            <a:r>
              <a:rPr lang="en-US" altLang="zh-CN" sz="1800" dirty="0">
                <a:ea typeface="MS Gothic" panose="020B0609070205080204" pitchFamily="49" charset="-128"/>
              </a:rPr>
              <a:t>The non-AP STA/AP sends Information Request frame to the AP/non-AP STA to request the location (LCI) of the AP/non-AP STA, sector information (Sector Descriptors), </a:t>
            </a:r>
            <a:r>
              <a:rPr lang="en-US" altLang="zh-CN" sz="1800" dirty="0" err="1">
                <a:ea typeface="MS Gothic" panose="020B0609070205080204" pitchFamily="49" charset="-128"/>
              </a:rPr>
              <a:t>etc</a:t>
            </a:r>
            <a:r>
              <a:rPr lang="en-US" altLang="zh-CN" sz="1800" dirty="0">
                <a:ea typeface="MS Gothic" panose="020B0609070205080204" pitchFamily="49" charset="-128"/>
              </a:rPr>
              <a:t> [3].</a:t>
            </a:r>
          </a:p>
          <a:p>
            <a:pPr marL="742950" lvl="1" indent="-285750" algn="just">
              <a:buFont typeface="Times New Roman" panose="02020603050405020304" pitchFamily="18" charset="0"/>
              <a:buChar char="–"/>
            </a:pPr>
            <a:r>
              <a:rPr lang="en-US" altLang="zh-CN" sz="1600" dirty="0">
                <a:solidFill>
                  <a:srgbClr val="000000"/>
                </a:solidFill>
                <a:ea typeface="MS Gothic" panose="020B0609070205080204" pitchFamily="49" charset="-128"/>
              </a:rPr>
              <a:t>In the Information Response frame, the AP/non-AP STA can indicate that the sector information is for the </a:t>
            </a:r>
            <a:r>
              <a:rPr lang="en-US" altLang="zh-CN" sz="1600" dirty="0">
                <a:solidFill>
                  <a:srgbClr val="0000FF"/>
                </a:solidFill>
                <a:ea typeface="MS Gothic" panose="020B0609070205080204" pitchFamily="49" charset="-128"/>
              </a:rPr>
              <a:t>previous or next </a:t>
            </a:r>
            <a:r>
              <a:rPr lang="en-US" altLang="zh-CN" sz="1600" dirty="0">
                <a:solidFill>
                  <a:srgbClr val="000000"/>
                </a:solidFill>
                <a:ea typeface="MS Gothic" panose="020B0609070205080204" pitchFamily="49" charset="-128"/>
              </a:rPr>
              <a:t>BTI/A-BFT. </a:t>
            </a:r>
            <a:endParaRPr lang="en-US" altLang="en-US" sz="1600" dirty="0">
              <a:solidFill>
                <a:srgbClr val="000000"/>
              </a:solidFill>
              <a:ea typeface="MS Gothic" panose="020B0609070205080204" pitchFamily="49" charset="-128"/>
            </a:endParaRPr>
          </a:p>
          <a:p>
            <a:pPr marL="285750" indent="-285750" algn="just">
              <a:buFont typeface="Times New Roman" panose="02020603050405020304" pitchFamily="18" charset="0"/>
              <a:buChar char="–"/>
            </a:pPr>
            <a:endParaRPr lang="en-US" altLang="en-US" sz="1800" dirty="0">
              <a:solidFill>
                <a:srgbClr val="000000"/>
              </a:solidFill>
              <a:latin typeface="Times New Roman"/>
              <a:ea typeface="MS Gothic" panose="020B0609070205080204" pitchFamily="49" charset="-128"/>
              <a:cs typeface="Times New Roman"/>
              <a:sym typeface="Times New Roman"/>
            </a:endParaRPr>
          </a:p>
          <a:p>
            <a:pPr marL="285750" indent="-285750" algn="just">
              <a:buFont typeface="Times New Roman" panose="02020603050405020304" pitchFamily="18" charset="0"/>
              <a:buChar char="–"/>
            </a:pPr>
            <a:endParaRPr lang="en-US" altLang="en-US" sz="1800" dirty="0">
              <a:solidFill>
                <a:srgbClr val="000000"/>
              </a:solidFill>
              <a:latin typeface="Times New Roman"/>
              <a:ea typeface="MS Gothic" panose="020B0609070205080204" pitchFamily="49" charset="-128"/>
              <a:cs typeface="Times New Roman"/>
              <a:sym typeface="Times New Roman"/>
            </a:endParaRPr>
          </a:p>
          <a:p>
            <a:pPr marL="285750" indent="-285750" algn="just">
              <a:buFont typeface="Times New Roman" panose="02020603050405020304" pitchFamily="18" charset="0"/>
              <a:buChar char="–"/>
            </a:pPr>
            <a:endParaRPr lang="en-US" altLang="en-US" sz="1800" dirty="0">
              <a:solidFill>
                <a:srgbClr val="000000"/>
              </a:solidFill>
              <a:latin typeface="Times New Roman"/>
              <a:ea typeface="MS Gothic" panose="020B0609070205080204" pitchFamily="49" charset="-128"/>
              <a:cs typeface="Times New Roman"/>
              <a:sym typeface="Times New Roman"/>
            </a:endParaRPr>
          </a:p>
          <a:p>
            <a:pPr marL="285750" indent="-285750" algn="just">
              <a:buFont typeface="Times New Roman" panose="02020603050405020304" pitchFamily="18" charset="0"/>
              <a:buChar char="–"/>
            </a:pPr>
            <a:endParaRPr lang="en-US" altLang="en-US" sz="1800" dirty="0">
              <a:solidFill>
                <a:srgbClr val="000000"/>
              </a:solidFill>
              <a:latin typeface="Times New Roman"/>
              <a:ea typeface="MS Gothic" panose="020B0609070205080204" pitchFamily="49" charset="-128"/>
              <a:cs typeface="Times New Roman"/>
              <a:sym typeface="Times New Roman"/>
            </a:endParaRPr>
          </a:p>
          <a:p>
            <a:pPr marL="0" indent="0" algn="just"/>
            <a:endParaRPr lang="en-US" altLang="en-US" sz="1800" dirty="0">
              <a:solidFill>
                <a:srgbClr val="000000"/>
              </a:solidFill>
              <a:latin typeface="Times New Roman"/>
              <a:ea typeface="MS Gothic" panose="020B0609070205080204" pitchFamily="49" charset="-128"/>
              <a:cs typeface="Times New Roman"/>
              <a:sym typeface="Times New Roman"/>
            </a:endParaRPr>
          </a:p>
          <a:p>
            <a:pPr marL="285750" indent="-285750" algn="just">
              <a:buFont typeface="Arial" panose="020B0604020202020204" pitchFamily="34" charset="0"/>
              <a:buChar char="•"/>
            </a:pPr>
            <a:r>
              <a:rPr lang="en-US" altLang="en-US" dirty="0">
                <a:solidFill>
                  <a:srgbClr val="000000"/>
                </a:solidFill>
                <a:latin typeface="Times New Roman"/>
                <a:ea typeface="MS Gothic" panose="020B0609070205080204" pitchFamily="49" charset="-128"/>
                <a:cs typeface="Times New Roman"/>
                <a:sym typeface="Times New Roman"/>
              </a:rPr>
              <a:t>Note:</a:t>
            </a:r>
          </a:p>
          <a:p>
            <a:pPr marL="742950" lvl="1" indent="-285750" algn="just">
              <a:buFont typeface="Times New Roman" panose="02020603050405020304" pitchFamily="18" charset="0"/>
              <a:buChar char="–"/>
            </a:pPr>
            <a:r>
              <a:rPr lang="en-US" altLang="en-US" dirty="0">
                <a:solidFill>
                  <a:srgbClr val="000000"/>
                </a:solidFill>
                <a:latin typeface="Times New Roman"/>
                <a:ea typeface="MS Gothic" panose="020B0609070205080204" pitchFamily="49" charset="-128"/>
                <a:cs typeface="Times New Roman"/>
                <a:sym typeface="Times New Roman"/>
              </a:rPr>
              <a:t>The </a:t>
            </a:r>
            <a:r>
              <a:rPr lang="en-US" altLang="en-US" b="1" dirty="0">
                <a:solidFill>
                  <a:srgbClr val="000000"/>
                </a:solidFill>
                <a:latin typeface="Times New Roman"/>
                <a:ea typeface="MS Gothic" panose="020B0609070205080204" pitchFamily="49" charset="-128"/>
                <a:cs typeface="Times New Roman"/>
                <a:sym typeface="Times New Roman"/>
              </a:rPr>
              <a:t>transmitting STA </a:t>
            </a:r>
            <a:r>
              <a:rPr lang="en-US" altLang="en-US" dirty="0">
                <a:solidFill>
                  <a:srgbClr val="000000"/>
                </a:solidFill>
                <a:latin typeface="Times New Roman"/>
                <a:ea typeface="MS Gothic" panose="020B0609070205080204" pitchFamily="49" charset="-128"/>
                <a:cs typeface="Times New Roman"/>
                <a:sym typeface="Times New Roman"/>
              </a:rPr>
              <a:t>refers to the STA which transmits PPDUs that are used for passive sensing.</a:t>
            </a:r>
          </a:p>
          <a:p>
            <a:pPr marL="742950" lvl="1" indent="-285750" algn="just">
              <a:buFont typeface="Times New Roman" panose="02020603050405020304" pitchFamily="18" charset="0"/>
              <a:buChar char="–"/>
            </a:pPr>
            <a:r>
              <a:rPr lang="en-US" altLang="en-US" dirty="0">
                <a:solidFill>
                  <a:srgbClr val="000000"/>
                </a:solidFill>
                <a:latin typeface="Times New Roman"/>
                <a:ea typeface="MS Gothic" panose="020B0609070205080204" pitchFamily="49" charset="-128"/>
                <a:cs typeface="Times New Roman"/>
                <a:sym typeface="Times New Roman"/>
              </a:rPr>
              <a:t>The </a:t>
            </a:r>
            <a:r>
              <a:rPr lang="en-US" altLang="en-US" b="1" dirty="0">
                <a:solidFill>
                  <a:srgbClr val="000000"/>
                </a:solidFill>
                <a:latin typeface="Times New Roman"/>
                <a:ea typeface="MS Gothic" panose="020B0609070205080204" pitchFamily="49" charset="-128"/>
                <a:cs typeface="Times New Roman"/>
                <a:sym typeface="Times New Roman"/>
              </a:rPr>
              <a:t>receiving STA </a:t>
            </a:r>
            <a:r>
              <a:rPr lang="en-US" altLang="en-US" dirty="0">
                <a:solidFill>
                  <a:srgbClr val="000000"/>
                </a:solidFill>
                <a:latin typeface="Times New Roman"/>
                <a:ea typeface="MS Gothic" panose="020B0609070205080204" pitchFamily="49" charset="-128"/>
                <a:cs typeface="Times New Roman"/>
                <a:sym typeface="Times New Roman"/>
              </a:rPr>
              <a:t>refers to the STA which performs sensing measurements based on the received PPDUs.</a:t>
            </a:r>
          </a:p>
          <a:p>
            <a:pPr marL="1085850" lvl="2" indent="-285750" algn="just">
              <a:buFont typeface="Arial" panose="020B0604020202020204" pitchFamily="34" charset="0"/>
              <a:buChar char="•"/>
            </a:pPr>
            <a:endParaRPr lang="en-US" altLang="en-US" sz="2000" dirty="0">
              <a:solidFill>
                <a:srgbClr val="000000"/>
              </a:solidFill>
              <a:ea typeface="MS Gothic" panose="020B0609070205080204" pitchFamily="49" charset="-128"/>
            </a:endParaRPr>
          </a:p>
        </p:txBody>
      </p:sp>
      <p:sp>
        <p:nvSpPr>
          <p:cNvPr id="5" name="文本框 4"/>
          <p:cNvSpPr txBox="1"/>
          <p:nvPr/>
        </p:nvSpPr>
        <p:spPr>
          <a:xfrm>
            <a:off x="5959355" y="4572000"/>
            <a:ext cx="2875636" cy="954107"/>
          </a:xfrm>
          <a:prstGeom prst="rect">
            <a:avLst/>
          </a:prstGeom>
          <a:noFill/>
          <a:ln w="19050">
            <a:solidFill>
              <a:srgbClr val="0000FF"/>
            </a:solidFill>
          </a:ln>
        </p:spPr>
        <p:txBody>
          <a:bodyPr wrap="square" rtlCol="0">
            <a:spAutoFit/>
          </a:bodyPr>
          <a:lstStyle/>
          <a:p>
            <a:pPr marL="171450" indent="-171450">
              <a:buFont typeface="Arial" panose="020B0604020202020204" pitchFamily="34" charset="0"/>
              <a:buChar char="•"/>
            </a:pPr>
            <a:r>
              <a:rPr lang="en-US" altLang="zh-CN" sz="1400" dirty="0"/>
              <a:t>Relate the Sector Descriptor to the </a:t>
            </a:r>
            <a:r>
              <a:rPr lang="en-US" altLang="zh-CN" sz="1400" b="1" dirty="0"/>
              <a:t>Sector</a:t>
            </a:r>
            <a:r>
              <a:rPr lang="en-US" altLang="zh-CN" sz="1400" dirty="0"/>
              <a:t> and </a:t>
            </a:r>
            <a:r>
              <a:rPr lang="en-US" altLang="zh-CN" sz="1400" b="1" dirty="0"/>
              <a:t>DMG Ant </a:t>
            </a:r>
            <a:r>
              <a:rPr lang="en-US" altLang="zh-CN" sz="1400" dirty="0"/>
              <a:t>in use.</a:t>
            </a:r>
          </a:p>
          <a:p>
            <a:pPr marL="171450" indent="-171450">
              <a:buFont typeface="Arial" panose="020B0604020202020204" pitchFamily="34" charset="0"/>
              <a:buChar char="•"/>
            </a:pPr>
            <a:r>
              <a:rPr lang="en-US" altLang="zh-CN" sz="1400" dirty="0"/>
              <a:t>Relate the Sector Descriptor to the </a:t>
            </a:r>
            <a:r>
              <a:rPr lang="en-US" altLang="zh-CN" sz="1400" b="1" dirty="0"/>
              <a:t>PPDU transmission</a:t>
            </a:r>
            <a:r>
              <a:rPr lang="en-US" altLang="zh-CN" sz="1400" dirty="0"/>
              <a:t>.</a:t>
            </a:r>
          </a:p>
        </p:txBody>
      </p:sp>
      <p:pic>
        <p:nvPicPr>
          <p:cNvPr id="6" name="图片 5"/>
          <p:cNvPicPr>
            <a:picLocks noChangeAspect="1"/>
          </p:cNvPicPr>
          <p:nvPr/>
        </p:nvPicPr>
        <p:blipFill>
          <a:blip r:embed="rId3"/>
          <a:stretch>
            <a:fillRect/>
          </a:stretch>
        </p:blipFill>
        <p:spPr>
          <a:xfrm>
            <a:off x="856497" y="4405904"/>
            <a:ext cx="4975413" cy="1120203"/>
          </a:xfrm>
          <a:prstGeom prst="rect">
            <a:avLst/>
          </a:prstGeom>
        </p:spPr>
      </p:pic>
      <p:sp>
        <p:nvSpPr>
          <p:cNvPr id="7" name="矩形 6"/>
          <p:cNvSpPr/>
          <p:nvPr/>
        </p:nvSpPr>
        <p:spPr bwMode="auto">
          <a:xfrm>
            <a:off x="4067186" y="4473662"/>
            <a:ext cx="1085828" cy="768034"/>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179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1" name="Rectangle 2"/>
          <p:cNvSpPr>
            <a:spLocks noGrp="1" noChangeArrowheads="1"/>
          </p:cNvSpPr>
          <p:nvPr>
            <p:ph type="title"/>
          </p:nvPr>
        </p:nvSpPr>
        <p:spPr>
          <a:xfrm>
            <a:off x="723900" y="685800"/>
            <a:ext cx="7772400" cy="533400"/>
          </a:xfrm>
          <a:noFill/>
        </p:spPr>
        <p:txBody>
          <a:bodyPr/>
          <a:lstStyle/>
          <a:p>
            <a:r>
              <a:rPr lang="en-GB" altLang="zh-CN" sz="2800" dirty="0"/>
              <a:t>Proposal</a:t>
            </a:r>
          </a:p>
        </p:txBody>
      </p:sp>
      <p:sp>
        <p:nvSpPr>
          <p:cNvPr id="14342" name="Rectangle 3"/>
          <p:cNvSpPr txBox="1">
            <a:spLocks noChangeArrowheads="1"/>
          </p:cNvSpPr>
          <p:nvPr/>
        </p:nvSpPr>
        <p:spPr bwMode="auto">
          <a:xfrm>
            <a:off x="679641" y="1371600"/>
            <a:ext cx="7767636" cy="4846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lgn="just">
              <a:buFont typeface="Arial" panose="020B0604020202020204" pitchFamily="34" charset="0"/>
              <a:buChar char="•"/>
            </a:pPr>
            <a:r>
              <a:rPr lang="en-US" altLang="en-US" sz="1800" b="1" dirty="0">
                <a:solidFill>
                  <a:srgbClr val="000000"/>
                </a:solidFill>
                <a:latin typeface="Times New Roman"/>
                <a:ea typeface="MS Gothic" panose="020B0609070205080204" pitchFamily="49" charset="-128"/>
                <a:cs typeface="Times New Roman"/>
                <a:sym typeface="Times New Roman"/>
              </a:rPr>
              <a:t>DMG passive sensing during DTI.</a:t>
            </a:r>
          </a:p>
          <a:p>
            <a:pPr marL="742950" lvl="1" indent="-285750" algn="just">
              <a:buFont typeface="Times New Roman" panose="02020603050405020304" pitchFamily="18" charset="0"/>
              <a:buChar char="–"/>
            </a:pPr>
            <a:r>
              <a:rPr lang="en-US" altLang="en-US" sz="1600" b="1" dirty="0">
                <a:solidFill>
                  <a:srgbClr val="000000"/>
                </a:solidFill>
                <a:latin typeface="Times New Roman"/>
                <a:ea typeface="MS Gothic" panose="020B0609070205080204" pitchFamily="49" charset="-128"/>
                <a:cs typeface="Times New Roman"/>
                <a:sym typeface="Times New Roman"/>
              </a:rPr>
              <a:t>Motivation</a:t>
            </a:r>
            <a:r>
              <a:rPr lang="en-US" altLang="en-US" sz="1600" dirty="0">
                <a:solidFill>
                  <a:srgbClr val="000000"/>
                </a:solidFill>
                <a:latin typeface="Times New Roman"/>
                <a:ea typeface="MS Gothic" panose="020B0609070205080204" pitchFamily="49" charset="-128"/>
                <a:cs typeface="Times New Roman"/>
                <a:sym typeface="Times New Roman"/>
              </a:rPr>
              <a:t>: </a:t>
            </a:r>
          </a:p>
          <a:p>
            <a:pPr marL="1085850" lvl="2" indent="-285750"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To enable passive sensing during any period of a Beacon Interval (BI). DTI takes up most of the time in a Beacon Interval. </a:t>
            </a:r>
          </a:p>
          <a:p>
            <a:pPr marL="1085850" lvl="2" indent="-285750"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Compared with BTI/A-BFT, for some types of PPDUs in DTI, such as BRP PPDUs, multiple beam directions can be scanned and measured during a PPDU.</a:t>
            </a:r>
          </a:p>
          <a:p>
            <a:pPr marL="742950" lvl="1" indent="-285750" algn="just">
              <a:buFont typeface="Times New Roman" panose="02020603050405020304" pitchFamily="18" charset="0"/>
              <a:buChar char="–"/>
            </a:pPr>
            <a:r>
              <a:rPr lang="en-US" altLang="en-US" sz="1600" b="1" dirty="0">
                <a:solidFill>
                  <a:srgbClr val="000000"/>
                </a:solidFill>
                <a:latin typeface="Times New Roman"/>
                <a:ea typeface="MS Gothic" panose="020B0609070205080204" pitchFamily="49" charset="-128"/>
                <a:cs typeface="Times New Roman"/>
                <a:sym typeface="Times New Roman"/>
              </a:rPr>
              <a:t>Objective</a:t>
            </a:r>
            <a:r>
              <a:rPr lang="en-US" altLang="en-US" sz="1600" dirty="0">
                <a:solidFill>
                  <a:srgbClr val="000000"/>
                </a:solidFill>
                <a:latin typeface="Times New Roman"/>
                <a:ea typeface="MS Gothic" panose="020B0609070205080204" pitchFamily="49" charset="-128"/>
                <a:cs typeface="Times New Roman"/>
                <a:sym typeface="Times New Roman"/>
              </a:rPr>
              <a:t>:</a:t>
            </a:r>
          </a:p>
          <a:p>
            <a:pPr marL="1085850" lvl="2" indent="-285750"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Enable one of the STAs from a </a:t>
            </a:r>
            <a:r>
              <a:rPr lang="en-US" altLang="en-US" sz="1600" dirty="0" err="1">
                <a:solidFill>
                  <a:srgbClr val="000000"/>
                </a:solidFill>
                <a:latin typeface="Times New Roman"/>
                <a:ea typeface="MS Gothic" panose="020B0609070205080204" pitchFamily="49" charset="-128"/>
                <a:cs typeface="Times New Roman"/>
                <a:sym typeface="Times New Roman"/>
              </a:rPr>
              <a:t>beamforming</a:t>
            </a:r>
            <a:r>
              <a:rPr lang="en-US" altLang="en-US" sz="1600" dirty="0">
                <a:solidFill>
                  <a:srgbClr val="000000"/>
                </a:solidFill>
                <a:latin typeface="Times New Roman"/>
                <a:ea typeface="MS Gothic" panose="020B0609070205080204" pitchFamily="49" charset="-128"/>
                <a:cs typeface="Times New Roman"/>
                <a:sym typeface="Times New Roman"/>
              </a:rPr>
              <a:t> pair to perform passive sensing. </a:t>
            </a:r>
          </a:p>
          <a:p>
            <a:pPr marL="1085850" lvl="2" indent="-285750"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Allow other STAs that are not from the </a:t>
            </a:r>
            <a:r>
              <a:rPr lang="en-US" altLang="en-US" sz="1600" dirty="0" err="1">
                <a:solidFill>
                  <a:srgbClr val="000000"/>
                </a:solidFill>
                <a:latin typeface="Times New Roman"/>
                <a:ea typeface="MS Gothic" panose="020B0609070205080204" pitchFamily="49" charset="-128"/>
                <a:cs typeface="Times New Roman"/>
                <a:sym typeface="Times New Roman"/>
              </a:rPr>
              <a:t>beamforming</a:t>
            </a:r>
            <a:r>
              <a:rPr lang="en-US" altLang="en-US" sz="1600" dirty="0">
                <a:solidFill>
                  <a:srgbClr val="000000"/>
                </a:solidFill>
                <a:latin typeface="Times New Roman"/>
                <a:ea typeface="MS Gothic" panose="020B0609070205080204" pitchFamily="49" charset="-128"/>
                <a:cs typeface="Times New Roman"/>
                <a:sym typeface="Times New Roman"/>
              </a:rPr>
              <a:t> pair to perform passive sensing. </a:t>
            </a:r>
          </a:p>
          <a:p>
            <a:pPr marL="742950" lvl="1" indent="-285750" algn="just">
              <a:buFont typeface="Times New Roman" panose="02020603050405020304" pitchFamily="18" charset="0"/>
              <a:buChar char="–"/>
            </a:pPr>
            <a:r>
              <a:rPr lang="en-US" altLang="en-US" sz="1600" b="1" dirty="0">
                <a:solidFill>
                  <a:srgbClr val="000000"/>
                </a:solidFill>
                <a:latin typeface="Times New Roman"/>
                <a:ea typeface="MS Gothic" panose="020B0609070205080204" pitchFamily="49" charset="-128"/>
                <a:cs typeface="Times New Roman"/>
                <a:sym typeface="Times New Roman"/>
              </a:rPr>
              <a:t>Proposal 1</a:t>
            </a:r>
            <a:r>
              <a:rPr lang="en-US" altLang="en-US" sz="1600" dirty="0">
                <a:solidFill>
                  <a:srgbClr val="000000"/>
                </a:solidFill>
                <a:latin typeface="Times New Roman"/>
                <a:ea typeface="MS Gothic" panose="020B0609070205080204" pitchFamily="49" charset="-128"/>
                <a:cs typeface="Times New Roman"/>
                <a:sym typeface="Times New Roman"/>
              </a:rPr>
              <a:t>: Based on </a:t>
            </a:r>
            <a:r>
              <a:rPr lang="en-US" altLang="en-US" sz="1600" i="1" dirty="0" err="1">
                <a:solidFill>
                  <a:srgbClr val="000000"/>
                </a:solidFill>
                <a:latin typeface="Times New Roman"/>
                <a:ea typeface="MS Gothic" panose="020B0609070205080204" pitchFamily="49" charset="-128"/>
                <a:cs typeface="Times New Roman"/>
                <a:sym typeface="Times New Roman"/>
              </a:rPr>
              <a:t>beamforming</a:t>
            </a:r>
            <a:r>
              <a:rPr lang="en-US" altLang="en-US" sz="1600" i="1" dirty="0">
                <a:solidFill>
                  <a:srgbClr val="000000"/>
                </a:solidFill>
                <a:latin typeface="Times New Roman"/>
                <a:ea typeface="MS Gothic" panose="020B0609070205080204" pitchFamily="49" charset="-128"/>
                <a:cs typeface="Times New Roman"/>
                <a:sym typeface="Times New Roman"/>
              </a:rPr>
              <a:t> (BF) training</a:t>
            </a:r>
            <a:r>
              <a:rPr lang="en-US" altLang="en-US" sz="1600" dirty="0">
                <a:solidFill>
                  <a:srgbClr val="000000"/>
                </a:solidFill>
                <a:latin typeface="Times New Roman"/>
                <a:ea typeface="MS Gothic" panose="020B0609070205080204" pitchFamily="49" charset="-128"/>
                <a:cs typeface="Times New Roman"/>
                <a:sym typeface="Times New Roman"/>
              </a:rPr>
              <a:t> procedure</a:t>
            </a:r>
          </a:p>
          <a:p>
            <a:pPr marL="1085850" lvl="2" indent="-285750" algn="just">
              <a:buFont typeface="Arial" panose="020B0604020202020204" pitchFamily="34" charset="0"/>
              <a:buChar char="•"/>
            </a:pPr>
            <a:r>
              <a:rPr lang="en-US" altLang="en-US" sz="1600" b="1" dirty="0">
                <a:solidFill>
                  <a:srgbClr val="000000"/>
                </a:solidFill>
                <a:latin typeface="Times New Roman"/>
                <a:ea typeface="MS Gothic" panose="020B0609070205080204" pitchFamily="49" charset="-128"/>
                <a:cs typeface="Times New Roman"/>
                <a:sym typeface="Times New Roman"/>
              </a:rPr>
              <a:t>Proposal 1a</a:t>
            </a:r>
            <a:r>
              <a:rPr lang="en-US" altLang="en-US" sz="1600" dirty="0">
                <a:solidFill>
                  <a:srgbClr val="000000"/>
                </a:solidFill>
                <a:latin typeface="Times New Roman"/>
                <a:ea typeface="MS Gothic" panose="020B0609070205080204" pitchFamily="49" charset="-128"/>
                <a:cs typeface="Times New Roman"/>
                <a:sym typeface="Times New Roman"/>
              </a:rPr>
              <a:t> – During SLS: The receiving STA performs sensing measurements based on </a:t>
            </a:r>
            <a:r>
              <a:rPr lang="en-US" altLang="en-US" sz="1600" dirty="0">
                <a:solidFill>
                  <a:srgbClr val="0000FF"/>
                </a:solidFill>
                <a:ea typeface="MS Gothic" panose="020B0609070205080204" pitchFamily="49" charset="-128"/>
              </a:rPr>
              <a:t>SSW frames/Short SSW PPDUs </a:t>
            </a:r>
            <a:r>
              <a:rPr lang="en-US" altLang="en-US" sz="1600" dirty="0">
                <a:solidFill>
                  <a:srgbClr val="000000"/>
                </a:solidFill>
                <a:latin typeface="Times New Roman"/>
                <a:ea typeface="MS Gothic" panose="020B0609070205080204" pitchFamily="49" charset="-128"/>
                <a:cs typeface="Times New Roman"/>
                <a:sym typeface="Times New Roman"/>
              </a:rPr>
              <a:t>sent by the transmitting STA.</a:t>
            </a:r>
          </a:p>
          <a:p>
            <a:pPr marL="1085850" lvl="2" indent="-285750" algn="just">
              <a:buFont typeface="Arial" panose="020B0604020202020204" pitchFamily="34" charset="0"/>
              <a:buChar char="•"/>
            </a:pPr>
            <a:r>
              <a:rPr lang="en-US" altLang="en-US" sz="1600" b="1" dirty="0">
                <a:solidFill>
                  <a:srgbClr val="000000"/>
                </a:solidFill>
                <a:latin typeface="Times New Roman"/>
                <a:ea typeface="MS Gothic" panose="020B0609070205080204" pitchFamily="49" charset="-128"/>
                <a:cs typeface="Times New Roman"/>
                <a:sym typeface="Times New Roman"/>
              </a:rPr>
              <a:t>Proposal 1b</a:t>
            </a:r>
            <a:r>
              <a:rPr lang="en-US" altLang="en-US" sz="1600" dirty="0">
                <a:solidFill>
                  <a:srgbClr val="000000"/>
                </a:solidFill>
                <a:latin typeface="Times New Roman"/>
                <a:ea typeface="MS Gothic" panose="020B0609070205080204" pitchFamily="49" charset="-128"/>
                <a:cs typeface="Times New Roman"/>
                <a:sym typeface="Times New Roman"/>
              </a:rPr>
              <a:t> – During BRP or BRP TXSS: The receiving STA performs sensing measurements based on </a:t>
            </a:r>
            <a:r>
              <a:rPr lang="en-US" altLang="en-US" sz="1600" dirty="0">
                <a:solidFill>
                  <a:srgbClr val="0000FF"/>
                </a:solidFill>
                <a:latin typeface="Times New Roman"/>
                <a:ea typeface="MS Gothic" panose="020B0609070205080204" pitchFamily="49" charset="-128"/>
                <a:cs typeface="Times New Roman"/>
                <a:sym typeface="Times New Roman"/>
              </a:rPr>
              <a:t>BRP PPDUs </a:t>
            </a:r>
            <a:r>
              <a:rPr lang="en-US" altLang="en-US" sz="1600" dirty="0">
                <a:solidFill>
                  <a:srgbClr val="000000"/>
                </a:solidFill>
                <a:latin typeface="Times New Roman"/>
                <a:ea typeface="MS Gothic" panose="020B0609070205080204" pitchFamily="49" charset="-128"/>
                <a:cs typeface="Times New Roman"/>
                <a:sym typeface="Times New Roman"/>
              </a:rPr>
              <a:t>sent by the transmitting STA.</a:t>
            </a:r>
          </a:p>
          <a:p>
            <a:pPr marL="742950" lvl="1" indent="-285750" algn="just">
              <a:buFont typeface="Times New Roman" panose="02020603050405020304" pitchFamily="18" charset="0"/>
              <a:buChar char="–"/>
            </a:pPr>
            <a:r>
              <a:rPr lang="en-US" altLang="en-US" sz="1600" b="1" dirty="0">
                <a:solidFill>
                  <a:srgbClr val="000000"/>
                </a:solidFill>
                <a:latin typeface="Times New Roman"/>
                <a:ea typeface="MS Gothic" panose="020B0609070205080204" pitchFamily="49" charset="-128"/>
                <a:cs typeface="Times New Roman"/>
                <a:sym typeface="Times New Roman"/>
              </a:rPr>
              <a:t>Proposal 2</a:t>
            </a:r>
            <a:r>
              <a:rPr lang="en-US" altLang="en-US" sz="1600" dirty="0">
                <a:solidFill>
                  <a:srgbClr val="000000"/>
                </a:solidFill>
                <a:latin typeface="Times New Roman"/>
                <a:ea typeface="MS Gothic" panose="020B0609070205080204" pitchFamily="49" charset="-128"/>
                <a:cs typeface="Times New Roman"/>
                <a:sym typeface="Times New Roman"/>
              </a:rPr>
              <a:t>: Based on </a:t>
            </a:r>
            <a:r>
              <a:rPr lang="en-US" altLang="en-US" sz="1600" i="1" dirty="0">
                <a:solidFill>
                  <a:srgbClr val="000000"/>
                </a:solidFill>
                <a:latin typeface="Times New Roman"/>
                <a:ea typeface="MS Gothic" panose="020B0609070205080204" pitchFamily="49" charset="-128"/>
                <a:cs typeface="Times New Roman"/>
                <a:sym typeface="Times New Roman"/>
              </a:rPr>
              <a:t>beam tracking </a:t>
            </a:r>
            <a:r>
              <a:rPr lang="en-US" altLang="en-US" sz="1600" dirty="0">
                <a:solidFill>
                  <a:srgbClr val="000000"/>
                </a:solidFill>
                <a:latin typeface="Times New Roman"/>
                <a:ea typeface="MS Gothic" panose="020B0609070205080204" pitchFamily="49" charset="-128"/>
                <a:cs typeface="Times New Roman"/>
                <a:sym typeface="Times New Roman"/>
              </a:rPr>
              <a:t>process</a:t>
            </a:r>
          </a:p>
          <a:p>
            <a:pPr marL="1085850" lvl="2" indent="-285750" algn="just">
              <a:buFont typeface="Arial" panose="020B0604020202020204" pitchFamily="34" charset="0"/>
              <a:buChar char="•"/>
            </a:pPr>
            <a:r>
              <a:rPr lang="en-US" altLang="en-US" sz="1600" dirty="0">
                <a:solidFill>
                  <a:srgbClr val="000000"/>
                </a:solidFill>
                <a:latin typeface="Times New Roman"/>
                <a:ea typeface="MS Gothic" panose="020B0609070205080204" pitchFamily="49" charset="-128"/>
                <a:cs typeface="Times New Roman"/>
                <a:sym typeface="Times New Roman"/>
              </a:rPr>
              <a:t>The beam tracking initiator and/or the beam tracking responder can perform sensing measurements based on the </a:t>
            </a:r>
            <a:r>
              <a:rPr lang="en-US" altLang="en-US" sz="1600" dirty="0">
                <a:solidFill>
                  <a:srgbClr val="0000FF"/>
                </a:solidFill>
                <a:latin typeface="Times New Roman"/>
                <a:ea typeface="MS Gothic" panose="020B0609070205080204" pitchFamily="49" charset="-128"/>
                <a:cs typeface="Times New Roman"/>
                <a:sym typeface="Times New Roman"/>
              </a:rPr>
              <a:t>TRN field appended to Data frames</a:t>
            </a:r>
            <a:r>
              <a:rPr lang="en-US" altLang="en-US" sz="1600" dirty="0">
                <a:solidFill>
                  <a:srgbClr val="000000"/>
                </a:solidFill>
                <a:latin typeface="Times New Roman"/>
                <a:ea typeface="MS Gothic" panose="020B0609070205080204" pitchFamily="49" charset="-128"/>
                <a:cs typeface="Times New Roman"/>
                <a:sym typeface="Times New Roman"/>
              </a:rPr>
              <a:t>.</a:t>
            </a:r>
            <a:endParaRPr lang="en-US" altLang="en-US" sz="1800" dirty="0">
              <a:solidFill>
                <a:srgbClr val="000000"/>
              </a:solidFill>
              <a:latin typeface="Times New Roman"/>
              <a:ea typeface="MS Gothic" panose="020B0609070205080204" pitchFamily="49" charset="-128"/>
              <a:cs typeface="Times New Roman"/>
              <a:sym typeface="Times New Roman"/>
            </a:endParaRPr>
          </a:p>
          <a:p>
            <a:pPr marL="1085850" lvl="2" indent="-285750" algn="just">
              <a:buFont typeface="Arial" panose="020B0604020202020204" pitchFamily="34" charset="0"/>
              <a:buChar char="•"/>
            </a:pPr>
            <a:endParaRPr lang="en-US" altLang="en-US" sz="2400" dirty="0">
              <a:solidFill>
                <a:srgbClr val="000000"/>
              </a:solidFill>
              <a:ea typeface="MS Gothic" panose="020B0609070205080204" pitchFamily="49" charset="-128"/>
            </a:endParaRPr>
          </a:p>
        </p:txBody>
      </p:sp>
    </p:spTree>
    <p:extLst>
      <p:ext uri="{BB962C8B-B14F-4D97-AF65-F5344CB8AC3E}">
        <p14:creationId xmlns:p14="http://schemas.microsoft.com/office/powerpoint/2010/main" val="3376880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14341" name="Rectangle 2"/>
          <p:cNvSpPr>
            <a:spLocks noGrp="1" noChangeArrowheads="1"/>
          </p:cNvSpPr>
          <p:nvPr>
            <p:ph type="title"/>
          </p:nvPr>
        </p:nvSpPr>
        <p:spPr>
          <a:xfrm>
            <a:off x="634525" y="641184"/>
            <a:ext cx="7772400" cy="959015"/>
          </a:xfrm>
          <a:noFill/>
        </p:spPr>
        <p:txBody>
          <a:bodyPr/>
          <a:lstStyle/>
          <a:p>
            <a:r>
              <a:rPr lang="en-GB" altLang="zh-CN" sz="2600" dirty="0"/>
              <a:t>Proposal 1a – DMG passive sensing based on </a:t>
            </a:r>
            <a:r>
              <a:rPr lang="en-GB" altLang="zh-CN" sz="2600" dirty="0">
                <a:solidFill>
                  <a:srgbClr val="0000FF"/>
                </a:solidFill>
              </a:rPr>
              <a:t>SSW/Short SSW</a:t>
            </a:r>
            <a:endParaRPr lang="en-GB" altLang="zh-CN" sz="2600" dirty="0"/>
          </a:p>
        </p:txBody>
      </p:sp>
      <p:sp>
        <p:nvSpPr>
          <p:cNvPr id="14342" name="Rectangle 3"/>
          <p:cNvSpPr txBox="1">
            <a:spLocks noChangeArrowheads="1"/>
          </p:cNvSpPr>
          <p:nvPr/>
        </p:nvSpPr>
        <p:spPr bwMode="auto">
          <a:xfrm>
            <a:off x="661060" y="1676400"/>
            <a:ext cx="7767636" cy="4693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The BF training process occurs within an SP or CBAP in DTI.</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SLS phase and BRP phase</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Sector-level sweep (SLS) phase – To train TXSS (normally)</a:t>
            </a:r>
          </a:p>
          <a:p>
            <a:pPr marL="742950" lvl="1" indent="-285750" algn="just">
              <a:buFont typeface="Times New Roman" panose="02020603050405020304" pitchFamily="18" charset="0"/>
              <a:buChar char="–"/>
            </a:pPr>
            <a:r>
              <a:rPr lang="en-US" altLang="zh-CN" sz="1400" dirty="0"/>
              <a:t>In [2], each </a:t>
            </a:r>
            <a:r>
              <a:rPr lang="en-US" altLang="zh-CN" sz="1400" dirty="0">
                <a:solidFill>
                  <a:srgbClr val="0000FF"/>
                </a:solidFill>
              </a:rPr>
              <a:t>SSW frame/Short SSW PPDU </a:t>
            </a:r>
            <a:r>
              <a:rPr lang="en-US" altLang="zh-CN" sz="1400" dirty="0"/>
              <a:t>contains an </a:t>
            </a:r>
            <a:r>
              <a:rPr lang="en-US" altLang="zh-CN" sz="1400" b="1" dirty="0"/>
              <a:t>indication bit</a:t>
            </a:r>
            <a:r>
              <a:rPr lang="en-US" altLang="zh-CN" sz="1400" dirty="0"/>
              <a:t>. </a:t>
            </a:r>
          </a:p>
          <a:p>
            <a:pPr marL="742950" lvl="1" indent="-285750" algn="just">
              <a:buFont typeface="Times New Roman" panose="02020603050405020304" pitchFamily="18" charset="0"/>
              <a:buChar char="–"/>
            </a:pPr>
            <a:r>
              <a:rPr lang="en-US" altLang="zh-CN" sz="1400" dirty="0">
                <a:sym typeface="Wingdings" panose="05000000000000000000" pitchFamily="2" charset="2"/>
              </a:rPr>
              <a:t>Both BF initiator and responder can perform passive sensing measurements </a:t>
            </a:r>
            <a:r>
              <a:rPr lang="en-US" altLang="en-US" sz="1400" dirty="0">
                <a:solidFill>
                  <a:srgbClr val="000000"/>
                </a:solidFill>
                <a:ea typeface="MS Gothic" panose="020B0609070205080204" pitchFamily="49" charset="-128"/>
              </a:rPr>
              <a:t>using the received SSW frames/Short SSW PPDUs.</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Existing techniques in the Draft 0.1 [3], such as the Information Request/Response, DMG Sector Descriptors element, can be re-used. </a:t>
            </a:r>
          </a:p>
          <a:p>
            <a:pPr marL="1085850" lvl="2" indent="-285750" algn="just">
              <a:buFont typeface="Arial" panose="020B0604020202020204" pitchFamily="34" charset="0"/>
              <a:buChar char="•"/>
            </a:pPr>
            <a:r>
              <a:rPr lang="en-US" altLang="en-US" sz="1400" dirty="0">
                <a:solidFill>
                  <a:srgbClr val="000000"/>
                </a:solidFill>
                <a:ea typeface="MS Gothic" panose="020B0609070205080204" pitchFamily="49" charset="-128"/>
              </a:rPr>
              <a:t>Information Request/Response frames may be transmitted after the completion of the SLS.</a:t>
            </a:r>
          </a:p>
          <a:p>
            <a:pPr marL="285750" indent="-285750" algn="just">
              <a:buFont typeface="Arial" panose="020B0604020202020204" pitchFamily="34" charset="0"/>
              <a:buChar char="•"/>
            </a:pPr>
            <a:endParaRPr lang="en-US" altLang="en-US" sz="1600" dirty="0">
              <a:solidFill>
                <a:srgbClr val="000000"/>
              </a:solidFill>
              <a:ea typeface="MS Gothic" panose="020B0609070205080204" pitchFamily="49" charset="-128"/>
            </a:endParaRPr>
          </a:p>
          <a:p>
            <a:pPr marL="285750" indent="-285750" algn="just">
              <a:buFont typeface="Arial" panose="020B0604020202020204" pitchFamily="34" charset="0"/>
              <a:buChar char="•"/>
            </a:pPr>
            <a:endParaRPr lang="en-US" altLang="en-US" sz="1600" dirty="0">
              <a:solidFill>
                <a:srgbClr val="000000"/>
              </a:solidFill>
              <a:ea typeface="MS Gothic" panose="020B0609070205080204" pitchFamily="49" charset="-128"/>
            </a:endParaRPr>
          </a:p>
          <a:p>
            <a:pPr marL="285750" indent="-285750" algn="just">
              <a:buFont typeface="Arial" panose="020B0604020202020204" pitchFamily="34" charset="0"/>
              <a:buChar char="•"/>
            </a:pPr>
            <a:endParaRPr lang="en-US" altLang="en-US" sz="1600" dirty="0">
              <a:solidFill>
                <a:srgbClr val="000000"/>
              </a:solidFill>
              <a:ea typeface="MS Gothic" panose="020B0609070205080204" pitchFamily="49" charset="-128"/>
            </a:endParaRPr>
          </a:p>
          <a:p>
            <a:pPr marL="285750" indent="-285750" algn="just">
              <a:buFont typeface="Arial" panose="020B0604020202020204" pitchFamily="34" charset="0"/>
              <a:buChar char="•"/>
            </a:pPr>
            <a:endParaRPr lang="en-US" altLang="en-US" sz="1600" dirty="0">
              <a:solidFill>
                <a:srgbClr val="000000"/>
              </a:solidFill>
              <a:ea typeface="MS Gothic" panose="020B0609070205080204" pitchFamily="49" charset="-128"/>
            </a:endParaRPr>
          </a:p>
          <a:p>
            <a:pPr marL="285750" indent="-285750" algn="just">
              <a:buFont typeface="Arial" panose="020B0604020202020204" pitchFamily="34" charset="0"/>
              <a:buChar char="•"/>
            </a:pPr>
            <a:endParaRPr lang="en-US" altLang="en-US" sz="1600" dirty="0">
              <a:solidFill>
                <a:srgbClr val="000000"/>
              </a:solidFill>
              <a:ea typeface="MS Gothic" panose="020B0609070205080204" pitchFamily="49" charset="-128"/>
            </a:endParaRPr>
          </a:p>
          <a:p>
            <a:pPr marL="285750" indent="-285750" algn="just">
              <a:buFont typeface="Arial" panose="020B0604020202020204" pitchFamily="34" charset="0"/>
              <a:buChar char="•"/>
            </a:pPr>
            <a:endParaRPr lang="en-US" altLang="en-US" sz="1600" dirty="0">
              <a:solidFill>
                <a:srgbClr val="000000"/>
              </a:solidFill>
              <a:ea typeface="MS Gothic" panose="020B0609070205080204" pitchFamily="49" charset="-128"/>
            </a:endParaRPr>
          </a:p>
          <a:p>
            <a:pPr marL="285750" indent="-285750" algn="just">
              <a:buFont typeface="Arial" panose="020B0604020202020204" pitchFamily="34" charset="0"/>
              <a:buChar char="•"/>
            </a:pPr>
            <a:endParaRPr lang="en-US" altLang="en-US" sz="1600" dirty="0">
              <a:solidFill>
                <a:srgbClr val="000000"/>
              </a:solidFill>
              <a:ea typeface="MS Gothic" panose="020B0609070205080204" pitchFamily="49" charset="-128"/>
            </a:endParaRPr>
          </a:p>
        </p:txBody>
      </p:sp>
      <p:grpSp>
        <p:nvGrpSpPr>
          <p:cNvPr id="16" name="组合 15"/>
          <p:cNvGrpSpPr/>
          <p:nvPr/>
        </p:nvGrpSpPr>
        <p:grpSpPr>
          <a:xfrm>
            <a:off x="2160307" y="3858706"/>
            <a:ext cx="4720836" cy="2560008"/>
            <a:chOff x="2270100" y="3438102"/>
            <a:chExt cx="4679999" cy="2734098"/>
          </a:xfrm>
        </p:grpSpPr>
        <p:grpSp>
          <p:nvGrpSpPr>
            <p:cNvPr id="14" name="组合 13"/>
            <p:cNvGrpSpPr/>
            <p:nvPr/>
          </p:nvGrpSpPr>
          <p:grpSpPr>
            <a:xfrm>
              <a:off x="2270100" y="3438102"/>
              <a:ext cx="4679999" cy="2712408"/>
              <a:chOff x="1076227" y="3319280"/>
              <a:chExt cx="5657948" cy="3190875"/>
            </a:xfrm>
          </p:grpSpPr>
          <p:pic>
            <p:nvPicPr>
              <p:cNvPr id="12" name="图片 11"/>
              <p:cNvPicPr>
                <a:picLocks noChangeAspect="1"/>
              </p:cNvPicPr>
              <p:nvPr/>
            </p:nvPicPr>
            <p:blipFill rotWithShape="1">
              <a:blip r:embed="rId3"/>
              <a:srcRect l="-1" r="38242"/>
              <a:stretch/>
            </p:blipFill>
            <p:spPr>
              <a:xfrm>
                <a:off x="1076227" y="3319280"/>
                <a:ext cx="5194301" cy="3190875"/>
              </a:xfrm>
              <a:prstGeom prst="rect">
                <a:avLst/>
              </a:prstGeom>
            </p:spPr>
          </p:pic>
          <p:pic>
            <p:nvPicPr>
              <p:cNvPr id="17" name="图片 16"/>
              <p:cNvPicPr>
                <a:picLocks noChangeAspect="1"/>
              </p:cNvPicPr>
              <p:nvPr/>
            </p:nvPicPr>
            <p:blipFill rotWithShape="1">
              <a:blip r:embed="rId3"/>
              <a:srcRect l="94375"/>
              <a:stretch/>
            </p:blipFill>
            <p:spPr>
              <a:xfrm>
                <a:off x="6261101" y="3319280"/>
                <a:ext cx="473074" cy="3190875"/>
              </a:xfrm>
              <a:prstGeom prst="rect">
                <a:avLst/>
              </a:prstGeom>
            </p:spPr>
          </p:pic>
        </p:grpSp>
        <p:sp>
          <p:nvSpPr>
            <p:cNvPr id="15" name="文本框 14"/>
            <p:cNvSpPr txBox="1"/>
            <p:nvPr/>
          </p:nvSpPr>
          <p:spPr>
            <a:xfrm>
              <a:off x="4953000" y="5895201"/>
              <a:ext cx="381000" cy="276999"/>
            </a:xfrm>
            <a:prstGeom prst="rect">
              <a:avLst/>
            </a:prstGeom>
            <a:noFill/>
          </p:spPr>
          <p:txBody>
            <a:bodyPr wrap="square" rtlCol="0">
              <a:spAutoFit/>
            </a:bodyPr>
            <a:lstStyle/>
            <a:p>
              <a:r>
                <a:rPr lang="en-US" altLang="zh-CN" dirty="0"/>
                <a:t>[4]</a:t>
              </a:r>
              <a:endParaRPr lang="zh-CN" altLang="en-US" dirty="0"/>
            </a:p>
          </p:txBody>
        </p:sp>
      </p:grpSp>
    </p:spTree>
    <p:extLst>
      <p:ext uri="{BB962C8B-B14F-4D97-AF65-F5344CB8AC3E}">
        <p14:creationId xmlns:p14="http://schemas.microsoft.com/office/powerpoint/2010/main" val="3586676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14341" name="Rectangle 2"/>
          <p:cNvSpPr>
            <a:spLocks noGrp="1" noChangeArrowheads="1"/>
          </p:cNvSpPr>
          <p:nvPr>
            <p:ph type="title"/>
          </p:nvPr>
        </p:nvSpPr>
        <p:spPr>
          <a:xfrm>
            <a:off x="634525" y="641184"/>
            <a:ext cx="7772400" cy="959015"/>
          </a:xfrm>
          <a:noFill/>
        </p:spPr>
        <p:txBody>
          <a:bodyPr/>
          <a:lstStyle/>
          <a:p>
            <a:r>
              <a:rPr lang="en-GB" altLang="zh-CN" sz="2600" dirty="0"/>
              <a:t>Proposal 1b – DMG passive sensing </a:t>
            </a:r>
            <a:r>
              <a:rPr lang="en-US" altLang="zh-CN" sz="2600" dirty="0"/>
              <a:t>based on </a:t>
            </a:r>
            <a:br>
              <a:rPr lang="en-US" altLang="zh-CN" sz="2600" dirty="0"/>
            </a:br>
            <a:r>
              <a:rPr lang="en-US" altLang="zh-CN" sz="2600" dirty="0">
                <a:solidFill>
                  <a:srgbClr val="0000FF"/>
                </a:solidFill>
              </a:rPr>
              <a:t>BRP </a:t>
            </a:r>
            <a:r>
              <a:rPr lang="en-GB" altLang="zh-CN" sz="2600" dirty="0">
                <a:solidFill>
                  <a:srgbClr val="0000FF"/>
                </a:solidFill>
              </a:rPr>
              <a:t>frames</a:t>
            </a:r>
          </a:p>
        </p:txBody>
      </p:sp>
      <p:sp>
        <p:nvSpPr>
          <p:cNvPr id="14342" name="Rectangle 3"/>
          <p:cNvSpPr txBox="1">
            <a:spLocks noChangeArrowheads="1"/>
          </p:cNvSpPr>
          <p:nvPr/>
        </p:nvSpPr>
        <p:spPr bwMode="auto">
          <a:xfrm>
            <a:off x="661059" y="1600199"/>
            <a:ext cx="7745865" cy="4769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Beam refinement protocol (BRP) phase</a:t>
            </a:r>
          </a:p>
          <a:p>
            <a:pPr lvl="1" algn="just">
              <a:buFont typeface="+mj-lt"/>
              <a:buAutoNum type="alphaLcParenR"/>
            </a:pPr>
            <a:r>
              <a:rPr lang="en-US" altLang="en-US" sz="1400" dirty="0">
                <a:solidFill>
                  <a:srgbClr val="000000"/>
                </a:solidFill>
                <a:ea typeface="MS Gothic" panose="020B0609070205080204" pitchFamily="49" charset="-128"/>
              </a:rPr>
              <a:t>BRP setup </a:t>
            </a:r>
            <a:r>
              <a:rPr lang="en-US" altLang="en-US" sz="1400" dirty="0" err="1">
                <a:solidFill>
                  <a:srgbClr val="000000"/>
                </a:solidFill>
                <a:ea typeface="MS Gothic" panose="020B0609070205080204" pitchFamily="49" charset="-128"/>
              </a:rPr>
              <a:t>subphase</a:t>
            </a:r>
            <a:endParaRPr lang="en-US" altLang="en-US" sz="1400" dirty="0">
              <a:solidFill>
                <a:srgbClr val="000000"/>
              </a:solidFill>
              <a:ea typeface="MS Gothic" panose="020B0609070205080204" pitchFamily="49" charset="-128"/>
            </a:endParaRPr>
          </a:p>
          <a:p>
            <a:pPr lvl="1" algn="just">
              <a:buFont typeface="+mj-lt"/>
              <a:buAutoNum type="alphaLcParenR"/>
            </a:pPr>
            <a:r>
              <a:rPr lang="en-US" altLang="en-US" sz="1400" dirty="0">
                <a:solidFill>
                  <a:srgbClr val="000000"/>
                </a:solidFill>
                <a:ea typeface="MS Gothic" panose="020B0609070205080204" pitchFamily="49" charset="-128"/>
              </a:rPr>
              <a:t>Multiple sector ID detection (MID) </a:t>
            </a:r>
            <a:r>
              <a:rPr lang="en-US" altLang="en-US" sz="1400" dirty="0" err="1">
                <a:solidFill>
                  <a:srgbClr val="000000"/>
                </a:solidFill>
                <a:ea typeface="MS Gothic" panose="020B0609070205080204" pitchFamily="49" charset="-128"/>
              </a:rPr>
              <a:t>subphase</a:t>
            </a:r>
            <a:r>
              <a:rPr lang="en-US" altLang="en-US" sz="1400" dirty="0">
                <a:solidFill>
                  <a:srgbClr val="000000"/>
                </a:solidFill>
                <a:ea typeface="MS Gothic" panose="020B0609070205080204" pitchFamily="49" charset="-128"/>
              </a:rPr>
              <a:t> (optional) </a:t>
            </a:r>
          </a:p>
          <a:p>
            <a:pPr marL="1085850" lvl="2" indent="-285750" algn="just">
              <a:buFont typeface="Arial" panose="020B0604020202020204" pitchFamily="34" charset="0"/>
              <a:buChar char="•"/>
            </a:pPr>
            <a:r>
              <a:rPr lang="en-US" altLang="en-US" sz="1400" dirty="0">
                <a:solidFill>
                  <a:srgbClr val="000000"/>
                </a:solidFill>
                <a:ea typeface="MS Gothic" panose="020B0609070205080204" pitchFamily="49" charset="-128"/>
              </a:rPr>
              <a:t>BRP-RX PPDU</a:t>
            </a:r>
          </a:p>
          <a:p>
            <a:pPr lvl="1" algn="just">
              <a:buFont typeface="+mj-lt"/>
              <a:buAutoNum type="alphaLcParenR"/>
            </a:pPr>
            <a:r>
              <a:rPr lang="en-US" altLang="en-US" sz="1400" dirty="0">
                <a:solidFill>
                  <a:srgbClr val="000000"/>
                </a:solidFill>
                <a:ea typeface="MS Gothic" panose="020B0609070205080204" pitchFamily="49" charset="-128"/>
              </a:rPr>
              <a:t>Beam combination </a:t>
            </a:r>
            <a:r>
              <a:rPr lang="en-US" altLang="en-US" sz="1400" dirty="0" err="1">
                <a:solidFill>
                  <a:srgbClr val="000000"/>
                </a:solidFill>
                <a:ea typeface="MS Gothic" panose="020B0609070205080204" pitchFamily="49" charset="-128"/>
              </a:rPr>
              <a:t>subphase</a:t>
            </a:r>
            <a:r>
              <a:rPr lang="en-US" altLang="en-US" sz="1400" dirty="0">
                <a:solidFill>
                  <a:srgbClr val="000000"/>
                </a:solidFill>
                <a:ea typeface="MS Gothic" panose="020B0609070205080204" pitchFamily="49" charset="-128"/>
              </a:rPr>
              <a:t> (optional)</a:t>
            </a:r>
          </a:p>
          <a:p>
            <a:pPr marL="1085850" lvl="2" indent="-285750" algn="just">
              <a:buFont typeface="Arial" panose="020B0604020202020204" pitchFamily="34" charset="0"/>
              <a:buChar char="•"/>
            </a:pPr>
            <a:r>
              <a:rPr lang="en-US" altLang="en-US" sz="1400" dirty="0">
                <a:solidFill>
                  <a:srgbClr val="000000"/>
                </a:solidFill>
                <a:ea typeface="MS Gothic" panose="020B0609070205080204" pitchFamily="49" charset="-128"/>
              </a:rPr>
              <a:t>BRP-RX PPDU</a:t>
            </a:r>
          </a:p>
          <a:p>
            <a:pPr lvl="1" algn="just">
              <a:buFont typeface="+mj-lt"/>
              <a:buAutoNum type="alphaLcParenR"/>
            </a:pPr>
            <a:r>
              <a:rPr lang="en-US" altLang="en-US" sz="1400" dirty="0">
                <a:solidFill>
                  <a:srgbClr val="000000"/>
                </a:solidFill>
                <a:ea typeface="MS Gothic" panose="020B0609070205080204" pitchFamily="49" charset="-128"/>
              </a:rPr>
              <a:t>Beam refinement transaction</a:t>
            </a:r>
          </a:p>
          <a:p>
            <a:pPr marL="1085850" lvl="2" indent="-285750" algn="just">
              <a:buFont typeface="Arial" panose="020B0604020202020204" pitchFamily="34" charset="0"/>
              <a:buChar char="•"/>
            </a:pPr>
            <a:r>
              <a:rPr lang="en-US" altLang="en-US" sz="1400" dirty="0">
                <a:solidFill>
                  <a:srgbClr val="000000"/>
                </a:solidFill>
                <a:ea typeface="MS Gothic" panose="020B0609070205080204" pitchFamily="49" charset="-128"/>
              </a:rPr>
              <a:t>BRP-TX PPDU, BRP-RX PPDU</a:t>
            </a:r>
          </a:p>
          <a:p>
            <a:pPr marL="1085850" lvl="2" indent="-285750" algn="just">
              <a:buFont typeface="Arial" panose="020B0604020202020204" pitchFamily="34" charset="0"/>
              <a:buChar char="•"/>
            </a:pPr>
            <a:r>
              <a:rPr lang="en-US" altLang="en-US" sz="1400" dirty="0">
                <a:solidFill>
                  <a:srgbClr val="000000"/>
                </a:solidFill>
                <a:ea typeface="MS Gothic" panose="020B0609070205080204" pitchFamily="49" charset="-128"/>
              </a:rPr>
              <a:t>BRP-RX/TX PPDU </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Each BRP PPDU contains a </a:t>
            </a:r>
            <a:r>
              <a:rPr lang="en-US" altLang="en-US" sz="1600" dirty="0">
                <a:solidFill>
                  <a:srgbClr val="0000FF"/>
                </a:solidFill>
                <a:ea typeface="MS Gothic" panose="020B0609070205080204" pitchFamily="49" charset="-128"/>
              </a:rPr>
              <a:t>TRN field </a:t>
            </a:r>
            <a:r>
              <a:rPr lang="en-US" altLang="en-US" sz="1600" dirty="0">
                <a:solidFill>
                  <a:srgbClr val="000000"/>
                </a:solidFill>
                <a:ea typeface="MS Gothic" panose="020B0609070205080204" pitchFamily="49" charset="-128"/>
              </a:rPr>
              <a:t>for the training of TX and/or RX antenna weight vector (AWV). </a:t>
            </a:r>
          </a:p>
          <a:p>
            <a:pPr marL="742950" lvl="1" indent="-285750" algn="just">
              <a:buFont typeface="Times New Roman" panose="02020603050405020304" pitchFamily="18" charset="0"/>
              <a:buChar char="–"/>
            </a:pPr>
            <a:r>
              <a:rPr lang="en-US" altLang="en-US" sz="1400" b="1" dirty="0">
                <a:ea typeface="MS Gothic" panose="020B0609070205080204" pitchFamily="49" charset="-128"/>
              </a:rPr>
              <a:t>BRP-RX PPDU</a:t>
            </a:r>
            <a:r>
              <a:rPr lang="en-US" altLang="en-US" sz="1400" dirty="0">
                <a:ea typeface="MS Gothic" panose="020B0609070205080204" pitchFamily="49" charset="-128"/>
              </a:rPr>
              <a:t> (with a TRN-R field): To train the RX AWV of the receiving STA.</a:t>
            </a:r>
          </a:p>
          <a:p>
            <a:pPr marL="742950" lvl="1" indent="-285750" algn="just">
              <a:buFont typeface="Times New Roman" panose="02020603050405020304" pitchFamily="18" charset="0"/>
              <a:buChar char="–"/>
            </a:pPr>
            <a:r>
              <a:rPr lang="en-US" altLang="en-US" sz="1400" b="1" dirty="0">
                <a:ea typeface="MS Gothic" panose="020B0609070205080204" pitchFamily="49" charset="-128"/>
              </a:rPr>
              <a:t>BRP-TX PPDU </a:t>
            </a:r>
            <a:r>
              <a:rPr lang="en-US" altLang="en-US" sz="1400" dirty="0">
                <a:ea typeface="MS Gothic" panose="020B0609070205080204" pitchFamily="49" charset="-128"/>
              </a:rPr>
              <a:t>(with a TRN-T field): To train the TX AWV of the transmitting STA.</a:t>
            </a:r>
          </a:p>
          <a:p>
            <a:pPr marL="742950" lvl="1" indent="-285750" algn="just">
              <a:buFont typeface="Times New Roman" panose="02020603050405020304" pitchFamily="18" charset="0"/>
              <a:buChar char="–"/>
            </a:pPr>
            <a:r>
              <a:rPr lang="en-US" altLang="en-US" sz="1400" b="1" dirty="0">
                <a:ea typeface="MS Gothic" panose="020B0609070205080204" pitchFamily="49" charset="-128"/>
              </a:rPr>
              <a:t>BRP-RX/TX PPDU </a:t>
            </a:r>
            <a:r>
              <a:rPr lang="en-US" altLang="en-US" sz="1400" dirty="0">
                <a:ea typeface="MS Gothic" panose="020B0609070205080204" pitchFamily="49" charset="-128"/>
              </a:rPr>
              <a:t>(with a TRN-R/T field): To train the TX AWV of the transmitting STA and the RX AWV of the receiving STA simultaneously.</a:t>
            </a:r>
          </a:p>
          <a:p>
            <a:pPr marL="285750" indent="-285750" algn="just">
              <a:buFont typeface="Arial" panose="020B0604020202020204" pitchFamily="34" charset="0"/>
              <a:buChar char="•"/>
            </a:pPr>
            <a:r>
              <a:rPr lang="en-US" altLang="en-US" sz="1600" b="1" dirty="0">
                <a:solidFill>
                  <a:srgbClr val="000000"/>
                </a:solidFill>
                <a:ea typeface="MS Gothic" panose="020B0609070205080204" pitchFamily="49" charset="-128"/>
              </a:rPr>
              <a:t>Based on the TRN field in the BRP PPDU, the receiving STA can perform passive sensing measurements.</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For EDMG STAs, the BRP PPDUs sent in the BRP TXSS process can also be used for passive sensing at the receiving STAs.</a:t>
            </a:r>
          </a:p>
        </p:txBody>
      </p:sp>
      <p:grpSp>
        <p:nvGrpSpPr>
          <p:cNvPr id="10" name="组合 9"/>
          <p:cNvGrpSpPr/>
          <p:nvPr/>
        </p:nvGrpSpPr>
        <p:grpSpPr>
          <a:xfrm>
            <a:off x="5410200" y="1600199"/>
            <a:ext cx="3657600" cy="1934205"/>
            <a:chOff x="5282870" y="1505628"/>
            <a:chExt cx="3937330" cy="2082662"/>
          </a:xfrm>
        </p:grpSpPr>
        <p:grpSp>
          <p:nvGrpSpPr>
            <p:cNvPr id="8" name="组合 7"/>
            <p:cNvGrpSpPr/>
            <p:nvPr/>
          </p:nvGrpSpPr>
          <p:grpSpPr>
            <a:xfrm>
              <a:off x="5282870" y="2288965"/>
              <a:ext cx="992188" cy="1100338"/>
              <a:chOff x="5183940" y="2281895"/>
              <a:chExt cx="992188" cy="1100338"/>
            </a:xfrm>
          </p:grpSpPr>
          <p:sp>
            <p:nvSpPr>
              <p:cNvPr id="7" name="文本框 6"/>
              <p:cNvSpPr txBox="1"/>
              <p:nvPr/>
            </p:nvSpPr>
            <p:spPr>
              <a:xfrm>
                <a:off x="5183940" y="2281895"/>
                <a:ext cx="992187" cy="276999"/>
              </a:xfrm>
              <a:prstGeom prst="rect">
                <a:avLst/>
              </a:prstGeom>
              <a:noFill/>
            </p:spPr>
            <p:txBody>
              <a:bodyPr wrap="square" rtlCol="0">
                <a:spAutoFit/>
              </a:bodyPr>
              <a:lstStyle/>
              <a:p>
                <a:pPr algn="ctr"/>
                <a:r>
                  <a:rPr lang="en-US" altLang="zh-CN" dirty="0"/>
                  <a:t>Transmitter</a:t>
                </a:r>
                <a:endParaRPr lang="zh-CN" altLang="en-US" dirty="0"/>
              </a:p>
            </p:txBody>
          </p:sp>
          <p:sp>
            <p:nvSpPr>
              <p:cNvPr id="11" name="文本框 10"/>
              <p:cNvSpPr txBox="1"/>
              <p:nvPr/>
            </p:nvSpPr>
            <p:spPr>
              <a:xfrm>
                <a:off x="5183941" y="3105234"/>
                <a:ext cx="992187" cy="276999"/>
              </a:xfrm>
              <a:prstGeom prst="rect">
                <a:avLst/>
              </a:prstGeom>
              <a:noFill/>
            </p:spPr>
            <p:txBody>
              <a:bodyPr wrap="square" rtlCol="0">
                <a:spAutoFit/>
              </a:bodyPr>
              <a:lstStyle/>
              <a:p>
                <a:pPr algn="ctr"/>
                <a:r>
                  <a:rPr lang="en-US" altLang="zh-CN" dirty="0"/>
                  <a:t>Receiver</a:t>
                </a:r>
                <a:endParaRPr lang="zh-CN" altLang="en-US" dirty="0"/>
              </a:p>
            </p:txBody>
          </p:sp>
        </p:grpSp>
        <p:graphicFrame>
          <p:nvGraphicFramePr>
            <p:cNvPr id="9" name="对象 8"/>
            <p:cNvGraphicFramePr>
              <a:graphicFrameLocks noChangeAspect="1"/>
            </p:cNvGraphicFramePr>
            <p:nvPr>
              <p:extLst>
                <p:ext uri="{D42A27DB-BD31-4B8C-83A1-F6EECF244321}">
                  <p14:modId xmlns:p14="http://schemas.microsoft.com/office/powerpoint/2010/main" val="3679595805"/>
                </p:ext>
              </p:extLst>
            </p:nvPr>
          </p:nvGraphicFramePr>
          <p:xfrm>
            <a:off x="5486400" y="1505628"/>
            <a:ext cx="3733800" cy="2082662"/>
          </p:xfrm>
          <a:graphic>
            <a:graphicData uri="http://schemas.openxmlformats.org/presentationml/2006/ole">
              <mc:AlternateContent xmlns:mc="http://schemas.openxmlformats.org/markup-compatibility/2006">
                <mc:Choice xmlns:v="urn:schemas-microsoft-com:vml" Requires="v">
                  <p:oleObj spid="_x0000_s2168" name="Visio" r:id="rId4" imgW="5248344" imgH="2914766" progId="Visio.Drawing.15">
                    <p:embed/>
                  </p:oleObj>
                </mc:Choice>
                <mc:Fallback>
                  <p:oleObj name="Visio" r:id="rId4" imgW="5248344" imgH="2914766" progId="Visio.Drawing.15">
                    <p:embed/>
                    <p:pic>
                      <p:nvPicPr>
                        <p:cNvPr id="0" name=""/>
                        <p:cNvPicPr/>
                        <p:nvPr/>
                      </p:nvPicPr>
                      <p:blipFill>
                        <a:blip r:embed="rId5"/>
                        <a:stretch>
                          <a:fillRect/>
                        </a:stretch>
                      </p:blipFill>
                      <p:spPr>
                        <a:xfrm>
                          <a:off x="5486400" y="1505628"/>
                          <a:ext cx="3733800" cy="2082662"/>
                        </a:xfrm>
                        <a:prstGeom prst="rect">
                          <a:avLst/>
                        </a:prstGeom>
                      </p:spPr>
                    </p:pic>
                  </p:oleObj>
                </mc:Fallback>
              </mc:AlternateContent>
            </a:graphicData>
          </a:graphic>
        </p:graphicFrame>
      </p:grpSp>
    </p:spTree>
    <p:extLst>
      <p:ext uri="{BB962C8B-B14F-4D97-AF65-F5344CB8AC3E}">
        <p14:creationId xmlns:p14="http://schemas.microsoft.com/office/powerpoint/2010/main" val="60887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14341" name="Rectangle 2"/>
          <p:cNvSpPr>
            <a:spLocks noGrp="1" noChangeArrowheads="1"/>
          </p:cNvSpPr>
          <p:nvPr>
            <p:ph type="title"/>
          </p:nvPr>
        </p:nvSpPr>
        <p:spPr>
          <a:xfrm>
            <a:off x="634525" y="641184"/>
            <a:ext cx="7772400" cy="625011"/>
          </a:xfrm>
          <a:noFill/>
        </p:spPr>
        <p:txBody>
          <a:bodyPr/>
          <a:lstStyle/>
          <a:p>
            <a:r>
              <a:rPr lang="en-GB" altLang="zh-CN" sz="2600" dirty="0"/>
              <a:t>Proposal 1b – What changes are required</a:t>
            </a:r>
            <a:r>
              <a:rPr lang="en-US" altLang="zh-CN" sz="2600" dirty="0"/>
              <a:t>?</a:t>
            </a:r>
            <a:endParaRPr lang="en-GB" altLang="zh-CN" sz="2600" dirty="0"/>
          </a:p>
        </p:txBody>
      </p:sp>
      <p:sp>
        <p:nvSpPr>
          <p:cNvPr id="14342" name="Rectangle 3"/>
          <p:cNvSpPr txBox="1">
            <a:spLocks noChangeArrowheads="1"/>
          </p:cNvSpPr>
          <p:nvPr/>
        </p:nvSpPr>
        <p:spPr bwMode="auto">
          <a:xfrm>
            <a:off x="641646" y="1524000"/>
            <a:ext cx="7767636" cy="4693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The STA that supports passive sensing needs to indicate that:</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The </a:t>
            </a:r>
            <a:r>
              <a:rPr lang="en-US" altLang="en-US" sz="1400" b="1" dirty="0">
                <a:solidFill>
                  <a:srgbClr val="000000"/>
                </a:solidFill>
                <a:ea typeface="MS Gothic" panose="020B0609070205080204" pitchFamily="49" charset="-128"/>
              </a:rPr>
              <a:t>BRP frames </a:t>
            </a:r>
            <a:r>
              <a:rPr lang="en-US" altLang="en-US" sz="1400" dirty="0">
                <a:solidFill>
                  <a:srgbClr val="000000"/>
                </a:solidFill>
                <a:ea typeface="MS Gothic" panose="020B0609070205080204" pitchFamily="49" charset="-128"/>
              </a:rPr>
              <a:t>sent</a:t>
            </a:r>
            <a:r>
              <a:rPr lang="en-US" altLang="en-US" sz="1400" b="1" dirty="0">
                <a:solidFill>
                  <a:srgbClr val="000000"/>
                </a:solidFill>
                <a:ea typeface="MS Gothic" panose="020B0609070205080204" pitchFamily="49" charset="-128"/>
              </a:rPr>
              <a:t> </a:t>
            </a:r>
            <a:r>
              <a:rPr lang="en-US" altLang="en-US" sz="1400" dirty="0">
                <a:solidFill>
                  <a:srgbClr val="000000"/>
                </a:solidFill>
                <a:ea typeface="MS Gothic" panose="020B0609070205080204" pitchFamily="49" charset="-128"/>
              </a:rPr>
              <a:t>can be used for passive sensing measurements at the receiving STA;</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This STA is able to provide information on the </a:t>
            </a:r>
            <a:r>
              <a:rPr lang="en-US" altLang="en-US" sz="1400" b="1" dirty="0">
                <a:solidFill>
                  <a:srgbClr val="000000"/>
                </a:solidFill>
                <a:ea typeface="MS Gothic" panose="020B0609070205080204" pitchFamily="49" charset="-128"/>
              </a:rPr>
              <a:t>TRN subfields </a:t>
            </a:r>
            <a:r>
              <a:rPr lang="en-US" altLang="en-US" sz="1400" dirty="0">
                <a:solidFill>
                  <a:srgbClr val="000000"/>
                </a:solidFill>
                <a:ea typeface="MS Gothic" panose="020B0609070205080204" pitchFamily="49" charset="-128"/>
              </a:rPr>
              <a:t>in the </a:t>
            </a:r>
            <a:r>
              <a:rPr lang="en-US" altLang="en-US" sz="1400" b="1" dirty="0">
                <a:solidFill>
                  <a:srgbClr val="000000"/>
                </a:solidFill>
                <a:ea typeface="MS Gothic" panose="020B0609070205080204" pitchFamily="49" charset="-128"/>
              </a:rPr>
              <a:t>BRP PPDU</a:t>
            </a:r>
            <a:endParaRPr lang="en-US" altLang="en-US" sz="1400" dirty="0">
              <a:solidFill>
                <a:srgbClr val="000000"/>
              </a:solidFill>
              <a:ea typeface="MS Gothic" panose="020B0609070205080204" pitchFamily="49" charset="-128"/>
            </a:endParaRP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Possible ways of the </a:t>
            </a:r>
            <a:r>
              <a:rPr lang="en-US" altLang="en-US" sz="1600" dirty="0">
                <a:solidFill>
                  <a:srgbClr val="0000FF"/>
                </a:solidFill>
                <a:ea typeface="MS Gothic" panose="020B0609070205080204" pitchFamily="49" charset="-128"/>
              </a:rPr>
              <a:t>indication</a:t>
            </a:r>
            <a:r>
              <a:rPr lang="en-US" altLang="en-US" sz="1600" dirty="0">
                <a:solidFill>
                  <a:srgbClr val="000000"/>
                </a:solidFill>
                <a:ea typeface="MS Gothic" panose="020B0609070205080204" pitchFamily="49" charset="-128"/>
              </a:rPr>
              <a:t>:</a:t>
            </a:r>
            <a:endParaRPr lang="en-US" altLang="en-US" sz="1400" dirty="0">
              <a:solidFill>
                <a:srgbClr val="000000"/>
              </a:solidFill>
              <a:ea typeface="MS Gothic" panose="020B0609070205080204" pitchFamily="49" charset="-128"/>
            </a:endParaRP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During </a:t>
            </a:r>
            <a:r>
              <a:rPr lang="en-US" altLang="en-US" sz="1400" b="1" dirty="0">
                <a:solidFill>
                  <a:srgbClr val="000000"/>
                </a:solidFill>
                <a:ea typeface="MS Gothic" panose="020B0609070205080204" pitchFamily="49" charset="-128"/>
              </a:rPr>
              <a:t>capability exchange</a:t>
            </a:r>
            <a:r>
              <a:rPr lang="en-US" altLang="en-US" sz="1400" dirty="0">
                <a:solidFill>
                  <a:srgbClr val="000000"/>
                </a:solidFill>
                <a:ea typeface="MS Gothic" panose="020B0609070205080204" pitchFamily="49" charset="-128"/>
              </a:rPr>
              <a:t>, feasible types of frames for passive sensing can be indicated.</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The DMG/EDMG PHY header can contain an </a:t>
            </a:r>
            <a:r>
              <a:rPr lang="en-US" altLang="en-US" sz="1400" b="1" dirty="0">
                <a:solidFill>
                  <a:srgbClr val="000000"/>
                </a:solidFill>
                <a:ea typeface="MS Gothic" panose="020B0609070205080204" pitchFamily="49" charset="-128"/>
              </a:rPr>
              <a:t>indication bit</a:t>
            </a:r>
            <a:r>
              <a:rPr lang="en-US" altLang="en-US" sz="1400" dirty="0">
                <a:solidFill>
                  <a:srgbClr val="000000"/>
                </a:solidFill>
                <a:ea typeface="MS Gothic" panose="020B0609070205080204" pitchFamily="49" charset="-128"/>
              </a:rPr>
              <a:t>. </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The BRP frame can contain an </a:t>
            </a:r>
            <a:r>
              <a:rPr lang="en-US" altLang="en-US" sz="1400" b="1" dirty="0">
                <a:solidFill>
                  <a:srgbClr val="000000"/>
                </a:solidFill>
                <a:ea typeface="MS Gothic" panose="020B0609070205080204" pitchFamily="49" charset="-128"/>
              </a:rPr>
              <a:t>indication bit</a:t>
            </a:r>
            <a:r>
              <a:rPr lang="en-US" altLang="en-US" sz="1400" dirty="0">
                <a:solidFill>
                  <a:srgbClr val="000000"/>
                </a:solidFill>
                <a:ea typeface="MS Gothic" panose="020B0609070205080204" pitchFamily="49" charset="-128"/>
              </a:rPr>
              <a:t>.</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The Information Response frame should include the location info of the transmitting STA, sector direction info, sector ID, DMG antenna ID, etc. </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Additional information that needs to be included in the </a:t>
            </a:r>
            <a:r>
              <a:rPr lang="en-US" altLang="en-US" sz="1600" dirty="0">
                <a:solidFill>
                  <a:srgbClr val="0000FF"/>
                </a:solidFill>
                <a:ea typeface="MS Gothic" panose="020B0609070205080204" pitchFamily="49" charset="-128"/>
              </a:rPr>
              <a:t>Information Response </a:t>
            </a:r>
            <a:r>
              <a:rPr lang="en-US" altLang="en-US" sz="1600" dirty="0">
                <a:solidFill>
                  <a:srgbClr val="000000"/>
                </a:solidFill>
                <a:ea typeface="MS Gothic" panose="020B0609070205080204" pitchFamily="49" charset="-128"/>
              </a:rPr>
              <a:t>frame:</a:t>
            </a:r>
          </a:p>
          <a:p>
            <a:pPr lvl="1" algn="just">
              <a:buFont typeface="Times New Roman" panose="02020603050405020304" pitchFamily="18" charset="0"/>
              <a:buChar char="–"/>
            </a:pPr>
            <a:r>
              <a:rPr lang="en-US" altLang="en-US" sz="1400" dirty="0">
                <a:solidFill>
                  <a:srgbClr val="000000"/>
                </a:solidFill>
                <a:ea typeface="MS Gothic" panose="020B0609070205080204" pitchFamily="49" charset="-128"/>
              </a:rPr>
              <a:t>More than one TX sectors may be scanned during a BRP PPDU. Each Sector Descriptor will describe a beam corresponding to a TRN subfield in a PPDU. Each Sector Descriptor needs to be </a:t>
            </a:r>
            <a:r>
              <a:rPr lang="en-US" altLang="en-US" sz="1400" b="1" dirty="0">
                <a:solidFill>
                  <a:srgbClr val="000000"/>
                </a:solidFill>
                <a:ea typeface="MS Gothic" panose="020B0609070205080204" pitchFamily="49" charset="-128"/>
              </a:rPr>
              <a:t>matched to a </a:t>
            </a:r>
            <a:r>
              <a:rPr lang="en-US" altLang="zh-CN" sz="1400" b="1" dirty="0">
                <a:solidFill>
                  <a:srgbClr val="000000"/>
                </a:solidFill>
                <a:ea typeface="MS Gothic" panose="020B0609070205080204" pitchFamily="49" charset="-128"/>
              </a:rPr>
              <a:t>specific </a:t>
            </a:r>
            <a:r>
              <a:rPr lang="en-US" altLang="en-US" sz="1400" b="1" dirty="0">
                <a:solidFill>
                  <a:srgbClr val="000000"/>
                </a:solidFill>
                <a:ea typeface="MS Gothic" panose="020B0609070205080204" pitchFamily="49" charset="-128"/>
              </a:rPr>
              <a:t>TRN subfield in a </a:t>
            </a:r>
            <a:r>
              <a:rPr lang="en-US" altLang="zh-CN" sz="1400" b="1" dirty="0">
                <a:solidFill>
                  <a:srgbClr val="000000"/>
                </a:solidFill>
                <a:ea typeface="MS Gothic" panose="020B0609070205080204" pitchFamily="49" charset="-128"/>
              </a:rPr>
              <a:t>specific </a:t>
            </a:r>
            <a:r>
              <a:rPr lang="en-US" altLang="en-US" sz="1400" b="1" dirty="0">
                <a:solidFill>
                  <a:srgbClr val="000000"/>
                </a:solidFill>
                <a:ea typeface="MS Gothic" panose="020B0609070205080204" pitchFamily="49" charset="-128"/>
              </a:rPr>
              <a:t>PPDU</a:t>
            </a:r>
            <a:r>
              <a:rPr lang="en-US" altLang="en-US" sz="1400" dirty="0">
                <a:solidFill>
                  <a:srgbClr val="000000"/>
                </a:solidFill>
                <a:ea typeface="MS Gothic" panose="020B0609070205080204" pitchFamily="49" charset="-128"/>
              </a:rPr>
              <a:t>. Multiple PPDUs may have different TRN settings.</a:t>
            </a:r>
          </a:p>
          <a:p>
            <a:pPr marL="1085850" lvl="2" indent="-285750" algn="just">
              <a:buFont typeface="Arial" panose="020B0604020202020204" pitchFamily="34" charset="0"/>
              <a:buChar char="•"/>
            </a:pPr>
            <a:r>
              <a:rPr lang="en-US" altLang="en-US" sz="1400" dirty="0">
                <a:ea typeface="MS Gothic" panose="020B0609070205080204" pitchFamily="49" charset="-128"/>
              </a:rPr>
              <a:t>Number of PPDUs used for passive sensing</a:t>
            </a:r>
          </a:p>
          <a:p>
            <a:pPr marL="1085850" lvl="2" indent="-285750" algn="just">
              <a:buFont typeface="Arial" panose="020B0604020202020204" pitchFamily="34" charset="0"/>
              <a:buChar char="•"/>
            </a:pPr>
            <a:r>
              <a:rPr lang="en-US" altLang="en-US" sz="1400" dirty="0">
                <a:ea typeface="MS Gothic" panose="020B0609070205080204" pitchFamily="49" charset="-128"/>
              </a:rPr>
              <a:t>Use Dialog Token field in the BRP frame or a Timestamp to reference the BRP PPDU</a:t>
            </a:r>
          </a:p>
          <a:p>
            <a:pPr marL="1085850" lvl="2" indent="-285750" algn="just">
              <a:buFont typeface="Arial" panose="020B0604020202020204" pitchFamily="34" charset="0"/>
              <a:buChar char="•"/>
            </a:pPr>
            <a:r>
              <a:rPr lang="en-US" altLang="en-US" sz="1400" i="1" dirty="0">
                <a:ea typeface="MS Gothic" panose="020B0609070205080204" pitchFamily="49" charset="-128"/>
              </a:rPr>
              <a:t>Types of the BRP PPDU</a:t>
            </a:r>
            <a:r>
              <a:rPr lang="en-US" altLang="en-US" sz="1400" dirty="0">
                <a:ea typeface="MS Gothic" panose="020B0609070205080204" pitchFamily="49" charset="-128"/>
              </a:rPr>
              <a:t> </a:t>
            </a:r>
          </a:p>
          <a:p>
            <a:pPr marL="1085850" lvl="2" indent="-285750" algn="just">
              <a:buFont typeface="Arial" panose="020B0604020202020204" pitchFamily="34" charset="0"/>
              <a:buChar char="•"/>
            </a:pPr>
            <a:r>
              <a:rPr lang="en-US" altLang="en-US" sz="1400" i="1" dirty="0">
                <a:ea typeface="MS Gothic" panose="020B0609070205080204" pitchFamily="49" charset="-128"/>
              </a:rPr>
              <a:t>Number of TX directions per PPDU</a:t>
            </a:r>
          </a:p>
          <a:p>
            <a:pPr marL="1543050" lvl="3" indent="-285750" algn="just">
              <a:buFont typeface="Arial" panose="020B0604020202020204" pitchFamily="34" charset="0"/>
              <a:buChar char="•"/>
            </a:pPr>
            <a:r>
              <a:rPr lang="en-US" altLang="en-US" sz="1400" i="1" dirty="0">
                <a:ea typeface="MS Gothic" panose="020B0609070205080204" pitchFamily="49" charset="-128"/>
              </a:rPr>
              <a:t> </a:t>
            </a:r>
            <a:r>
              <a:rPr lang="en-US" altLang="en-US" sz="1400" dirty="0">
                <a:ea typeface="MS Gothic" panose="020B0609070205080204" pitchFamily="49" charset="-128"/>
              </a:rPr>
              <a:t>= Number of AWV feedback IDs (denoted as “</a:t>
            </a:r>
            <a:r>
              <a:rPr lang="en-US" altLang="en-US" sz="1400" i="1" dirty="0">
                <a:ea typeface="MS Gothic" panose="020B0609070205080204" pitchFamily="49" charset="-128"/>
              </a:rPr>
              <a:t>a</a:t>
            </a:r>
            <a:r>
              <a:rPr lang="en-US" altLang="en-US" sz="1400" dirty="0">
                <a:ea typeface="MS Gothic" panose="020B0609070205080204" pitchFamily="49" charset="-128"/>
              </a:rPr>
              <a:t>” in 11ay) or Number of TRN subfields per PPDU (denoted as “</a:t>
            </a:r>
            <a:r>
              <a:rPr lang="en-US" altLang="en-US" sz="1400" i="1" dirty="0">
                <a:ea typeface="MS Gothic" panose="020B0609070205080204" pitchFamily="49" charset="-128"/>
              </a:rPr>
              <a:t>i</a:t>
            </a:r>
            <a:r>
              <a:rPr lang="en-US" altLang="en-US" sz="1400" dirty="0">
                <a:ea typeface="MS Gothic" panose="020B0609070205080204" pitchFamily="49" charset="-128"/>
              </a:rPr>
              <a:t>” in 11ay)</a:t>
            </a:r>
          </a:p>
          <a:p>
            <a:pPr marL="1543050" lvl="3" indent="-285750" algn="just">
              <a:buFont typeface="Arial" panose="020B0604020202020204" pitchFamily="34" charset="0"/>
              <a:buChar char="•"/>
            </a:pPr>
            <a:r>
              <a:rPr lang="en-US" altLang="en-US" sz="1400" dirty="0">
                <a:ea typeface="MS Gothic" panose="020B0609070205080204" pitchFamily="49" charset="-128"/>
              </a:rPr>
              <a:t>TRN-LEN, TRN-N, TRN-M, TRN-P, RX TRN-Units per Each TX TRN-Unit</a:t>
            </a:r>
          </a:p>
          <a:p>
            <a:pPr marL="1657350" lvl="3" indent="-285750" algn="just">
              <a:buFont typeface="Arial" panose="020B0604020202020204" pitchFamily="34" charset="0"/>
              <a:buChar char="•"/>
            </a:pPr>
            <a:endParaRPr lang="en-US" altLang="en-US" sz="1400" dirty="0">
              <a:ea typeface="MS Gothic" panose="020B0609070205080204" pitchFamily="49" charset="-128"/>
            </a:endParaRPr>
          </a:p>
        </p:txBody>
      </p:sp>
    </p:spTree>
    <p:extLst>
      <p:ext uri="{BB962C8B-B14F-4D97-AF65-F5344CB8AC3E}">
        <p14:creationId xmlns:p14="http://schemas.microsoft.com/office/powerpoint/2010/main" val="17147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7</a:t>
            </a:fld>
            <a:endParaRPr lang="en-US" altLang="zh-CN"/>
          </a:p>
        </p:txBody>
      </p:sp>
      <p:sp>
        <p:nvSpPr>
          <p:cNvPr id="14341" name="Rectangle 2"/>
          <p:cNvSpPr>
            <a:spLocks noGrp="1" noChangeArrowheads="1"/>
          </p:cNvSpPr>
          <p:nvPr>
            <p:ph type="title"/>
          </p:nvPr>
        </p:nvSpPr>
        <p:spPr>
          <a:xfrm>
            <a:off x="634525" y="641184"/>
            <a:ext cx="7772400" cy="959015"/>
          </a:xfrm>
          <a:noFill/>
        </p:spPr>
        <p:txBody>
          <a:bodyPr/>
          <a:lstStyle/>
          <a:p>
            <a:r>
              <a:rPr lang="en-GB" altLang="zh-CN" sz="2600" dirty="0"/>
              <a:t>Proposal 2 –DMG passive sensing based on </a:t>
            </a:r>
            <a:r>
              <a:rPr lang="en-GB" altLang="zh-CN" sz="2600" dirty="0">
                <a:solidFill>
                  <a:srgbClr val="0000FF"/>
                </a:solidFill>
              </a:rPr>
              <a:t>beam tracking</a:t>
            </a:r>
            <a:r>
              <a:rPr lang="en-GB" altLang="zh-CN" sz="2600" dirty="0"/>
              <a:t> in DTI</a:t>
            </a:r>
          </a:p>
        </p:txBody>
      </p:sp>
      <p:sp>
        <p:nvSpPr>
          <p:cNvPr id="14342" name="Rectangle 3"/>
          <p:cNvSpPr txBox="1">
            <a:spLocks noChangeArrowheads="1"/>
          </p:cNvSpPr>
          <p:nvPr/>
        </p:nvSpPr>
        <p:spPr bwMode="auto">
          <a:xfrm>
            <a:off x="726282" y="1752599"/>
            <a:ext cx="7767636" cy="472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Beam tracking allows DMG/EDMG STAs to track changes in the AWVs of its antenna settings, without the need to perform a BRP procedure. The beam tracking initiator can select an optimal transmit or receive beam based on beam tracking results to transmit or receive the remaining data.</a:t>
            </a:r>
          </a:p>
          <a:p>
            <a:pPr marL="742950" lvl="1" indent="-285750" algn="just">
              <a:buFont typeface="Times New Roman" panose="02020603050405020304" pitchFamily="18" charset="0"/>
              <a:buChar char="–"/>
            </a:pPr>
            <a:r>
              <a:rPr lang="en-US" altLang="en-US" sz="1400" b="1" dirty="0">
                <a:solidFill>
                  <a:srgbClr val="000000"/>
                </a:solidFill>
                <a:ea typeface="MS Gothic" panose="020B0609070205080204" pitchFamily="49" charset="-128"/>
              </a:rPr>
              <a:t>Append a TRN-R, TRN-T, TRN-R/T field to Data frames</a:t>
            </a:r>
            <a:r>
              <a:rPr lang="en-US" altLang="en-US" sz="1400" dirty="0">
                <a:solidFill>
                  <a:srgbClr val="000000"/>
                </a:solidFill>
                <a:ea typeface="MS Gothic" panose="020B0609070205080204" pitchFamily="49" charset="-128"/>
              </a:rPr>
              <a:t>.</a:t>
            </a:r>
          </a:p>
          <a:p>
            <a:pPr marL="742950" lvl="1" indent="-285750" algn="just">
              <a:buFont typeface="Times New Roman" panose="02020603050405020304" pitchFamily="18" charset="0"/>
              <a:buChar char="–"/>
            </a:pPr>
            <a:endParaRPr lang="en-US" altLang="en-US" sz="1400" dirty="0">
              <a:solidFill>
                <a:srgbClr val="000000"/>
              </a:solidFill>
              <a:ea typeface="MS Gothic" panose="020B0609070205080204" pitchFamily="49" charset="-128"/>
            </a:endParaRP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The receiving STA (the beam tracking initiator or responder) can perform passive sensing measurements based on the received TRN subfields.</a:t>
            </a:r>
          </a:p>
        </p:txBody>
      </p:sp>
      <p:grpSp>
        <p:nvGrpSpPr>
          <p:cNvPr id="15" name="组合 14"/>
          <p:cNvGrpSpPr/>
          <p:nvPr/>
        </p:nvGrpSpPr>
        <p:grpSpPr>
          <a:xfrm>
            <a:off x="4038600" y="3657601"/>
            <a:ext cx="5372898" cy="2629544"/>
            <a:chOff x="-409590" y="4082842"/>
            <a:chExt cx="6171311" cy="2487787"/>
          </a:xfrm>
        </p:grpSpPr>
        <p:graphicFrame>
          <p:nvGraphicFramePr>
            <p:cNvPr id="11" name="对象 10"/>
            <p:cNvGraphicFramePr>
              <a:graphicFrameLocks noChangeAspect="1"/>
            </p:cNvGraphicFramePr>
            <p:nvPr>
              <p:extLst>
                <p:ext uri="{D42A27DB-BD31-4B8C-83A1-F6EECF244321}">
                  <p14:modId xmlns:p14="http://schemas.microsoft.com/office/powerpoint/2010/main" val="3791716971"/>
                </p:ext>
              </p:extLst>
            </p:nvPr>
          </p:nvGraphicFramePr>
          <p:xfrm>
            <a:off x="-409590" y="4082842"/>
            <a:ext cx="6171311" cy="2253497"/>
          </p:xfrm>
          <a:graphic>
            <a:graphicData uri="http://schemas.openxmlformats.org/presentationml/2006/ole">
              <mc:AlternateContent xmlns:mc="http://schemas.openxmlformats.org/markup-compatibility/2006">
                <mc:Choice xmlns:v="urn:schemas-microsoft-com:vml" Requires="v">
                  <p:oleObj spid="_x0000_s1350" name="Visio" r:id="rId4" imgW="5696001" imgH="2495640" progId="Visio.Drawing.15">
                    <p:embed/>
                  </p:oleObj>
                </mc:Choice>
                <mc:Fallback>
                  <p:oleObj name="Visio" r:id="rId4" imgW="5696001" imgH="2495640" progId="Visio.Drawing.15">
                    <p:embed/>
                    <p:pic>
                      <p:nvPicPr>
                        <p:cNvPr id="0" name=""/>
                        <p:cNvPicPr/>
                        <p:nvPr/>
                      </p:nvPicPr>
                      <p:blipFill>
                        <a:blip r:embed="rId5"/>
                        <a:stretch>
                          <a:fillRect/>
                        </a:stretch>
                      </p:blipFill>
                      <p:spPr>
                        <a:xfrm>
                          <a:off x="-409590" y="4082842"/>
                          <a:ext cx="6171311" cy="2253497"/>
                        </a:xfrm>
                        <a:prstGeom prst="rect">
                          <a:avLst/>
                        </a:prstGeom>
                      </p:spPr>
                    </p:pic>
                  </p:oleObj>
                </mc:Fallback>
              </mc:AlternateContent>
            </a:graphicData>
          </a:graphic>
        </p:graphicFrame>
        <p:sp>
          <p:nvSpPr>
            <p:cNvPr id="13" name="文本框 12"/>
            <p:cNvSpPr txBox="1"/>
            <p:nvPr/>
          </p:nvSpPr>
          <p:spPr>
            <a:xfrm>
              <a:off x="1624971" y="6308563"/>
              <a:ext cx="2406523" cy="262066"/>
            </a:xfrm>
            <a:prstGeom prst="rect">
              <a:avLst/>
            </a:prstGeom>
            <a:noFill/>
          </p:spPr>
          <p:txBody>
            <a:bodyPr wrap="square" rtlCol="0">
              <a:spAutoFit/>
            </a:bodyPr>
            <a:lstStyle/>
            <a:p>
              <a:pPr algn="ctr"/>
              <a:r>
                <a:rPr lang="en-US" altLang="zh-CN" b="1" dirty="0"/>
                <a:t>Initiator Requests TRN-T</a:t>
              </a:r>
              <a:endParaRPr lang="zh-CN" altLang="en-US" b="1" dirty="0"/>
            </a:p>
          </p:txBody>
        </p:sp>
      </p:grpSp>
      <p:grpSp>
        <p:nvGrpSpPr>
          <p:cNvPr id="17" name="组合 16"/>
          <p:cNvGrpSpPr/>
          <p:nvPr/>
        </p:nvGrpSpPr>
        <p:grpSpPr>
          <a:xfrm>
            <a:off x="-71012" y="3809995"/>
            <a:ext cx="4290588" cy="2531519"/>
            <a:chOff x="5060260" y="3760395"/>
            <a:chExt cx="4641360" cy="2674532"/>
          </a:xfrm>
        </p:grpSpPr>
        <p:graphicFrame>
          <p:nvGraphicFramePr>
            <p:cNvPr id="18" name="对象 17"/>
            <p:cNvGraphicFramePr>
              <a:graphicFrameLocks noChangeAspect="1"/>
            </p:cNvGraphicFramePr>
            <p:nvPr>
              <p:extLst>
                <p:ext uri="{D42A27DB-BD31-4B8C-83A1-F6EECF244321}">
                  <p14:modId xmlns:p14="http://schemas.microsoft.com/office/powerpoint/2010/main" val="580973200"/>
                </p:ext>
              </p:extLst>
            </p:nvPr>
          </p:nvGraphicFramePr>
          <p:xfrm>
            <a:off x="5060260" y="3760395"/>
            <a:ext cx="4641360" cy="2346369"/>
          </p:xfrm>
          <a:graphic>
            <a:graphicData uri="http://schemas.openxmlformats.org/presentationml/2006/ole">
              <mc:AlternateContent xmlns:mc="http://schemas.openxmlformats.org/markup-compatibility/2006">
                <mc:Choice xmlns:v="urn:schemas-microsoft-com:vml" Requires="v">
                  <p:oleObj spid="_x0000_s1351" name="Visio" r:id="rId6" imgW="4591086" imgH="2266963" progId="Visio.Drawing.15">
                    <p:embed/>
                  </p:oleObj>
                </mc:Choice>
                <mc:Fallback>
                  <p:oleObj name="Visio" r:id="rId6" imgW="4591086" imgH="2266963" progId="Visio.Drawing.15">
                    <p:embed/>
                    <p:pic>
                      <p:nvPicPr>
                        <p:cNvPr id="0" name=""/>
                        <p:cNvPicPr/>
                        <p:nvPr/>
                      </p:nvPicPr>
                      <p:blipFill>
                        <a:blip r:embed="rId7"/>
                        <a:stretch>
                          <a:fillRect/>
                        </a:stretch>
                      </p:blipFill>
                      <p:spPr>
                        <a:xfrm>
                          <a:off x="5060260" y="3760395"/>
                          <a:ext cx="4641360" cy="2346369"/>
                        </a:xfrm>
                        <a:prstGeom prst="rect">
                          <a:avLst/>
                        </a:prstGeom>
                      </p:spPr>
                    </p:pic>
                  </p:oleObj>
                </mc:Fallback>
              </mc:AlternateContent>
            </a:graphicData>
          </a:graphic>
        </p:graphicFrame>
        <p:sp>
          <p:nvSpPr>
            <p:cNvPr id="20" name="文本框 19"/>
            <p:cNvSpPr txBox="1"/>
            <p:nvPr/>
          </p:nvSpPr>
          <p:spPr>
            <a:xfrm>
              <a:off x="6520946" y="6142280"/>
              <a:ext cx="2108675" cy="292647"/>
            </a:xfrm>
            <a:prstGeom prst="rect">
              <a:avLst/>
            </a:prstGeom>
            <a:noFill/>
          </p:spPr>
          <p:txBody>
            <a:bodyPr wrap="square" rtlCol="0">
              <a:spAutoFit/>
            </a:bodyPr>
            <a:lstStyle/>
            <a:p>
              <a:pPr algn="ctr"/>
              <a:r>
                <a:rPr lang="en-US" altLang="zh-CN" b="1" dirty="0"/>
                <a:t>Initiator Requests TRN-R</a:t>
              </a:r>
              <a:endParaRPr lang="zh-CN" altLang="en-US" b="1" dirty="0"/>
            </a:p>
          </p:txBody>
        </p:sp>
      </p:grpSp>
    </p:spTree>
    <p:extLst>
      <p:ext uri="{BB962C8B-B14F-4D97-AF65-F5344CB8AC3E}">
        <p14:creationId xmlns:p14="http://schemas.microsoft.com/office/powerpoint/2010/main" val="936844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8</a:t>
            </a:fld>
            <a:endParaRPr lang="en-US" altLang="zh-CN"/>
          </a:p>
        </p:txBody>
      </p:sp>
      <p:sp>
        <p:nvSpPr>
          <p:cNvPr id="14341" name="Rectangle 2"/>
          <p:cNvSpPr>
            <a:spLocks noGrp="1" noChangeArrowheads="1"/>
          </p:cNvSpPr>
          <p:nvPr>
            <p:ph type="title"/>
          </p:nvPr>
        </p:nvSpPr>
        <p:spPr>
          <a:xfrm>
            <a:off x="634525" y="641185"/>
            <a:ext cx="7772400" cy="730416"/>
          </a:xfrm>
          <a:noFill/>
        </p:spPr>
        <p:txBody>
          <a:bodyPr/>
          <a:lstStyle/>
          <a:p>
            <a:r>
              <a:rPr lang="en-GB" altLang="zh-CN" sz="2600" dirty="0"/>
              <a:t>Proposal 2 – What changes are required?</a:t>
            </a:r>
          </a:p>
        </p:txBody>
      </p:sp>
      <p:sp>
        <p:nvSpPr>
          <p:cNvPr id="14342" name="Rectangle 3"/>
          <p:cNvSpPr txBox="1">
            <a:spLocks noChangeArrowheads="1"/>
          </p:cNvSpPr>
          <p:nvPr/>
        </p:nvSpPr>
        <p:spPr bwMode="auto">
          <a:xfrm>
            <a:off x="639289" y="1828800"/>
            <a:ext cx="7767636"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The STA that supports passive sensing needs to indicate that:</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The </a:t>
            </a:r>
            <a:r>
              <a:rPr lang="en-US" altLang="en-US" sz="1400" b="1" dirty="0">
                <a:solidFill>
                  <a:srgbClr val="000000"/>
                </a:solidFill>
                <a:ea typeface="MS Gothic" panose="020B0609070205080204" pitchFamily="49" charset="-128"/>
              </a:rPr>
              <a:t>Data frames </a:t>
            </a:r>
            <a:r>
              <a:rPr lang="en-US" altLang="en-US" sz="1400" dirty="0">
                <a:solidFill>
                  <a:srgbClr val="000000"/>
                </a:solidFill>
                <a:ea typeface="MS Gothic" panose="020B0609070205080204" pitchFamily="49" charset="-128"/>
              </a:rPr>
              <a:t>appended with a TRN field can be used for passive sensing measurements;</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This STA is able to provide information on the </a:t>
            </a:r>
            <a:r>
              <a:rPr lang="en-US" altLang="en-US" sz="1400" b="1" dirty="0">
                <a:solidFill>
                  <a:srgbClr val="000000"/>
                </a:solidFill>
                <a:ea typeface="MS Gothic" panose="020B0609070205080204" pitchFamily="49" charset="-128"/>
              </a:rPr>
              <a:t>TRN subfields</a:t>
            </a:r>
            <a:r>
              <a:rPr lang="en-US" altLang="en-US" sz="1400" dirty="0">
                <a:solidFill>
                  <a:srgbClr val="000000"/>
                </a:solidFill>
                <a:ea typeface="MS Gothic" panose="020B0609070205080204" pitchFamily="49" charset="-128"/>
              </a:rPr>
              <a:t> as part of beam tracking.</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Possible ways of the </a:t>
            </a:r>
            <a:r>
              <a:rPr lang="en-US" altLang="en-US" sz="1600" dirty="0">
                <a:solidFill>
                  <a:srgbClr val="0000FF"/>
                </a:solidFill>
                <a:ea typeface="MS Gothic" panose="020B0609070205080204" pitchFamily="49" charset="-128"/>
              </a:rPr>
              <a:t>indication</a:t>
            </a:r>
            <a:r>
              <a:rPr lang="en-US" altLang="en-US" sz="1600" dirty="0">
                <a:solidFill>
                  <a:srgbClr val="000000"/>
                </a:solidFill>
                <a:ea typeface="MS Gothic" panose="020B0609070205080204" pitchFamily="49" charset="-128"/>
              </a:rPr>
              <a:t>:</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During </a:t>
            </a:r>
            <a:r>
              <a:rPr lang="en-US" altLang="en-US" sz="1400" b="1" dirty="0">
                <a:solidFill>
                  <a:srgbClr val="000000"/>
                </a:solidFill>
                <a:ea typeface="MS Gothic" panose="020B0609070205080204" pitchFamily="49" charset="-128"/>
              </a:rPr>
              <a:t>capability exchange</a:t>
            </a:r>
            <a:r>
              <a:rPr lang="en-US" altLang="en-US" sz="1400" dirty="0">
                <a:solidFill>
                  <a:srgbClr val="000000"/>
                </a:solidFill>
                <a:ea typeface="MS Gothic" panose="020B0609070205080204" pitchFamily="49" charset="-128"/>
              </a:rPr>
              <a:t>, feasible types of frames for passive sensing can be indicated.</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The DMG/EDMG PHY header can contain an </a:t>
            </a:r>
            <a:r>
              <a:rPr lang="en-US" altLang="en-US" sz="1400" b="1" dirty="0">
                <a:solidFill>
                  <a:srgbClr val="000000"/>
                </a:solidFill>
                <a:ea typeface="MS Gothic" panose="020B0609070205080204" pitchFamily="49" charset="-128"/>
              </a:rPr>
              <a:t>indication bit</a:t>
            </a:r>
            <a:r>
              <a:rPr lang="en-US" altLang="en-US" sz="1400" dirty="0">
                <a:solidFill>
                  <a:srgbClr val="000000"/>
                </a:solidFill>
                <a:ea typeface="MS Gothic" panose="020B0609070205080204" pitchFamily="49" charset="-128"/>
              </a:rPr>
              <a:t>.</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The Data frame can contain an </a:t>
            </a:r>
            <a:r>
              <a:rPr lang="en-US" altLang="en-US" sz="1400" b="1" dirty="0">
                <a:solidFill>
                  <a:srgbClr val="000000"/>
                </a:solidFill>
                <a:ea typeface="MS Gothic" panose="020B0609070205080204" pitchFamily="49" charset="-128"/>
              </a:rPr>
              <a:t>indication bit</a:t>
            </a:r>
            <a:r>
              <a:rPr lang="en-US" altLang="en-US" sz="1400" dirty="0">
                <a:solidFill>
                  <a:srgbClr val="000000"/>
                </a:solidFill>
                <a:ea typeface="MS Gothic" panose="020B0609070205080204" pitchFamily="49" charset="-128"/>
              </a:rPr>
              <a:t>.</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The Information Response frame should include the location info of the transmitting STA, sector direction info, sector ID, DMG antenna ID, etc. </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Additional information that needs to be included in the </a:t>
            </a:r>
            <a:r>
              <a:rPr lang="en-US" altLang="en-US" sz="1600" dirty="0">
                <a:solidFill>
                  <a:srgbClr val="0000FF"/>
                </a:solidFill>
                <a:ea typeface="MS Gothic" panose="020B0609070205080204" pitchFamily="49" charset="-128"/>
              </a:rPr>
              <a:t>Information Response </a:t>
            </a:r>
            <a:r>
              <a:rPr lang="en-US" altLang="en-US" sz="1600" dirty="0">
                <a:solidFill>
                  <a:srgbClr val="000000"/>
                </a:solidFill>
                <a:ea typeface="MS Gothic" panose="020B0609070205080204" pitchFamily="49" charset="-128"/>
              </a:rPr>
              <a:t>frame:</a:t>
            </a:r>
          </a:p>
          <a:p>
            <a:pPr lvl="1" algn="just">
              <a:buFont typeface="Times New Roman" panose="02020603050405020304" pitchFamily="18" charset="0"/>
              <a:buChar char="–"/>
            </a:pPr>
            <a:r>
              <a:rPr lang="en-US" altLang="en-US" sz="1400" dirty="0">
                <a:solidFill>
                  <a:srgbClr val="000000"/>
                </a:solidFill>
                <a:ea typeface="MS Gothic" panose="020B0609070205080204" pitchFamily="49" charset="-128"/>
              </a:rPr>
              <a:t>Each Sector Descriptor needs to be </a:t>
            </a:r>
            <a:r>
              <a:rPr lang="en-US" altLang="en-US" sz="1400" b="1" dirty="0">
                <a:solidFill>
                  <a:srgbClr val="000000"/>
                </a:solidFill>
                <a:ea typeface="MS Gothic" panose="020B0609070205080204" pitchFamily="49" charset="-128"/>
              </a:rPr>
              <a:t>matched to a </a:t>
            </a:r>
            <a:r>
              <a:rPr lang="en-US" altLang="zh-CN" sz="1400" b="1" dirty="0">
                <a:solidFill>
                  <a:srgbClr val="000000"/>
                </a:solidFill>
                <a:ea typeface="MS Gothic" panose="020B0609070205080204" pitchFamily="49" charset="-128"/>
              </a:rPr>
              <a:t>specific </a:t>
            </a:r>
            <a:r>
              <a:rPr lang="en-US" altLang="en-US" sz="1400" b="1" dirty="0">
                <a:solidFill>
                  <a:srgbClr val="000000"/>
                </a:solidFill>
                <a:ea typeface="MS Gothic" panose="020B0609070205080204" pitchFamily="49" charset="-128"/>
              </a:rPr>
              <a:t>TRN subfield in a </a:t>
            </a:r>
            <a:r>
              <a:rPr lang="en-US" altLang="zh-CN" sz="1400" b="1" dirty="0">
                <a:solidFill>
                  <a:srgbClr val="000000"/>
                </a:solidFill>
                <a:ea typeface="MS Gothic" panose="020B0609070205080204" pitchFamily="49" charset="-128"/>
              </a:rPr>
              <a:t>specific </a:t>
            </a:r>
            <a:r>
              <a:rPr lang="en-US" altLang="en-US" sz="1400" b="1" dirty="0">
                <a:solidFill>
                  <a:srgbClr val="000000"/>
                </a:solidFill>
                <a:ea typeface="MS Gothic" panose="020B0609070205080204" pitchFamily="49" charset="-128"/>
              </a:rPr>
              <a:t>PPDU </a:t>
            </a:r>
            <a:r>
              <a:rPr lang="en-US" altLang="en-US" sz="1400" dirty="0">
                <a:ea typeface="MS Gothic" panose="020B0609070205080204" pitchFamily="49" charset="-128"/>
              </a:rPr>
              <a:t>that is appended with a TRN field for beam tracking</a:t>
            </a:r>
            <a:r>
              <a:rPr lang="en-US" altLang="en-US" sz="1400" dirty="0">
                <a:solidFill>
                  <a:srgbClr val="000000"/>
                </a:solidFill>
                <a:ea typeface="MS Gothic" panose="020B0609070205080204" pitchFamily="49" charset="-128"/>
              </a:rPr>
              <a:t>. </a:t>
            </a:r>
          </a:p>
          <a:p>
            <a:pPr marL="1200150" lvl="2" indent="-285750" algn="just">
              <a:buFont typeface="Arial" panose="020B0604020202020204" pitchFamily="34" charset="0"/>
              <a:buChar char="•"/>
            </a:pPr>
            <a:r>
              <a:rPr lang="en-US" altLang="en-US" sz="1400" dirty="0">
                <a:ea typeface="MS Gothic" panose="020B0609070205080204" pitchFamily="49" charset="-128"/>
              </a:rPr>
              <a:t>Number of PPDUs used for passive sensing</a:t>
            </a:r>
          </a:p>
          <a:p>
            <a:pPr marL="1200150" lvl="2" indent="-285750" algn="just">
              <a:buFont typeface="Arial" panose="020B0604020202020204" pitchFamily="34" charset="0"/>
              <a:buChar char="•"/>
            </a:pPr>
            <a:r>
              <a:rPr lang="en-US" altLang="en-US" sz="1400" dirty="0">
                <a:ea typeface="MS Gothic" panose="020B0609070205080204" pitchFamily="49" charset="-128"/>
              </a:rPr>
              <a:t>Use Timestamp to reference the PPDU</a:t>
            </a:r>
          </a:p>
          <a:p>
            <a:pPr marL="1200150" lvl="2" indent="-285750" algn="just">
              <a:buFont typeface="Arial" panose="020B0604020202020204" pitchFamily="34" charset="0"/>
              <a:buChar char="•"/>
            </a:pPr>
            <a:r>
              <a:rPr lang="en-US" altLang="en-US" sz="1400" i="1" dirty="0">
                <a:ea typeface="MS Gothic" panose="020B0609070205080204" pitchFamily="49" charset="-128"/>
              </a:rPr>
              <a:t>Types of the PPDU </a:t>
            </a:r>
          </a:p>
          <a:p>
            <a:pPr marL="1200150" lvl="2" indent="-285750" algn="just">
              <a:buFont typeface="Arial" panose="020B0604020202020204" pitchFamily="34" charset="0"/>
              <a:buChar char="•"/>
            </a:pPr>
            <a:r>
              <a:rPr lang="en-US" altLang="en-US" sz="1400" i="1" dirty="0">
                <a:ea typeface="MS Gothic" panose="020B0609070205080204" pitchFamily="49" charset="-128"/>
              </a:rPr>
              <a:t>Number of TX directions per PPDU </a:t>
            </a:r>
          </a:p>
          <a:p>
            <a:pPr marL="1657350" lvl="3" indent="-285750" algn="just">
              <a:buFont typeface="Arial" panose="020B0604020202020204" pitchFamily="34" charset="0"/>
              <a:buChar char="•"/>
            </a:pPr>
            <a:r>
              <a:rPr lang="en-US" altLang="en-US" sz="1400" dirty="0">
                <a:ea typeface="MS Gothic" panose="020B0609070205080204" pitchFamily="49" charset="-128"/>
              </a:rPr>
              <a:t>= Number of AWV feedback IDs (denoted as “</a:t>
            </a:r>
            <a:r>
              <a:rPr lang="en-US" altLang="en-US" sz="1400" i="1" dirty="0">
                <a:ea typeface="MS Gothic" panose="020B0609070205080204" pitchFamily="49" charset="-128"/>
              </a:rPr>
              <a:t>a</a:t>
            </a:r>
            <a:r>
              <a:rPr lang="en-US" altLang="en-US" sz="1400" dirty="0">
                <a:ea typeface="MS Gothic" panose="020B0609070205080204" pitchFamily="49" charset="-128"/>
              </a:rPr>
              <a:t>” in 11ay) or Number of TRN subfields per PPDU (denoted as “</a:t>
            </a:r>
            <a:r>
              <a:rPr lang="en-US" altLang="en-US" sz="1400" i="1" dirty="0">
                <a:ea typeface="MS Gothic" panose="020B0609070205080204" pitchFamily="49" charset="-128"/>
              </a:rPr>
              <a:t>i</a:t>
            </a:r>
            <a:r>
              <a:rPr lang="en-US" altLang="en-US" sz="1400" dirty="0">
                <a:ea typeface="MS Gothic" panose="020B0609070205080204" pitchFamily="49" charset="-128"/>
              </a:rPr>
              <a:t>” in 11ay)</a:t>
            </a:r>
          </a:p>
          <a:p>
            <a:pPr marL="1657350" lvl="3" indent="-285750" algn="just">
              <a:buFont typeface="Arial" panose="020B0604020202020204" pitchFamily="34" charset="0"/>
              <a:buChar char="•"/>
            </a:pPr>
            <a:r>
              <a:rPr lang="en-US" altLang="en-US" sz="1400" dirty="0">
                <a:ea typeface="MS Gothic" panose="020B0609070205080204" pitchFamily="49" charset="-128"/>
              </a:rPr>
              <a:t>TRN-LEN, TRN-N, TRN-M, TRN-P, RX TRN-Units per Each TX TRN-Unit</a:t>
            </a:r>
          </a:p>
          <a:p>
            <a:pPr marL="285750" indent="-285750" algn="just">
              <a:buFont typeface="Arial" panose="020B0604020202020204" pitchFamily="34" charset="0"/>
              <a:buChar char="•"/>
            </a:pPr>
            <a:endParaRPr lang="en-US" altLang="en-US" sz="1600" dirty="0">
              <a:ea typeface="MS Gothic" panose="020B0609070205080204" pitchFamily="49" charset="-128"/>
            </a:endParaRPr>
          </a:p>
          <a:p>
            <a:pPr marL="285750" indent="-285750" algn="just">
              <a:buFont typeface="Arial" panose="020B0604020202020204" pitchFamily="34" charset="0"/>
              <a:buChar char="•"/>
            </a:pPr>
            <a:endParaRPr lang="en-US" altLang="en-US" sz="1600" dirty="0">
              <a:ea typeface="MS Gothic" panose="020B0609070205080204" pitchFamily="49" charset="-128"/>
            </a:endParaRPr>
          </a:p>
        </p:txBody>
      </p:sp>
    </p:spTree>
    <p:extLst>
      <p:ext uri="{BB962C8B-B14F-4D97-AF65-F5344CB8AC3E}">
        <p14:creationId xmlns:p14="http://schemas.microsoft.com/office/powerpoint/2010/main" val="3902193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9</a:t>
            </a:fld>
            <a:endParaRPr lang="en-US" altLang="zh-CN"/>
          </a:p>
        </p:txBody>
      </p:sp>
      <p:sp>
        <p:nvSpPr>
          <p:cNvPr id="14341" name="Rectangle 2"/>
          <p:cNvSpPr>
            <a:spLocks noGrp="1" noChangeArrowheads="1"/>
          </p:cNvSpPr>
          <p:nvPr>
            <p:ph type="title"/>
          </p:nvPr>
        </p:nvSpPr>
        <p:spPr>
          <a:xfrm>
            <a:off x="634525" y="641184"/>
            <a:ext cx="7772400" cy="665075"/>
          </a:xfrm>
          <a:noFill/>
        </p:spPr>
        <p:txBody>
          <a:bodyPr/>
          <a:lstStyle/>
          <a:p>
            <a:r>
              <a:rPr lang="en-GB" altLang="zh-CN" sz="2600" dirty="0"/>
              <a:t>Proposal 1 and 2 – </a:t>
            </a:r>
            <a:r>
              <a:rPr lang="en-US" altLang="zh-CN" sz="2600" dirty="0"/>
              <a:t>Information Request/Response</a:t>
            </a:r>
            <a:endParaRPr lang="en-GB" altLang="zh-CN" sz="2600" dirty="0"/>
          </a:p>
        </p:txBody>
      </p:sp>
      <mc:AlternateContent xmlns:mc="http://schemas.openxmlformats.org/markup-compatibility/2006" xmlns:a14="http://schemas.microsoft.com/office/drawing/2010/main">
        <mc:Choice Requires="a14">
          <p:sp>
            <p:nvSpPr>
              <p:cNvPr id="14342" name="Rectangle 3"/>
              <p:cNvSpPr txBox="1">
                <a:spLocks noChangeArrowheads="1"/>
              </p:cNvSpPr>
              <p:nvPr/>
            </p:nvSpPr>
            <p:spPr bwMode="auto">
              <a:xfrm>
                <a:off x="762000" y="1600199"/>
                <a:ext cx="7644925" cy="48752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lgn="just">
                  <a:buFont typeface="Arial" panose="020B0604020202020204" pitchFamily="34" charset="0"/>
                  <a:buChar char="•"/>
                </a:pPr>
                <a:r>
                  <a:rPr lang="en-US" altLang="en-US" sz="1600" b="1" dirty="0">
                    <a:ea typeface="MS Gothic" panose="020B0609070205080204" pitchFamily="49" charset="-128"/>
                  </a:rPr>
                  <a:t>During DTI, the receiving/transmitting STA </a:t>
                </a:r>
                <a:r>
                  <a:rPr lang="en-US" altLang="en-US" sz="1600" b="1" dirty="0">
                    <a:solidFill>
                      <a:srgbClr val="000000"/>
                    </a:solidFill>
                    <a:ea typeface="MS Gothic" panose="020B0609070205080204" pitchFamily="49" charset="-128"/>
                  </a:rPr>
                  <a:t>can send the Information Request/Response frame whenever it gets a transmit opportunity.</a:t>
                </a:r>
              </a:p>
              <a:p>
                <a:pPr marL="285750" indent="-285750" algn="just">
                  <a:buFont typeface="Arial" panose="020B0604020202020204" pitchFamily="34" charset="0"/>
                  <a:buChar char="•"/>
                </a:pPr>
                <a:r>
                  <a:rPr lang="en-US" altLang="en-US" sz="1600" dirty="0">
                    <a:solidFill>
                      <a:srgbClr val="000000"/>
                    </a:solidFill>
                    <a:ea typeface="MS Gothic" panose="020B0609070205080204" pitchFamily="49" charset="-128"/>
                  </a:rPr>
                  <a:t>A temporal constraint can be applied, e.g., a </a:t>
                </a:r>
                <a:r>
                  <a:rPr lang="en-US" altLang="en-US" sz="1600" dirty="0">
                    <a:solidFill>
                      <a:srgbClr val="0000FF"/>
                    </a:solidFill>
                    <a:ea typeface="MS Gothic" panose="020B0609070205080204" pitchFamily="49" charset="-128"/>
                  </a:rPr>
                  <a:t>timeout value</a:t>
                </a:r>
                <a:r>
                  <a:rPr lang="en-US" altLang="en-US" sz="1600" dirty="0">
                    <a:ea typeface="MS Gothic" panose="020B0609070205080204" pitchFamily="49" charset="-128"/>
                  </a:rPr>
                  <a:t>,</a:t>
                </a:r>
                <a:r>
                  <a:rPr lang="en-US" altLang="en-US" sz="1600" dirty="0">
                    <a:solidFill>
                      <a:srgbClr val="0000FF"/>
                    </a:solidFill>
                    <a:ea typeface="MS Gothic" panose="020B0609070205080204" pitchFamily="49" charset="-128"/>
                  </a:rPr>
                  <a:t> </a:t>
                </a:r>
                <a:r>
                  <a:rPr lang="en-US" altLang="en-US" sz="1600" dirty="0">
                    <a:solidFill>
                      <a:srgbClr val="000000"/>
                    </a:solidFill>
                    <a:ea typeface="MS Gothic" panose="020B0609070205080204" pitchFamily="49" charset="-128"/>
                  </a:rPr>
                  <a:t>for the Information Request/Response exchange because:</a:t>
                </a:r>
              </a:p>
              <a:p>
                <a:pPr lvl="1" algn="just">
                  <a:buFont typeface="+mj-lt"/>
                  <a:buAutoNum type="alphaLcParenR"/>
                </a:pPr>
                <a:r>
                  <a:rPr lang="en-US" altLang="en-US" sz="1400" dirty="0">
                    <a:solidFill>
                      <a:srgbClr val="000000"/>
                    </a:solidFill>
                    <a:ea typeface="MS Gothic" panose="020B0609070205080204" pitchFamily="49" charset="-128"/>
                  </a:rPr>
                  <a:t>Sensing results are required to be </a:t>
                </a:r>
                <a:r>
                  <a:rPr lang="en-US" altLang="en-US" sz="1400" dirty="0">
                    <a:ea typeface="MS Gothic" panose="020B0609070205080204" pitchFamily="49" charset="-128"/>
                  </a:rPr>
                  <a:t>up-to-date</a:t>
                </a:r>
                <a:r>
                  <a:rPr lang="en-US" altLang="en-US" sz="1400" dirty="0">
                    <a:solidFill>
                      <a:srgbClr val="000000"/>
                    </a:solidFill>
                    <a:ea typeface="MS Gothic" panose="020B0609070205080204" pitchFamily="49" charset="-128"/>
                  </a:rPr>
                  <a:t>.</a:t>
                </a:r>
              </a:p>
              <a:p>
                <a:pPr lvl="1" algn="just">
                  <a:buFont typeface="+mj-lt"/>
                  <a:buAutoNum type="alphaLcParenR"/>
                </a:pPr>
                <a:r>
                  <a:rPr lang="en-US" altLang="en-US" sz="1400" dirty="0">
                    <a:solidFill>
                      <a:srgbClr val="000000"/>
                    </a:solidFill>
                    <a:ea typeface="MS Gothic" panose="020B0609070205080204" pitchFamily="49" charset="-128"/>
                  </a:rPr>
                  <a:t>The receiving/transmitting STA may not obtain an allocation resource to send the Information Request/Response in DTI.</a:t>
                </a:r>
              </a:p>
              <a:p>
                <a:pPr lvl="1" algn="just">
                  <a:buFont typeface="+mj-lt"/>
                  <a:buAutoNum type="alphaLcParenR"/>
                </a:pPr>
                <a:r>
                  <a:rPr lang="en-US" altLang="en-US" sz="1400" dirty="0">
                    <a:solidFill>
                      <a:srgbClr val="000000"/>
                    </a:solidFill>
                    <a:ea typeface="MS Gothic" panose="020B0609070205080204" pitchFamily="49" charset="-128"/>
                  </a:rPr>
                  <a:t>The receiving/transmitting STA may have very limited memory to store passive sensing measurements/information about previous transmissions.</a:t>
                </a:r>
              </a:p>
              <a:p>
                <a:pPr marL="285750" indent="-285750" algn="just">
                  <a:buFont typeface="Arial" panose="020B0604020202020204" pitchFamily="34" charset="0"/>
                  <a:buChar char="•"/>
                </a:pPr>
                <a:r>
                  <a:rPr lang="en-US" altLang="en-US" sz="1400" b="1" dirty="0">
                    <a:solidFill>
                      <a:srgbClr val="000000"/>
                    </a:solidFill>
                    <a:ea typeface="MS Gothic" panose="020B0609070205080204" pitchFamily="49" charset="-128"/>
                  </a:rPr>
                  <a:t>Case 1 (Before the transmission): </a:t>
                </a:r>
                <a:r>
                  <a:rPr lang="en-US" altLang="en-US" sz="1400" dirty="0">
                    <a:solidFill>
                      <a:srgbClr val="000000"/>
                    </a:solidFill>
                    <a:ea typeface="MS Gothic" panose="020B0609070205080204" pitchFamily="49" charset="-128"/>
                  </a:rPr>
                  <a:t>If the receiving STA cannot receive the Information Response within a required </a:t>
                </a:r>
                <a14:m>
                  <m:oMath xmlns:m="http://schemas.openxmlformats.org/officeDocument/2006/math">
                    <m:sSub>
                      <m:sSubPr>
                        <m:ctrlPr>
                          <a:rPr lang="en-US" altLang="zh-CN" sz="1400" i="1" smtClean="0">
                            <a:solidFill>
                              <a:schemeClr val="tx1"/>
                            </a:solidFill>
                            <a:latin typeface="Cambria Math" panose="02040503050406030204" pitchFamily="18" charset="0"/>
                          </a:rPr>
                        </m:ctrlPr>
                      </m:sSubPr>
                      <m:e>
                        <m:r>
                          <a:rPr lang="en-US" altLang="zh-CN" sz="1400" i="1">
                            <a:solidFill>
                              <a:schemeClr val="tx1"/>
                            </a:solidFill>
                            <a:latin typeface="Cambria Math" panose="02040503050406030204" pitchFamily="18" charset="0"/>
                          </a:rPr>
                          <m:t>𝑇</m:t>
                        </m:r>
                      </m:e>
                      <m:sub>
                        <m:r>
                          <m:rPr>
                            <m:sty m:val="p"/>
                          </m:rPr>
                          <a:rPr lang="en-US" altLang="zh-CN" sz="1400" b="0" i="0" smtClean="0">
                            <a:solidFill>
                              <a:schemeClr val="tx1"/>
                            </a:solidFill>
                            <a:latin typeface="Cambria Math" panose="02040503050406030204" pitchFamily="18" charset="0"/>
                          </a:rPr>
                          <m:t>resp</m:t>
                        </m:r>
                      </m:sub>
                    </m:sSub>
                  </m:oMath>
                </a14:m>
                <a:r>
                  <a:rPr lang="en-US" altLang="en-US" sz="1400" dirty="0">
                    <a:solidFill>
                      <a:srgbClr val="000000"/>
                    </a:solidFill>
                    <a:ea typeface="MS Gothic" panose="020B0609070205080204" pitchFamily="49" charset="-128"/>
                  </a:rPr>
                  <a:t> after sending the Information Request, it can retransmit the Information Request to the transmitting STA.</a:t>
                </a:r>
              </a:p>
              <a:p>
                <a:pPr marL="285750" indent="-285750" algn="just">
                  <a:buFont typeface="Arial" panose="020B0604020202020204" pitchFamily="34" charset="0"/>
                  <a:buChar char="•"/>
                </a:pPr>
                <a:r>
                  <a:rPr lang="en-US" altLang="en-US" sz="1400" b="1" dirty="0">
                    <a:solidFill>
                      <a:srgbClr val="000000"/>
                    </a:solidFill>
                    <a:ea typeface="MS Gothic" panose="020B0609070205080204" pitchFamily="49" charset="-128"/>
                  </a:rPr>
                  <a:t>Case 2 (After the transmission): </a:t>
                </a:r>
                <a:r>
                  <a:rPr lang="en-US" altLang="en-US" sz="1400" dirty="0">
                    <a:solidFill>
                      <a:srgbClr val="000000"/>
                    </a:solidFill>
                    <a:ea typeface="MS Gothic" panose="020B0609070205080204" pitchFamily="49" charset="-128"/>
                  </a:rPr>
                  <a:t>If the receiving STA cannot receive the Information Response within a required </a:t>
                </a:r>
                <a14:m>
                  <m:oMath xmlns:m="http://schemas.openxmlformats.org/officeDocument/2006/math">
                    <m:sSub>
                      <m:sSubPr>
                        <m:ctrlPr>
                          <a:rPr lang="en-US" altLang="zh-CN" sz="1400" i="1">
                            <a:latin typeface="Cambria Math" panose="02040503050406030204" pitchFamily="18" charset="0"/>
                          </a:rPr>
                        </m:ctrlPr>
                      </m:sSubPr>
                      <m:e>
                        <m:r>
                          <a:rPr lang="en-US" altLang="zh-CN" sz="1400" i="1">
                            <a:latin typeface="Cambria Math" panose="02040503050406030204" pitchFamily="18" charset="0"/>
                          </a:rPr>
                          <m:t>𝑇</m:t>
                        </m:r>
                      </m:e>
                      <m:sub>
                        <m:r>
                          <m:rPr>
                            <m:sty m:val="p"/>
                          </m:rPr>
                          <a:rPr lang="en-US" altLang="zh-CN" sz="1400" b="0" i="0" smtClean="0">
                            <a:latin typeface="Cambria Math" panose="02040503050406030204" pitchFamily="18" charset="0"/>
                          </a:rPr>
                          <m:t>info</m:t>
                        </m:r>
                      </m:sub>
                    </m:sSub>
                  </m:oMath>
                </a14:m>
                <a:r>
                  <a:rPr lang="en-US" altLang="en-US" sz="1400" dirty="0">
                    <a:solidFill>
                      <a:srgbClr val="000000"/>
                    </a:solidFill>
                    <a:ea typeface="MS Gothic" panose="020B0609070205080204" pitchFamily="49" charset="-128"/>
                  </a:rPr>
                  <a:t> after performing measurements, it can discard the measurements. If the receiving STA cannot receive the Information Response within a required </a:t>
                </a:r>
                <a14:m>
                  <m:oMath xmlns:m="http://schemas.openxmlformats.org/officeDocument/2006/math">
                    <m:sSub>
                      <m:sSubPr>
                        <m:ctrlPr>
                          <a:rPr lang="en-US" altLang="zh-CN" sz="1400" i="1">
                            <a:latin typeface="Cambria Math" panose="02040503050406030204" pitchFamily="18" charset="0"/>
                          </a:rPr>
                        </m:ctrlPr>
                      </m:sSubPr>
                      <m:e>
                        <m:r>
                          <a:rPr lang="en-US" altLang="zh-CN" sz="1400" i="1">
                            <a:latin typeface="Cambria Math" panose="02040503050406030204" pitchFamily="18" charset="0"/>
                          </a:rPr>
                          <m:t>𝑇</m:t>
                        </m:r>
                      </m:e>
                      <m:sub>
                        <m:r>
                          <m:rPr>
                            <m:sty m:val="p"/>
                          </m:rPr>
                          <a:rPr lang="en-US" altLang="zh-CN" sz="1400">
                            <a:latin typeface="Cambria Math" panose="02040503050406030204" pitchFamily="18" charset="0"/>
                          </a:rPr>
                          <m:t>resp</m:t>
                        </m:r>
                      </m:sub>
                    </m:sSub>
                  </m:oMath>
                </a14:m>
                <a:r>
                  <a:rPr lang="en-US" altLang="en-US" sz="1400" dirty="0">
                    <a:solidFill>
                      <a:srgbClr val="000000"/>
                    </a:solidFill>
                    <a:ea typeface="MS Gothic" panose="020B0609070205080204" pitchFamily="49" charset="-128"/>
                  </a:rPr>
                  <a:t> after sending the Information Request, it can discard the measurements.</a:t>
                </a:r>
              </a:p>
              <a:p>
                <a:pPr marL="285750" indent="-285750" algn="just">
                  <a:buFont typeface="Arial" panose="020B0604020202020204" pitchFamily="34" charset="0"/>
                  <a:buChar char="•"/>
                </a:pPr>
                <a:endParaRPr lang="en-US" altLang="en-US" sz="1400" dirty="0">
                  <a:solidFill>
                    <a:srgbClr val="000000"/>
                  </a:solidFill>
                  <a:ea typeface="MS Gothic" panose="020B0609070205080204" pitchFamily="49" charset="-128"/>
                </a:endParaRPr>
              </a:p>
              <a:p>
                <a:pPr marL="285750" indent="-285750" algn="just">
                  <a:buFont typeface="Arial" panose="020B0604020202020204" pitchFamily="34" charset="0"/>
                  <a:buChar char="•"/>
                </a:pPr>
                <a:r>
                  <a:rPr lang="en-US" altLang="en-US" sz="1400" dirty="0">
                    <a:solidFill>
                      <a:srgbClr val="000000"/>
                    </a:solidFill>
                    <a:ea typeface="MS Gothic" panose="020B0609070205080204" pitchFamily="49" charset="-128"/>
                  </a:rPr>
                  <a:t>Note: </a:t>
                </a:r>
              </a:p>
              <a:p>
                <a:pPr marL="742950" lvl="1" indent="-285750" algn="just">
                  <a:buFont typeface="Times New Roman" panose="02020603050405020304" pitchFamily="18" charset="0"/>
                  <a:buChar char="–"/>
                </a:pPr>
                <a:r>
                  <a:rPr lang="en-US" altLang="en-US" sz="1400" dirty="0">
                    <a:solidFill>
                      <a:srgbClr val="000000"/>
                    </a:solidFill>
                    <a:ea typeface="MS Gothic" panose="020B0609070205080204" pitchFamily="49" charset="-128"/>
                  </a:rPr>
                  <a:t>The timeout value can be defined using the Timeout Interval element (TIE) by having a new TI type.</a:t>
                </a:r>
              </a:p>
              <a:p>
                <a:pPr marL="742950" lvl="1" indent="-285750" algn="just">
                  <a:buFont typeface="Times New Roman" panose="02020603050405020304" pitchFamily="18" charset="0"/>
                  <a:buChar char="–"/>
                </a:pPr>
                <a:endParaRPr lang="en-US" altLang="en-US" sz="1400" dirty="0">
                  <a:solidFill>
                    <a:srgbClr val="000000"/>
                  </a:solidFill>
                  <a:ea typeface="MS Gothic" panose="020B0609070205080204" pitchFamily="49" charset="-128"/>
                </a:endParaRPr>
              </a:p>
              <a:p>
                <a:pPr marL="1085850" lvl="2" indent="-285750" algn="just">
                  <a:buFont typeface="Times New Roman" panose="02020603050405020304" pitchFamily="18" charset="0"/>
                  <a:buChar char="–"/>
                </a:pPr>
                <a:endParaRPr lang="en-US" altLang="en-US" sz="1400" dirty="0">
                  <a:solidFill>
                    <a:srgbClr val="000000"/>
                  </a:solidFill>
                  <a:ea typeface="MS Gothic" panose="020B0609070205080204" pitchFamily="49" charset="-128"/>
                </a:endParaRPr>
              </a:p>
            </p:txBody>
          </p:sp>
        </mc:Choice>
        <mc:Fallback xmlns="">
          <p:sp>
            <p:nvSpPr>
              <p:cNvPr id="14342" name="Rectangle 3"/>
              <p:cNvSpPr txBox="1">
                <a:spLocks noRot="1" noChangeAspect="1" noMove="1" noResize="1" noEditPoints="1" noAdjustHandles="1" noChangeArrowheads="1" noChangeShapeType="1" noTextEdit="1"/>
              </p:cNvSpPr>
              <p:nvPr/>
            </p:nvSpPr>
            <p:spPr bwMode="auto">
              <a:xfrm>
                <a:off x="762000" y="1600199"/>
                <a:ext cx="7644925" cy="4875213"/>
              </a:xfrm>
              <a:prstGeom prst="rect">
                <a:avLst/>
              </a:prstGeom>
              <a:blipFill rotWithShape="0">
                <a:blip r:embed="rId3"/>
                <a:stretch>
                  <a:fillRect l="-319" t="-250" r="-47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Tree>
    <p:extLst>
      <p:ext uri="{BB962C8B-B14F-4D97-AF65-F5344CB8AC3E}">
        <p14:creationId xmlns:p14="http://schemas.microsoft.com/office/powerpoint/2010/main" val="44394685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161459</TotalTime>
  <Words>2847</Words>
  <Application>Microsoft Office PowerPoint</Application>
  <PresentationFormat>全屏显示(4:3)</PresentationFormat>
  <Paragraphs>276</Paragraphs>
  <Slides>18</Slides>
  <Notes>11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7" baseType="lpstr">
      <vt:lpstr>MS Gothic</vt:lpstr>
      <vt:lpstr>MS PGothic</vt:lpstr>
      <vt:lpstr>MS PGothic</vt:lpstr>
      <vt:lpstr>Arial</vt:lpstr>
      <vt:lpstr>Cambria Math</vt:lpstr>
      <vt:lpstr>Times New Roman</vt:lpstr>
      <vt:lpstr>Wingdings</vt:lpstr>
      <vt:lpstr>802-11-Submission</vt:lpstr>
      <vt:lpstr>Visio</vt:lpstr>
      <vt:lpstr>DMG passive sensing based on DTI</vt:lpstr>
      <vt:lpstr>Recap – DMG passive sensing</vt:lpstr>
      <vt:lpstr>Proposal</vt:lpstr>
      <vt:lpstr>Proposal 1a – DMG passive sensing based on SSW/Short SSW</vt:lpstr>
      <vt:lpstr>Proposal 1b – DMG passive sensing based on  BRP frames</vt:lpstr>
      <vt:lpstr>Proposal 1b – What changes are required?</vt:lpstr>
      <vt:lpstr>Proposal 2 –DMG passive sensing based on beam tracking in DTI</vt:lpstr>
      <vt:lpstr>Proposal 2 – What changes are required?</vt:lpstr>
      <vt:lpstr>Proposal 1 and 2 – Information Request/Response</vt:lpstr>
      <vt:lpstr>Summary</vt:lpstr>
      <vt:lpstr>Straw Poll 1</vt:lpstr>
      <vt:lpstr>Straw Poll 2</vt:lpstr>
      <vt:lpstr>Straw Poll 3</vt:lpstr>
      <vt:lpstr>Straw Poll 4</vt:lpstr>
      <vt:lpstr>Straw Poll 1a</vt:lpstr>
      <vt:lpstr>Straw Poll 2a</vt:lpstr>
      <vt:lpstr>Straw Poll 3a</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narengerile</cp:lastModifiedBy>
  <cp:revision>2868</cp:revision>
  <cp:lastPrinted>1998-02-10T13:28:06Z</cp:lastPrinted>
  <dcterms:created xsi:type="dcterms:W3CDTF">2007-04-17T18:10:23Z</dcterms:created>
  <dcterms:modified xsi:type="dcterms:W3CDTF">2022-05-24T15:49:48Z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(3)6OTCfnELxn90UF19vhLLF+p4smCCVs40QLZyJrVT1vUCq02n9Q+NfOuMcCuiuhpIZMyrT+kD
2E/lo9J1/ks+QkZOag8pXU4X1oC2/e6ZNneDdpexcvAB3FS3udztXgHQhD09yymXUjEsnyUq
447YLpboqi65Mpw9RKEqZ3jr4J5Du5YkLfpXxR2LMim3tlhYQxlDCPxLTjbTZ+/HQolGRbvR
7SZJnuZLbC+hIuAME7</vt:lpwstr>
  </property>
  <property fmtid="{D5CDD505-2E9C-101B-9397-08002B2CF9AE}" pid="10" name="_2015_ms_pID_7253431">
    <vt:lpwstr>yLYJDmhtLBXYFKcBIvbyuvGqZvdDW6hMxbQ9u6sSq2VepfXQ1XM0ir
pINtpgDbKCZ2nWTe5QMQ4MnvZwgjfWLR82hv4N0AnuXgSoMO/9ZtR6Pt9e+mCUMp7wCHXGTo
KMtidkOxM/d6bN8zdNZh8B6nlsFkwF9W8XsrfYZ91F3+AeL9iVmRv7/UcUnfYR/SVUoUvNgQ
3fAnWSzQwrqDl6tZYDtBNmUXtyL1xplrakQ5</vt:lpwstr>
  </property>
  <property fmtid="{D5CDD505-2E9C-101B-9397-08002B2CF9AE}" pid="11" name="_2015_ms_pID_7253432">
    <vt:lpwstr>WCbJjkFqovwa1QxQ1d/C5CI=</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1653377985</vt:lpwstr>
  </property>
</Properties>
</file>