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628" r:id="rId3"/>
    <p:sldId id="648" r:id="rId4"/>
    <p:sldId id="649" r:id="rId5"/>
    <p:sldId id="657" r:id="rId6"/>
    <p:sldId id="652" r:id="rId7"/>
    <p:sldId id="656" r:id="rId8"/>
    <p:sldId id="651" r:id="rId9"/>
    <p:sldId id="653" r:id="rId10"/>
    <p:sldId id="646" r:id="rId11"/>
    <p:sldId id="642" r:id="rId12"/>
    <p:sldId id="660" r:id="rId13"/>
    <p:sldId id="659" r:id="rId14"/>
    <p:sldId id="655" r:id="rId15"/>
    <p:sldId id="658" r:id="rId16"/>
    <p:sldId id="661" r:id="rId17"/>
    <p:sldId id="662" r:id="rId18"/>
    <p:sldId id="643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A82F5AC2-CC15-473A-BB2B-F83F9A112A48}">
          <p14:sldIdLst>
            <p14:sldId id="269"/>
            <p14:sldId id="628"/>
          </p14:sldIdLst>
        </p14:section>
        <p14:section name="Recap" id="{7C83206D-552A-43A5-8FDA-4430E5EC93B6}">
          <p14:sldIdLst>
            <p14:sldId id="648"/>
          </p14:sldIdLst>
        </p14:section>
        <p14:section name="SLS" id="{7DAABA5D-BFDC-4C11-901A-B338EBEF4CC8}">
          <p14:sldIdLst>
            <p14:sldId id="649"/>
          </p14:sldIdLst>
        </p14:section>
        <p14:section name="BRP" id="{0D554FF9-06DE-4147-A74D-279776C4D33F}">
          <p14:sldIdLst>
            <p14:sldId id="657"/>
            <p14:sldId id="652"/>
          </p14:sldIdLst>
        </p14:section>
        <p14:section name="Beam tracking" id="{14E52C1A-8407-4123-9F97-6392C286E2C8}">
          <p14:sldIdLst>
            <p14:sldId id="656"/>
            <p14:sldId id="651"/>
          </p14:sldIdLst>
        </p14:section>
        <p14:section name="Information Req/Resp" id="{339F2538-FC39-4B1E-95C1-E7391EF9ADB6}">
          <p14:sldIdLst>
            <p14:sldId id="653"/>
            <p14:sldId id="646"/>
          </p14:sldIdLst>
        </p14:section>
        <p14:section name="SP" id="{1B10378C-EB05-4CF6-A74F-459EBC1B8434}">
          <p14:sldIdLst>
            <p14:sldId id="642"/>
            <p14:sldId id="660"/>
            <p14:sldId id="659"/>
            <p14:sldId id="655"/>
          </p14:sldIdLst>
        </p14:section>
        <p14:section name="SP details" id="{0C418695-CE1C-43E5-BAC1-C37FCE4B06DA}">
          <p14:sldIdLst>
            <p14:sldId id="658"/>
            <p14:sldId id="661"/>
            <p14:sldId id="662"/>
            <p14:sldId id="6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54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ANNY TAN KAI PIN" initials="DTKP" lastIdx="5" clrIdx="3">
    <p:extLst>
      <p:ext uri="{19B8F6BF-5375-455C-9EA6-DF929625EA0E}">
        <p15:presenceInfo xmlns:p15="http://schemas.microsoft.com/office/powerpoint/2012/main" userId="S-1-5-21-147214757-305610072-1517763936-6828972" providerId="AD"/>
      </p:ext>
    </p:extLst>
  </p:cmAuthor>
  <p:cmAuthor id="5" name="sunyingxiang" initials="s" lastIdx="25" clrIdx="4">
    <p:extLst>
      <p:ext uri="{19B8F6BF-5375-455C-9EA6-DF929625EA0E}">
        <p15:presenceInfo xmlns:p15="http://schemas.microsoft.com/office/powerpoint/2012/main" userId="S-1-5-21-147214757-305610072-1517763936-6960434" providerId="AD"/>
      </p:ext>
    </p:extLst>
  </p:cmAuthor>
  <p:cmAuthor id="6" name="narengerile" initials="n" lastIdx="3" clrIdx="5">
    <p:extLst>
      <p:ext uri="{19B8F6BF-5375-455C-9EA6-DF929625EA0E}">
        <p15:presenceInfo xmlns:p15="http://schemas.microsoft.com/office/powerpoint/2012/main" userId="S-1-5-21-147214757-305610072-1517763936-89001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FF3300"/>
    <a:srgbClr val="66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84314" autoAdjust="0"/>
  </p:normalViewPr>
  <p:slideViewPr>
    <p:cSldViewPr>
      <p:cViewPr varScale="1">
        <p:scale>
          <a:sx n="102" d="100"/>
          <a:sy n="102" d="100"/>
        </p:scale>
        <p:origin x="1914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3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/>
              <a:t>October 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 smtClean="0"/>
              <a:t>*This presentation contains 9 sides for technical materials and 7 slides for SPs.</a:t>
            </a:r>
            <a:endParaRPr lang="zh-CN" altLang="en-US" dirty="0" smtClean="0"/>
          </a:p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E40D56C-5972-4299-BD74-FDC74F23C586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68041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E40D56C-5972-4299-BD74-FDC74F23C586}" type="slidenum">
              <a:rPr lang="en-US" altLang="zh-CN" smtClean="0"/>
              <a:pPr/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267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 smtClean="0"/>
              <a:t>*The BHI duration is not specified in the standard, and is free to be chosen by the system designer. </a:t>
            </a:r>
          </a:p>
          <a:p>
            <a:r>
              <a:rPr lang="en-US" altLang="zh-CN" dirty="0" smtClean="0"/>
              <a:t>*Typically, the BHI is in the order of a few milliseconds, and the DTI consumes the bulk of the BI.</a:t>
            </a:r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3341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50947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4015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zh-CN" dirty="0" smtClean="0"/>
              <a:t>*AWV</a:t>
            </a:r>
            <a:r>
              <a:rPr lang="fr-FR" altLang="zh-CN" dirty="0" smtClean="0"/>
              <a:t>:</a:t>
            </a:r>
            <a:r>
              <a:rPr lang="fr-FR" altLang="zh-CN" baseline="0" dirty="0" smtClean="0"/>
              <a:t> antenna weight vector, to describe the amplitude and phase for each element of the antenna array -&gt; corresponds to a beam direction (e.g., elevation and azimuth)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02129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>
              <a:buFont typeface="+mj-lt"/>
              <a:buNone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*The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receiving STA needs to know that this Sector Descriptor is for which TRN subfield in which PPDU.</a:t>
            </a:r>
          </a:p>
          <a:p>
            <a:pPr lvl="1" algn="just">
              <a:buFont typeface="+mj-lt"/>
              <a:buNone/>
            </a:pPr>
            <a:endParaRPr lang="en-US" altLang="en-US" sz="14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lvl="1" algn="just">
              <a:buFont typeface="+mj-lt"/>
              <a:buNone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*PHY</a:t>
            </a:r>
            <a:r>
              <a:rPr lang="en-US" altLang="en-US" sz="1400" baseline="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</a:t>
            </a:r>
            <a:r>
              <a:rPr lang="en-US" altLang="en-US" sz="1400" baseline="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indication: </a:t>
            </a:r>
          </a:p>
          <a:p>
            <a:pPr lvl="1" algn="just">
              <a:buFont typeface="+mj-lt"/>
              <a:buNone/>
            </a:pPr>
            <a:r>
              <a:rPr lang="en-US" altLang="en-US" sz="1400" baseline="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DMG C mode: L-Header B22-B23</a:t>
            </a:r>
          </a:p>
          <a:p>
            <a:pPr lvl="1" algn="just">
              <a:buFont typeface="+mj-lt"/>
              <a:buNone/>
            </a:pPr>
            <a:r>
              <a:rPr lang="en-US" altLang="en-US" sz="1400" baseline="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DMG SC: L-Header B46-B47</a:t>
            </a:r>
          </a:p>
          <a:p>
            <a:pPr lvl="1" algn="just">
              <a:buFont typeface="+mj-lt"/>
              <a:buNone/>
            </a:pPr>
            <a:r>
              <a:rPr lang="en-US" altLang="en-US" sz="1400" baseline="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EDMG C mode: EDMG Header A 1 bit</a:t>
            </a:r>
          </a:p>
          <a:p>
            <a:pPr marL="114300" marR="0" lvl="1" indent="0" algn="just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altLang="en-US" sz="1400" baseline="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EDMG SC/OFDM: L-Header B47, EDMG Header A 10 bit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2221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8387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7501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zh-CN" baseline="0" dirty="0" smtClean="0"/>
              <a:t>*Timeout </a:t>
            </a:r>
            <a:r>
              <a:rPr lang="fr-FR" altLang="zh-CN" baseline="0" dirty="0" smtClean="0"/>
              <a:t>Interval element (</a:t>
            </a:r>
            <a:r>
              <a:rPr lang="fr-FR" altLang="zh-CN" baseline="0" dirty="0" smtClean="0"/>
              <a:t>TIE) defined in subclause 9.4.2.48. Perhaps to define a new TI type, using value 5 or 6.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62784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 dirty="0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</a:t>
            </a:r>
            <a:r>
              <a:rPr lang="en-US" sz="1800" b="1" baseline="0" dirty="0"/>
              <a:t> </a:t>
            </a:r>
            <a:r>
              <a:rPr lang="en-US" sz="1800" b="1" baseline="0" dirty="0" smtClean="0"/>
              <a:t>802.11-22/0800r0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28600" y="327844"/>
            <a:ext cx="2209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US" altLang="zh-CN" sz="1800" b="1" baseline="0" dirty="0" smtClean="0"/>
              <a:t>May 2022</a:t>
            </a:r>
            <a:endParaRPr lang="en-US" sz="1800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23007" y="6477000"/>
            <a:ext cx="18113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200" b="0" dirty="0"/>
              <a:t>Narengerile</a:t>
            </a:r>
            <a:r>
              <a:rPr lang="en-US" sz="1200" b="0" baseline="0" dirty="0"/>
              <a:t> </a:t>
            </a:r>
            <a:r>
              <a:rPr lang="en-US" sz="1200" b="0" dirty="0"/>
              <a:t>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9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3-00-00bf-dmg-passive-sensing-based-on-a-bft.pptx" TargetMode="External"/><Relationship Id="rId2" Type="http://schemas.openxmlformats.org/officeDocument/2006/relationships/hyperlink" Target="https://mentor.ieee.org/802.11/dcn/22/11-22-0002-00-00bf-dmg-passive-sensing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eeexplore.ieee.org/document/8319416" TargetMode="External"/><Relationship Id="rId4" Type="http://schemas.openxmlformats.org/officeDocument/2006/relationships/hyperlink" Target="https://grouper.ieee.org/groups/802/11/private/Draft_Standards/11bf/Draft%20P802.11bf_D0.1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__1.vsd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Visio___3.vsdx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__2.vsd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848600" cy="1066800"/>
          </a:xfrm>
          <a:noFill/>
        </p:spPr>
        <p:txBody>
          <a:bodyPr/>
          <a:lstStyle/>
          <a:p>
            <a:r>
              <a:rPr lang="en-US" altLang="en-US" sz="2800" dirty="0"/>
              <a:t>DMG passive sensing based on </a:t>
            </a:r>
            <a:r>
              <a:rPr lang="en-US" altLang="en-US" sz="2800" dirty="0" smtClean="0"/>
              <a:t>DTI</a:t>
            </a:r>
            <a:endParaRPr lang="en-US" altLang="zh-CN" sz="2800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74705" y="179944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</a:t>
            </a:r>
            <a:r>
              <a:rPr lang="en-US" altLang="zh-CN" sz="2000"/>
              <a:t>:</a:t>
            </a:r>
            <a:r>
              <a:rPr lang="en-US" altLang="zh-CN" sz="2000" b="0"/>
              <a:t> </a:t>
            </a:r>
            <a:r>
              <a:rPr lang="en-US" altLang="en-US" sz="2000" b="0" smtClean="0"/>
              <a:t>2022/5/19</a:t>
            </a:r>
            <a:endParaRPr lang="en-US" altLang="en-US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838200" y="246498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/>
              <a:t>Authors:</a:t>
            </a:r>
            <a:endParaRPr lang="en-US" altLang="zh-CN" sz="2000" dirty="0"/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800177"/>
              </p:ext>
            </p:extLst>
          </p:nvPr>
        </p:nvGraphicFramePr>
        <p:xfrm>
          <a:off x="1009649" y="2925012"/>
          <a:ext cx="7200901" cy="218500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49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60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52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7924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141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Narengerile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narengerile@huawei.com </a:t>
                      </a: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Rui Du</a:t>
                      </a: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94684249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+mn-lt"/>
                          <a:ea typeface="Times New Roman"/>
                          <a:cs typeface="Arial"/>
                        </a:rPr>
                        <a:t>Mengshi</a:t>
                      </a: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852361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Arial"/>
                        </a:rPr>
                        <a:t>Y</a:t>
                      </a:r>
                      <a:r>
                        <a:rPr lang="en-US" altLang="zh-CN" sz="1400" dirty="0" smtClean="0">
                          <a:latin typeface="+mn-lt"/>
                          <a:ea typeface="Times New Roman"/>
                          <a:cs typeface="Arial"/>
                        </a:rPr>
                        <a:t>an Xin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Times New Roman"/>
                          <a:cs typeface="Arial"/>
                        </a:rPr>
                        <a:t>Ottawa,</a:t>
                      </a:r>
                      <a:r>
                        <a:rPr lang="en-US" sz="14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Canada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600" dirty="0" smtClean="0"/>
              <a:t>Summary</a:t>
            </a:r>
            <a:endParaRPr lang="zh-CN" altLang="en-US" sz="2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600" dirty="0"/>
              <a:t>In this contribution, we propose </a:t>
            </a:r>
            <a:r>
              <a:rPr lang="en-US" altLang="zh-CN" sz="1600" dirty="0" smtClean="0"/>
              <a:t>a DMG </a:t>
            </a:r>
            <a:r>
              <a:rPr lang="en-US" altLang="zh-CN" sz="1600" dirty="0"/>
              <a:t>passive </a:t>
            </a:r>
            <a:r>
              <a:rPr lang="en-US" altLang="zh-CN" sz="1600" dirty="0" smtClean="0"/>
              <a:t>sensing based on BF training and beam tracking during DTI. </a:t>
            </a:r>
          </a:p>
          <a:p>
            <a:pPr lvl="1" algn="just"/>
            <a:r>
              <a:rPr lang="en-US" altLang="zh-CN" sz="1600" dirty="0" smtClean="0"/>
              <a:t>Enable the DMG/EDMG STAs to perform passive sensing measurements based on the TRN field in the BRP PPDUs and the TRN field appended to the PPDU for beam tracking.</a:t>
            </a:r>
          </a:p>
          <a:p>
            <a:pPr lvl="1" algn="just"/>
            <a:endParaRPr lang="en-US" altLang="zh-CN" sz="1600" dirty="0" smtClean="0"/>
          </a:p>
          <a:p>
            <a:pPr algn="just"/>
            <a:r>
              <a:rPr lang="en-US" altLang="zh-CN" sz="1600" dirty="0" smtClean="0"/>
              <a:t>Existing methods, such as Information Request/Response frames for DMG passive sensing, are re-used.</a:t>
            </a:r>
          </a:p>
          <a:p>
            <a:pPr lvl="1" algn="just"/>
            <a:r>
              <a:rPr lang="en-US" altLang="zh-CN" sz="1600" dirty="0" smtClean="0"/>
              <a:t>Provide additional information on the PPDU transmissions and the associated TRN subfields, e.g.,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which PPDU the TRN subfields belong to, the type of the PPDU, the number of PPDUs used for passive sensing, TRN settings, etc.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72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sz="2600" dirty="0"/>
              <a:t>Straw </a:t>
            </a:r>
            <a:r>
              <a:rPr lang="en-US" altLang="zh-CN" sz="2600" dirty="0" smtClean="0"/>
              <a:t>Poll 1</a:t>
            </a:r>
            <a:endParaRPr lang="zh-CN" altLang="en-US" sz="2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604593"/>
          </a:xfrm>
        </p:spPr>
        <p:txBody>
          <a:bodyPr/>
          <a:lstStyle/>
          <a:p>
            <a:pPr marL="192881" indent="-192881" defTabSz="514350"/>
            <a:r>
              <a:rPr lang="en-US" altLang="zh-CN" sz="1600" dirty="0">
                <a:solidFill>
                  <a:srgbClr val="000000"/>
                </a:solidFill>
              </a:rPr>
              <a:t>Do you agree to add the following to the </a:t>
            </a:r>
            <a:r>
              <a:rPr lang="en-US" altLang="zh-CN" sz="1600" dirty="0" smtClean="0">
                <a:solidFill>
                  <a:srgbClr val="000000"/>
                </a:solidFill>
              </a:rPr>
              <a:t>SFD: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marL="192881" indent="-192881" defTabSz="514350"/>
            <a:endParaRPr lang="en-US" altLang="zh-CN" sz="1600" dirty="0" smtClean="0">
              <a:solidFill>
                <a:srgbClr val="000000"/>
              </a:solidFill>
            </a:endParaRPr>
          </a:p>
          <a:p>
            <a:pPr lvl="1" defTabSz="514350">
              <a:buFont typeface="Times New Roman" panose="02020603050405020304" pitchFamily="18" charset="0"/>
              <a:buChar char="–"/>
            </a:pPr>
            <a:r>
              <a:rPr lang="en-US" altLang="zh-CN" sz="1600" b="0" dirty="0" smtClean="0">
                <a:solidFill>
                  <a:srgbClr val="000000"/>
                </a:solidFill>
              </a:rPr>
              <a:t>The DMG/EDMG STAs can perform DMG passive sensing </a:t>
            </a:r>
            <a:r>
              <a:rPr lang="en-US" altLang="zh-CN" sz="1600" b="0" dirty="0">
                <a:solidFill>
                  <a:srgbClr val="000000"/>
                </a:solidFill>
              </a:rPr>
              <a:t>measurements </a:t>
            </a:r>
            <a:r>
              <a:rPr lang="en-US" altLang="zh-CN" sz="1600" dirty="0" smtClean="0">
                <a:solidFill>
                  <a:srgbClr val="000000"/>
                </a:solidFill>
              </a:rPr>
              <a:t>in DTI </a:t>
            </a:r>
            <a:r>
              <a:rPr lang="en-US" altLang="zh-CN" sz="1600" b="0" dirty="0" smtClean="0">
                <a:solidFill>
                  <a:srgbClr val="000000"/>
                </a:solidFill>
              </a:rPr>
              <a:t>based </a:t>
            </a:r>
            <a:r>
              <a:rPr lang="en-US" altLang="zh-CN" sz="1600" b="0" dirty="0">
                <a:solidFill>
                  <a:srgbClr val="000000"/>
                </a:solidFill>
              </a:rPr>
              <a:t>on SSW frames or Short SSW </a:t>
            </a:r>
            <a:r>
              <a:rPr lang="en-US" altLang="zh-CN" sz="1600" b="0" dirty="0" smtClean="0">
                <a:solidFill>
                  <a:srgbClr val="000000"/>
                </a:solidFill>
              </a:rPr>
              <a:t>PPDUs.</a:t>
            </a:r>
            <a:endParaRPr lang="en-US" altLang="zh-CN" sz="1600" b="0" dirty="0" smtClean="0">
              <a:solidFill>
                <a:srgbClr val="000000"/>
              </a:solidFill>
            </a:endParaRPr>
          </a:p>
          <a:p>
            <a:pPr lvl="1" defTabSz="514350">
              <a:buFont typeface="Times New Roman" panose="02020603050405020304" pitchFamily="18" charset="0"/>
              <a:buChar char="–"/>
            </a:pPr>
            <a:endParaRPr lang="en-US" altLang="zh-CN" sz="1600" b="0" dirty="0" smtClean="0">
              <a:solidFill>
                <a:srgbClr val="000000"/>
              </a:solidFill>
            </a:endParaRPr>
          </a:p>
          <a:p>
            <a:pPr lvl="1" defTabSz="514350">
              <a:buFont typeface="Times New Roman" panose="02020603050405020304" pitchFamily="18" charset="0"/>
              <a:buChar char="–"/>
            </a:pPr>
            <a:r>
              <a:rPr lang="en-US" altLang="zh-CN" sz="1600" b="0" dirty="0" smtClean="0">
                <a:solidFill>
                  <a:srgbClr val="000000"/>
                </a:solidFill>
              </a:rPr>
              <a:t>Y/N/A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4751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sz="2600" dirty="0"/>
              <a:t>Straw </a:t>
            </a:r>
            <a:r>
              <a:rPr lang="en-US" altLang="zh-CN" sz="2600" dirty="0" smtClean="0"/>
              <a:t>Poll 2</a:t>
            </a:r>
            <a:endParaRPr lang="zh-CN" altLang="en-US" sz="2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528393"/>
          </a:xfrm>
        </p:spPr>
        <p:txBody>
          <a:bodyPr/>
          <a:lstStyle/>
          <a:p>
            <a:pPr marL="192881" indent="-192881" defTabSz="514350"/>
            <a:r>
              <a:rPr lang="en-US" altLang="zh-CN" sz="1600" dirty="0">
                <a:solidFill>
                  <a:srgbClr val="000000"/>
                </a:solidFill>
              </a:rPr>
              <a:t>Do you agree to add the following to the </a:t>
            </a:r>
            <a:r>
              <a:rPr lang="en-US" altLang="zh-CN" sz="1600" dirty="0" smtClean="0">
                <a:solidFill>
                  <a:srgbClr val="000000"/>
                </a:solidFill>
              </a:rPr>
              <a:t>SFD:</a:t>
            </a:r>
          </a:p>
          <a:p>
            <a:pPr marL="192881" indent="-192881" defTabSz="514350"/>
            <a:endParaRPr lang="en-US" altLang="zh-CN" sz="1600" dirty="0">
              <a:solidFill>
                <a:srgbClr val="000000"/>
              </a:solidFill>
            </a:endParaRPr>
          </a:p>
          <a:p>
            <a:pPr marL="592931" lvl="1" indent="-192881" defTabSz="514350"/>
            <a:r>
              <a:rPr lang="en-US" altLang="zh-CN" sz="1600" dirty="0" smtClean="0">
                <a:solidFill>
                  <a:srgbClr val="000000"/>
                </a:solidFill>
              </a:rPr>
              <a:t>The </a:t>
            </a:r>
            <a:r>
              <a:rPr lang="en-US" altLang="zh-CN" sz="1600" dirty="0">
                <a:solidFill>
                  <a:srgbClr val="000000"/>
                </a:solidFill>
              </a:rPr>
              <a:t>DMG/EDMG STAs can perform DMG passive sensing </a:t>
            </a:r>
            <a:r>
              <a:rPr lang="en-US" altLang="zh-CN" sz="1600" dirty="0" smtClean="0">
                <a:solidFill>
                  <a:srgbClr val="000000"/>
                </a:solidFill>
              </a:rPr>
              <a:t>measurements </a:t>
            </a:r>
            <a:r>
              <a:rPr lang="en-US" altLang="zh-CN" sz="1600" dirty="0">
                <a:solidFill>
                  <a:srgbClr val="000000"/>
                </a:solidFill>
              </a:rPr>
              <a:t>in </a:t>
            </a:r>
            <a:r>
              <a:rPr lang="en-US" altLang="zh-CN" sz="1600" dirty="0" smtClean="0">
                <a:solidFill>
                  <a:srgbClr val="000000"/>
                </a:solidFill>
              </a:rPr>
              <a:t>DTI based on BRP PPDUs.</a:t>
            </a:r>
          </a:p>
          <a:p>
            <a:pPr marL="592931" lvl="1" indent="-192881" defTabSz="514350"/>
            <a:endParaRPr lang="en-US" altLang="zh-CN" sz="1600" dirty="0" smtClean="0">
              <a:solidFill>
                <a:srgbClr val="000000"/>
              </a:solidFill>
            </a:endParaRPr>
          </a:p>
          <a:p>
            <a:pPr marL="592931" lvl="1" indent="-192881" defTabSz="514350"/>
            <a:r>
              <a:rPr lang="en-US" altLang="zh-CN" sz="1600" dirty="0" smtClean="0">
                <a:solidFill>
                  <a:srgbClr val="000000"/>
                </a:solidFill>
              </a:rPr>
              <a:t>Y/N/A</a:t>
            </a:r>
            <a:endParaRPr lang="en-US" altLang="zh-CN" sz="1600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385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600" dirty="0"/>
              <a:t>Straw </a:t>
            </a:r>
            <a:r>
              <a:rPr lang="en-US" altLang="zh-CN" sz="2600" dirty="0" smtClean="0"/>
              <a:t>Poll 3</a:t>
            </a:r>
            <a:endParaRPr lang="zh-CN" altLang="en-US" sz="2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192881" indent="-192881" defTabSz="514350"/>
            <a:r>
              <a:rPr lang="en-US" altLang="zh-CN" sz="1600" dirty="0">
                <a:solidFill>
                  <a:srgbClr val="000000"/>
                </a:solidFill>
              </a:rPr>
              <a:t>Do you agree to add </a:t>
            </a:r>
            <a:r>
              <a:rPr lang="en-US" altLang="zh-CN" sz="1600" dirty="0" smtClean="0">
                <a:solidFill>
                  <a:srgbClr val="000000"/>
                </a:solidFill>
              </a:rPr>
              <a:t>the following to </a:t>
            </a:r>
            <a:r>
              <a:rPr lang="en-US" altLang="zh-CN" sz="1600" dirty="0">
                <a:solidFill>
                  <a:srgbClr val="000000"/>
                </a:solidFill>
              </a:rPr>
              <a:t>the SFD</a:t>
            </a:r>
            <a:r>
              <a:rPr lang="en-US" altLang="zh-CN" sz="1600" dirty="0" smtClean="0">
                <a:solidFill>
                  <a:srgbClr val="000000"/>
                </a:solidFill>
              </a:rPr>
              <a:t>:</a:t>
            </a:r>
          </a:p>
          <a:p>
            <a:pPr marL="0" indent="0" defTabSz="514350">
              <a:buNone/>
            </a:pPr>
            <a:endParaRPr lang="en-US" altLang="zh-CN" sz="1600" dirty="0" smtClean="0">
              <a:solidFill>
                <a:srgbClr val="000000"/>
              </a:solidFill>
            </a:endParaRPr>
          </a:p>
          <a:p>
            <a:pPr lvl="1" indent="-342900" defTabSz="514350"/>
            <a:r>
              <a:rPr lang="en-US" altLang="zh-CN" sz="1600" dirty="0" smtClean="0">
                <a:solidFill>
                  <a:srgbClr val="000000"/>
                </a:solidFill>
              </a:rPr>
              <a:t>The DMG/EDMG STAs can perform DMG passive sensing measurements based on the TRN </a:t>
            </a:r>
            <a:r>
              <a:rPr lang="en-US" altLang="zh-CN" sz="1600" dirty="0" smtClean="0">
                <a:solidFill>
                  <a:srgbClr val="000000"/>
                </a:solidFill>
              </a:rPr>
              <a:t>subfields appended to the PPDU as </a:t>
            </a:r>
            <a:r>
              <a:rPr lang="en-US" altLang="zh-CN" sz="1600" dirty="0" smtClean="0">
                <a:solidFill>
                  <a:srgbClr val="000000"/>
                </a:solidFill>
              </a:rPr>
              <a:t>part of beam tracking.</a:t>
            </a:r>
          </a:p>
          <a:p>
            <a:pPr marL="400050" lvl="1" indent="0" defTabSz="514350">
              <a:buNone/>
            </a:pPr>
            <a:endParaRPr lang="en-US" altLang="zh-CN" sz="1600" dirty="0" smtClean="0">
              <a:solidFill>
                <a:srgbClr val="000000"/>
              </a:solidFill>
            </a:endParaRPr>
          </a:p>
          <a:p>
            <a:pPr lvl="1" indent="-342900" defTabSz="514350"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Y/N/A</a:t>
            </a:r>
          </a:p>
          <a:p>
            <a:pPr lvl="1" indent="-342900" defTabSz="514350">
              <a:buFont typeface="Times New Roman" panose="02020603050405020304" pitchFamily="18" charset="0"/>
              <a:buChar char="–"/>
            </a:pPr>
            <a:endParaRPr lang="en-US" altLang="zh-CN" sz="16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lvl="1" indent="-342900" defTabSz="514350">
              <a:buFont typeface="Times New Roman" panose="02020603050405020304" pitchFamily="18" charset="0"/>
              <a:buChar char="–"/>
            </a:pPr>
            <a:endParaRPr lang="en-US" altLang="zh-CN" sz="16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lvl="1" indent="-342900" defTabSz="514350">
              <a:buFont typeface="Times New Roman" panose="02020603050405020304" pitchFamily="18" charset="0"/>
              <a:buChar char="–"/>
            </a:pPr>
            <a:endParaRPr lang="en-US" altLang="zh-CN" sz="16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lvl="1" indent="-342900" defTabSz="514350">
              <a:buFont typeface="Times New Roman" panose="02020603050405020304" pitchFamily="18" charset="0"/>
              <a:buChar char="–"/>
            </a:pPr>
            <a:endParaRPr lang="en-US" altLang="zh-CN" sz="1600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599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600" dirty="0"/>
              <a:t>Straw </a:t>
            </a:r>
            <a:r>
              <a:rPr lang="en-US" altLang="zh-CN" sz="2600" dirty="0" smtClean="0"/>
              <a:t>Poll 4</a:t>
            </a:r>
            <a:endParaRPr lang="zh-CN" altLang="en-US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24000"/>
                <a:ext cx="7772400" cy="4572000"/>
              </a:xfrm>
            </p:spPr>
            <p:txBody>
              <a:bodyPr/>
              <a:lstStyle/>
              <a:p>
                <a:pPr marL="192881" indent="-192881" defTabSz="514350"/>
                <a:r>
                  <a:rPr lang="en-US" altLang="zh-CN" sz="1800" dirty="0" smtClean="0">
                    <a:solidFill>
                      <a:srgbClr val="000000"/>
                    </a:solidFill>
                  </a:rPr>
                  <a:t>Do you agree to add the following to </a:t>
                </a:r>
                <a:r>
                  <a:rPr lang="en-US" altLang="zh-CN" sz="1800" dirty="0">
                    <a:solidFill>
                      <a:srgbClr val="000000"/>
                    </a:solidFill>
                  </a:rPr>
                  <a:t>the SFD</a:t>
                </a:r>
                <a:r>
                  <a:rPr lang="en-US" altLang="zh-CN" sz="1800" dirty="0" smtClean="0">
                    <a:solidFill>
                      <a:srgbClr val="000000"/>
                    </a:solidFill>
                  </a:rPr>
                  <a:t>:</a:t>
                </a:r>
              </a:p>
              <a:p>
                <a:pPr marL="0" indent="0" defTabSz="514350">
                  <a:buNone/>
                </a:pPr>
                <a:endParaRPr lang="en-US" altLang="zh-CN" sz="1800" dirty="0" smtClean="0">
                  <a:solidFill>
                    <a:srgbClr val="000000"/>
                  </a:solidFill>
                </a:endParaRPr>
              </a:p>
              <a:p>
                <a:pPr lvl="1" indent="-342900" defTabSz="514350"/>
                <a:r>
                  <a:rPr lang="en-US" altLang="zh-CN" sz="1600" dirty="0" smtClean="0">
                    <a:solidFill>
                      <a:srgbClr val="000000"/>
                    </a:solidFill>
                  </a:rPr>
                  <a:t>The DMG/EDMG STA </a:t>
                </a:r>
                <a:r>
                  <a:rPr lang="en-US" altLang="en-US" sz="1600" dirty="0" smtClean="0">
                    <a:solidFill>
                      <a:srgbClr val="000000"/>
                    </a:solidFill>
                  </a:rPr>
                  <a:t>can </a:t>
                </a:r>
                <a:r>
                  <a:rPr lang="en-US" altLang="en-US" sz="1600" dirty="0">
                    <a:solidFill>
                      <a:srgbClr val="000000"/>
                    </a:solidFill>
                  </a:rPr>
                  <a:t>send the Information </a:t>
                </a:r>
                <a:r>
                  <a:rPr lang="en-US" altLang="en-US" sz="1600" dirty="0" smtClean="0">
                    <a:solidFill>
                      <a:srgbClr val="000000"/>
                    </a:solidFill>
                  </a:rPr>
                  <a:t>Request/Response frame for passive sensing whenever </a:t>
                </a:r>
                <a:r>
                  <a:rPr lang="en-US" altLang="en-US" sz="1600" dirty="0">
                    <a:solidFill>
                      <a:srgbClr val="000000"/>
                    </a:solidFill>
                  </a:rPr>
                  <a:t>it gets a transmit </a:t>
                </a:r>
                <a:r>
                  <a:rPr lang="en-US" altLang="en-US" sz="1600" dirty="0" smtClean="0">
                    <a:solidFill>
                      <a:srgbClr val="000000"/>
                    </a:solidFill>
                  </a:rPr>
                  <a:t>opportunity.</a:t>
                </a:r>
              </a:p>
              <a:p>
                <a:pPr lvl="1" indent="-342900" defTabSz="514350"/>
                <a:r>
                  <a:rPr lang="en-US" altLang="zh-CN" sz="1600" dirty="0" smtClean="0">
                    <a:solidFill>
                      <a:srgbClr val="000000"/>
                    </a:solidFill>
                  </a:rPr>
                  <a:t>A timeout value should be defined for the frame exchange of </a:t>
                </a:r>
                <a:r>
                  <a:rPr lang="en-US" altLang="en-US" sz="1600" dirty="0">
                    <a:solidFill>
                      <a:srgbClr val="000000"/>
                    </a:solidFill>
                  </a:rPr>
                  <a:t>Information </a:t>
                </a:r>
                <a:r>
                  <a:rPr lang="en-US" altLang="en-US" sz="1600" dirty="0" smtClean="0">
                    <a:solidFill>
                      <a:srgbClr val="000000"/>
                    </a:solidFill>
                  </a:rPr>
                  <a:t>Request/Response.</a:t>
                </a:r>
              </a:p>
              <a:p>
                <a:pPr lvl="2" indent="-342900" defTabSz="514350"/>
                <a:r>
                  <a:rPr lang="en-US" altLang="zh-CN" sz="1400" dirty="0" smtClean="0">
                    <a:solidFill>
                      <a:srgbClr val="000000"/>
                    </a:solidFill>
                  </a:rPr>
                  <a:t>If the STA cannot receive the Information Response within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4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info</m:t>
                        </m:r>
                      </m:sub>
                    </m:sSub>
                  </m:oMath>
                </a14:m>
                <a:r>
                  <a:rPr lang="en-US" altLang="zh-CN" sz="1400" dirty="0" smtClean="0">
                    <a:solidFill>
                      <a:srgbClr val="000000"/>
                    </a:solidFill>
                  </a:rPr>
                  <a:t> after performing the sensing measurements, it should discard the measurements. </a:t>
                </a:r>
              </a:p>
              <a:p>
                <a:pPr lvl="2" indent="-342900" defTabSz="514350"/>
                <a:r>
                  <a:rPr lang="en-US" altLang="zh-CN" sz="1400" dirty="0" smtClean="0">
                    <a:solidFill>
                      <a:srgbClr val="000000"/>
                    </a:solidFill>
                  </a:rPr>
                  <a:t>If the STA does not receive the </a:t>
                </a:r>
                <a:r>
                  <a:rPr lang="en-US" altLang="zh-CN" sz="1400" dirty="0">
                    <a:solidFill>
                      <a:srgbClr val="000000"/>
                    </a:solidFill>
                  </a:rPr>
                  <a:t>Information </a:t>
                </a:r>
                <a:r>
                  <a:rPr lang="en-US" altLang="zh-CN" sz="1400" dirty="0" smtClean="0">
                    <a:solidFill>
                      <a:srgbClr val="000000"/>
                    </a:solidFill>
                  </a:rPr>
                  <a:t>Response within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4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resp</m:t>
                        </m:r>
                      </m:sub>
                    </m:sSub>
                  </m:oMath>
                </a14:m>
                <a:r>
                  <a:rPr lang="en-US" altLang="zh-CN" sz="1400" dirty="0" smtClean="0">
                    <a:solidFill>
                      <a:srgbClr val="000000"/>
                    </a:solidFill>
                  </a:rPr>
                  <a:t> after sending the Information Request, it should discard the measurements or retransmit the Information Request.</a:t>
                </a:r>
              </a:p>
              <a:p>
                <a:pPr marL="742950" lvl="2" indent="0" defTabSz="514350">
                  <a:buNone/>
                </a:pPr>
                <a:endParaRPr lang="en-US" altLang="zh-CN" sz="1400" dirty="0" smtClean="0">
                  <a:solidFill>
                    <a:srgbClr val="000000"/>
                  </a:solidFill>
                </a:endParaRPr>
              </a:p>
              <a:p>
                <a:pPr lvl="1" indent="-342900" defTabSz="514350"/>
                <a:r>
                  <a:rPr lang="en-US" altLang="zh-CN" sz="1600" dirty="0" smtClean="0">
                    <a:solidFill>
                      <a:srgbClr val="000000"/>
                    </a:solidFill>
                  </a:rPr>
                  <a:t>Y/N/A</a:t>
                </a:r>
                <a:endParaRPr lang="en-US" altLang="zh-CN" sz="16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24000"/>
                <a:ext cx="7772400" cy="4572000"/>
              </a:xfrm>
              <a:blipFill rotWithShape="0">
                <a:blip r:embed="rId2"/>
                <a:stretch>
                  <a:fillRect l="-549" t="-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81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sz="2600" dirty="0"/>
              <a:t>Straw </a:t>
            </a:r>
            <a:r>
              <a:rPr lang="en-US" altLang="zh-CN" sz="2600" dirty="0" smtClean="0"/>
              <a:t>Poll 1a</a:t>
            </a:r>
            <a:endParaRPr lang="zh-CN" altLang="en-US" sz="2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680793"/>
          </a:xfrm>
        </p:spPr>
        <p:txBody>
          <a:bodyPr/>
          <a:lstStyle/>
          <a:p>
            <a:pPr marL="192881" indent="-192881" defTabSz="514350"/>
            <a:r>
              <a:rPr lang="en-US" altLang="zh-CN" sz="1600" dirty="0">
                <a:solidFill>
                  <a:srgbClr val="000000"/>
                </a:solidFill>
              </a:rPr>
              <a:t>Do you agree to add </a:t>
            </a:r>
            <a:r>
              <a:rPr lang="en-US" altLang="zh-CN" sz="1600" dirty="0" smtClean="0">
                <a:solidFill>
                  <a:srgbClr val="000000"/>
                </a:solidFill>
              </a:rPr>
              <a:t>the following to </a:t>
            </a:r>
            <a:r>
              <a:rPr lang="en-US" altLang="zh-CN" sz="1600" dirty="0">
                <a:solidFill>
                  <a:srgbClr val="000000"/>
                </a:solidFill>
              </a:rPr>
              <a:t>the SFD</a:t>
            </a:r>
            <a:r>
              <a:rPr lang="en-US" altLang="zh-CN" sz="1600" dirty="0" smtClean="0">
                <a:solidFill>
                  <a:srgbClr val="000000"/>
                </a:solidFill>
              </a:rPr>
              <a:t>:</a:t>
            </a:r>
          </a:p>
          <a:p>
            <a:pPr marL="192881" indent="-192881" defTabSz="514350"/>
            <a:endParaRPr lang="en-US" altLang="zh-CN" sz="1600" dirty="0" smtClean="0">
              <a:solidFill>
                <a:srgbClr val="000000"/>
              </a:solidFill>
            </a:endParaRPr>
          </a:p>
          <a:p>
            <a:pPr lvl="1" defTabSz="514350"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solidFill>
                  <a:srgbClr val="000000"/>
                </a:solidFill>
              </a:rPr>
              <a:t>The DMG/EDMG STAs can perform DMG passive sensing measurements in </a:t>
            </a:r>
            <a:r>
              <a:rPr lang="en-US" altLang="zh-CN" sz="1600" dirty="0" smtClean="0">
                <a:solidFill>
                  <a:srgbClr val="000000"/>
                </a:solidFill>
              </a:rPr>
              <a:t>DTI based </a:t>
            </a:r>
            <a:r>
              <a:rPr lang="en-US" altLang="zh-CN" sz="1600" dirty="0">
                <a:solidFill>
                  <a:srgbClr val="000000"/>
                </a:solidFill>
              </a:rPr>
              <a:t>on SSW frames or Short SSW </a:t>
            </a:r>
            <a:r>
              <a:rPr lang="en-US" altLang="zh-CN" sz="1600" dirty="0" smtClean="0">
                <a:solidFill>
                  <a:srgbClr val="000000"/>
                </a:solidFill>
              </a:rPr>
              <a:t>PPDUs.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lvl="2" indent="-342900" defTabSz="5143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rgbClr val="000000"/>
                </a:solidFill>
              </a:rPr>
              <a:t>Enable an indication bit in the </a:t>
            </a:r>
            <a:r>
              <a:rPr lang="en-US" altLang="zh-CN" sz="1400" dirty="0">
                <a:solidFill>
                  <a:srgbClr val="000000"/>
                </a:solidFill>
              </a:rPr>
              <a:t>SSW </a:t>
            </a:r>
            <a:r>
              <a:rPr lang="en-US" altLang="zh-CN" sz="1400" dirty="0" smtClean="0">
                <a:solidFill>
                  <a:srgbClr val="000000"/>
                </a:solidFill>
              </a:rPr>
              <a:t>frame </a:t>
            </a:r>
            <a:r>
              <a:rPr lang="en-US" altLang="zh-CN" sz="1400" dirty="0">
                <a:solidFill>
                  <a:srgbClr val="000000"/>
                </a:solidFill>
              </a:rPr>
              <a:t>or Short SSW </a:t>
            </a:r>
            <a:r>
              <a:rPr lang="en-US" altLang="zh-CN" sz="1400" dirty="0" smtClean="0">
                <a:solidFill>
                  <a:srgbClr val="000000"/>
                </a:solidFill>
              </a:rPr>
              <a:t>PPDU.</a:t>
            </a:r>
          </a:p>
          <a:p>
            <a:pPr lvl="2" indent="-342900" defTabSz="5143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rgbClr val="000000"/>
                </a:solidFill>
              </a:rPr>
              <a:t>Use Information Request/Response frame to provide beam information </a:t>
            </a:r>
            <a:r>
              <a:rPr lang="en-US" altLang="zh-CN" sz="1400" dirty="0">
                <a:solidFill>
                  <a:srgbClr val="000000"/>
                </a:solidFill>
              </a:rPr>
              <a:t>on SSW frames or Short SSW </a:t>
            </a:r>
            <a:r>
              <a:rPr lang="en-US" altLang="zh-CN" sz="1400" dirty="0" smtClean="0">
                <a:solidFill>
                  <a:srgbClr val="000000"/>
                </a:solidFill>
              </a:rPr>
              <a:t>PPDUs.</a:t>
            </a:r>
          </a:p>
          <a:p>
            <a:pPr lvl="3" indent="-342900" defTabSz="514350">
              <a:buFont typeface="Times New Roman" panose="02020603050405020304" pitchFamily="18" charset="0"/>
              <a:buChar char="–"/>
            </a:pPr>
            <a:r>
              <a:rPr lang="en-US" altLang="zh-CN" sz="1400" dirty="0" smtClean="0">
                <a:solidFill>
                  <a:srgbClr val="000000"/>
                </a:solidFill>
              </a:rPr>
              <a:t>Reuse DMG Beacon Sector Descriptors element in [3] for </a:t>
            </a:r>
            <a:r>
              <a:rPr lang="en-US" altLang="zh-CN" sz="1400" dirty="0">
                <a:solidFill>
                  <a:srgbClr val="000000"/>
                </a:solidFill>
              </a:rPr>
              <a:t>SSW frames or Short SSW </a:t>
            </a:r>
            <a:r>
              <a:rPr lang="en-US" altLang="zh-CN" sz="1400" dirty="0" smtClean="0">
                <a:solidFill>
                  <a:srgbClr val="000000"/>
                </a:solidFill>
              </a:rPr>
              <a:t>PPDUs.</a:t>
            </a:r>
          </a:p>
          <a:p>
            <a:pPr lvl="3" indent="-342900" defTabSz="514350">
              <a:buFont typeface="Times New Roman" panose="02020603050405020304" pitchFamily="18" charset="0"/>
              <a:buChar char="–"/>
            </a:pPr>
            <a:endParaRPr lang="en-US" altLang="zh-CN" sz="1400" dirty="0" smtClean="0">
              <a:solidFill>
                <a:srgbClr val="000000"/>
              </a:solidFill>
            </a:endParaRPr>
          </a:p>
          <a:p>
            <a:pPr lvl="1" indent="-342900" defTabSz="514350"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solidFill>
                  <a:srgbClr val="000000"/>
                </a:solidFill>
                <a:ea typeface="MS Gothic" panose="020B0609070205080204" pitchFamily="49" charset="-128"/>
              </a:rPr>
              <a:t>Y/N/A</a:t>
            </a:r>
          </a:p>
          <a:p>
            <a:pPr lvl="2" indent="-342900" defTabSz="514350">
              <a:buFont typeface="Times New Roman" panose="02020603050405020304" pitchFamily="18" charset="0"/>
              <a:buChar char="–"/>
            </a:pPr>
            <a:endParaRPr lang="en-US" altLang="zh-CN" dirty="0" smtClean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422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600" dirty="0"/>
              <a:t>Straw </a:t>
            </a:r>
            <a:r>
              <a:rPr lang="en-US" altLang="zh-CN" sz="2600" dirty="0" smtClean="0"/>
              <a:t>Poll 2a</a:t>
            </a:r>
            <a:endParaRPr lang="zh-CN" altLang="en-US" sz="2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680793"/>
          </a:xfrm>
        </p:spPr>
        <p:txBody>
          <a:bodyPr/>
          <a:lstStyle/>
          <a:p>
            <a:pPr marL="192881" indent="-192881" defTabSz="514350"/>
            <a:r>
              <a:rPr lang="en-US" altLang="zh-CN" sz="1600" dirty="0">
                <a:solidFill>
                  <a:srgbClr val="000000"/>
                </a:solidFill>
              </a:rPr>
              <a:t>Do you agree to add </a:t>
            </a:r>
            <a:r>
              <a:rPr lang="en-US" altLang="zh-CN" sz="1600" dirty="0" smtClean="0">
                <a:solidFill>
                  <a:srgbClr val="000000"/>
                </a:solidFill>
              </a:rPr>
              <a:t>the following to </a:t>
            </a:r>
            <a:r>
              <a:rPr lang="en-US" altLang="zh-CN" sz="1600" dirty="0">
                <a:solidFill>
                  <a:srgbClr val="000000"/>
                </a:solidFill>
              </a:rPr>
              <a:t>the SFD</a:t>
            </a:r>
            <a:r>
              <a:rPr lang="en-US" altLang="zh-CN" sz="1600" dirty="0" smtClean="0">
                <a:solidFill>
                  <a:srgbClr val="000000"/>
                </a:solidFill>
              </a:rPr>
              <a:t>:</a:t>
            </a:r>
          </a:p>
          <a:p>
            <a:pPr marL="192881" indent="-192881" defTabSz="514350"/>
            <a:endParaRPr lang="en-US" altLang="zh-CN" sz="1600" dirty="0" smtClean="0">
              <a:solidFill>
                <a:srgbClr val="000000"/>
              </a:solidFill>
            </a:endParaRPr>
          </a:p>
          <a:p>
            <a:pPr lvl="1" defTabSz="514350"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solidFill>
                  <a:srgbClr val="000000"/>
                </a:solidFill>
              </a:rPr>
              <a:t>The DMG/EDMG STAs can perform DMG passive sensing measurements in </a:t>
            </a:r>
            <a:r>
              <a:rPr lang="en-US" altLang="zh-CN" sz="1600" dirty="0" smtClean="0">
                <a:solidFill>
                  <a:srgbClr val="000000"/>
                </a:solidFill>
              </a:rPr>
              <a:t>DTI based </a:t>
            </a:r>
            <a:r>
              <a:rPr lang="en-US" altLang="zh-CN" sz="1600" dirty="0">
                <a:solidFill>
                  <a:srgbClr val="000000"/>
                </a:solidFill>
              </a:rPr>
              <a:t>on BRP </a:t>
            </a:r>
            <a:r>
              <a:rPr lang="en-US" altLang="zh-CN" sz="1600" dirty="0" smtClean="0">
                <a:solidFill>
                  <a:srgbClr val="000000"/>
                </a:solidFill>
              </a:rPr>
              <a:t>PPDUs.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lvl="2" indent="-342900" defTabSz="5143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00"/>
                </a:solidFill>
              </a:rPr>
              <a:t>The </a:t>
            </a:r>
            <a:r>
              <a:rPr lang="en-US" altLang="zh-CN" sz="1400" dirty="0" smtClean="0">
                <a:solidFill>
                  <a:srgbClr val="000000"/>
                </a:solidFill>
              </a:rPr>
              <a:t>passive-sensing-supporting </a:t>
            </a:r>
            <a:r>
              <a:rPr lang="en-US" altLang="zh-CN" sz="1400" dirty="0">
                <a:solidFill>
                  <a:srgbClr val="000000"/>
                </a:solidFill>
              </a:rPr>
              <a:t>STA needs to indicate that BRP PPDUs </a:t>
            </a:r>
            <a:r>
              <a:rPr lang="en-US" altLang="zh-CN" sz="1400" dirty="0" smtClean="0">
                <a:solidFill>
                  <a:srgbClr val="000000"/>
                </a:solidFill>
              </a:rPr>
              <a:t>it sends can </a:t>
            </a:r>
            <a:r>
              <a:rPr lang="en-US" altLang="zh-CN" sz="1400" dirty="0">
                <a:solidFill>
                  <a:srgbClr val="000000"/>
                </a:solidFill>
              </a:rPr>
              <a:t>be used for passive sensing.</a:t>
            </a:r>
          </a:p>
          <a:p>
            <a:pPr lvl="2" indent="-342900" defTabSz="5143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rgbClr val="000000"/>
                </a:solidFill>
              </a:rPr>
              <a:t>Use Information Request/Response frame to provide </a:t>
            </a:r>
            <a:r>
              <a:rPr lang="en-US" altLang="zh-CN" sz="1400" dirty="0">
                <a:solidFill>
                  <a:srgbClr val="000000"/>
                </a:solidFill>
              </a:rPr>
              <a:t>beam </a:t>
            </a:r>
            <a:r>
              <a:rPr lang="en-US" altLang="zh-CN" sz="1400" dirty="0" smtClean="0">
                <a:solidFill>
                  <a:srgbClr val="000000"/>
                </a:solidFill>
              </a:rPr>
              <a:t>information on </a:t>
            </a:r>
            <a:r>
              <a:rPr lang="en-US" altLang="zh-CN" sz="1400" dirty="0">
                <a:solidFill>
                  <a:srgbClr val="000000"/>
                </a:solidFill>
              </a:rPr>
              <a:t>the TRN </a:t>
            </a:r>
            <a:r>
              <a:rPr lang="en-US" altLang="zh-CN" sz="1400" dirty="0" smtClean="0">
                <a:solidFill>
                  <a:srgbClr val="000000"/>
                </a:solidFill>
              </a:rPr>
              <a:t>subfields </a:t>
            </a:r>
            <a:r>
              <a:rPr lang="en-US" altLang="zh-CN" sz="1400" dirty="0">
                <a:solidFill>
                  <a:srgbClr val="000000"/>
                </a:solidFill>
              </a:rPr>
              <a:t>in BRP PPDUs. </a:t>
            </a:r>
            <a:r>
              <a:rPr lang="en-US" altLang="zh-CN" sz="1400" dirty="0" smtClean="0">
                <a:solidFill>
                  <a:srgbClr val="000000"/>
                </a:solidFill>
              </a:rPr>
              <a:t>In addition to Draft 0.1, the following information </a:t>
            </a:r>
            <a:r>
              <a:rPr lang="en-US" altLang="zh-CN" sz="1400" dirty="0" smtClean="0">
                <a:solidFill>
                  <a:srgbClr val="000000"/>
                </a:solidFill>
              </a:rPr>
              <a:t>can </a:t>
            </a:r>
            <a:r>
              <a:rPr lang="en-US" altLang="zh-CN" sz="1400" dirty="0" smtClean="0">
                <a:solidFill>
                  <a:srgbClr val="000000"/>
                </a:solidFill>
              </a:rPr>
              <a:t>be included.</a:t>
            </a:r>
            <a:endParaRPr lang="en-US" altLang="zh-CN" sz="1400" dirty="0" smtClean="0">
              <a:solidFill>
                <a:srgbClr val="000000"/>
              </a:solidFill>
            </a:endParaRPr>
          </a:p>
          <a:p>
            <a:pPr lvl="3" indent="-342900" defTabSz="514350">
              <a:buFont typeface="Times New Roman" panose="02020603050405020304" pitchFamily="18" charset="0"/>
              <a:buChar char="–"/>
            </a:pPr>
            <a:r>
              <a:rPr lang="en-US" altLang="zh-CN" sz="1400" dirty="0"/>
              <a:t>Types of BRP PPDU</a:t>
            </a:r>
          </a:p>
          <a:p>
            <a:pPr lvl="3" indent="-342900" defTabSz="514350">
              <a:buFont typeface="Times New Roman" panose="02020603050405020304" pitchFamily="18" charset="0"/>
              <a:buChar char="–"/>
            </a:pPr>
            <a:r>
              <a:rPr lang="en-US" altLang="zh-CN" sz="1400" dirty="0" smtClean="0">
                <a:solidFill>
                  <a:srgbClr val="000000"/>
                </a:solidFill>
              </a:rPr>
              <a:t>Dialog </a:t>
            </a:r>
            <a:r>
              <a:rPr lang="en-US" altLang="zh-CN" sz="1400" dirty="0">
                <a:solidFill>
                  <a:srgbClr val="000000"/>
                </a:solidFill>
              </a:rPr>
              <a:t>Token or Timestamp to reference BRP PPDU</a:t>
            </a:r>
            <a:endParaRPr lang="en-US" altLang="zh-CN" sz="1400" dirty="0"/>
          </a:p>
          <a:p>
            <a:pPr lvl="3" indent="-342900" defTabSz="514350">
              <a:buFont typeface="Times New Roman" panose="02020603050405020304" pitchFamily="18" charset="0"/>
              <a:buChar char="–"/>
            </a:pPr>
            <a:r>
              <a:rPr lang="en-US" altLang="zh-CN" sz="1400" dirty="0"/>
              <a:t>Number of BRP PPDUs for passive sensing</a:t>
            </a:r>
          </a:p>
          <a:p>
            <a:pPr lvl="3" indent="-342900" defTabSz="514350">
              <a:buFont typeface="Times New Roman" panose="02020603050405020304" pitchFamily="18" charset="0"/>
              <a:buChar char="–"/>
            </a:pPr>
            <a:r>
              <a:rPr lang="en-US" altLang="en-US" sz="1400" dirty="0">
                <a:ea typeface="MS Gothic" panose="020B0609070205080204" pitchFamily="49" charset="-128"/>
              </a:rPr>
              <a:t>Number of </a:t>
            </a:r>
            <a:r>
              <a:rPr lang="en-US" altLang="en-US" sz="1400" dirty="0" smtClean="0">
                <a:ea typeface="MS Gothic" panose="020B0609070205080204" pitchFamily="49" charset="-128"/>
              </a:rPr>
              <a:t>TX directions per PPDU or </a:t>
            </a:r>
            <a:r>
              <a:rPr lang="en-US" altLang="en-US" sz="1400" dirty="0">
                <a:ea typeface="MS Gothic" panose="020B0609070205080204" pitchFamily="49" charset="-128"/>
              </a:rPr>
              <a:t>Number of TRN subfields per PPDU </a:t>
            </a:r>
            <a:endParaRPr lang="en-US" altLang="en-US" sz="1400" dirty="0" smtClean="0">
              <a:ea typeface="MS Gothic" panose="020B0609070205080204" pitchFamily="49" charset="-128"/>
            </a:endParaRPr>
          </a:p>
          <a:p>
            <a:pPr marL="1085850" lvl="3" indent="0" defTabSz="514350">
              <a:buNone/>
            </a:pPr>
            <a:endParaRPr lang="en-US" altLang="en-US" sz="1400" dirty="0" smtClean="0">
              <a:ea typeface="MS Gothic" panose="020B0609070205080204" pitchFamily="49" charset="-128"/>
            </a:endParaRPr>
          </a:p>
          <a:p>
            <a:pPr lvl="1" indent="-342900" defTabSz="514350"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Y/N/A</a:t>
            </a:r>
            <a:endParaRPr lang="en-US" altLang="zh-CN" sz="16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lvl="2" indent="-342900" defTabSz="514350">
              <a:buFont typeface="Times New Roman" panose="02020603050405020304" pitchFamily="18" charset="0"/>
              <a:buChar char="–"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97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600" dirty="0"/>
              <a:t>Straw </a:t>
            </a:r>
            <a:r>
              <a:rPr lang="en-US" altLang="zh-CN" sz="2600" dirty="0" smtClean="0"/>
              <a:t>Poll 3a</a:t>
            </a:r>
            <a:endParaRPr lang="zh-CN" altLang="en-US" sz="2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192881" indent="-192881" defTabSz="514350"/>
            <a:r>
              <a:rPr lang="en-US" altLang="zh-CN" sz="1600" dirty="0">
                <a:solidFill>
                  <a:srgbClr val="000000"/>
                </a:solidFill>
              </a:rPr>
              <a:t>Do you agree to add </a:t>
            </a:r>
            <a:r>
              <a:rPr lang="en-US" altLang="zh-CN" sz="1600" dirty="0" smtClean="0">
                <a:solidFill>
                  <a:srgbClr val="000000"/>
                </a:solidFill>
              </a:rPr>
              <a:t>the following to </a:t>
            </a:r>
            <a:r>
              <a:rPr lang="en-US" altLang="zh-CN" sz="1600" dirty="0">
                <a:solidFill>
                  <a:srgbClr val="000000"/>
                </a:solidFill>
              </a:rPr>
              <a:t>the SFD</a:t>
            </a:r>
            <a:r>
              <a:rPr lang="en-US" altLang="zh-CN" sz="1600" dirty="0" smtClean="0">
                <a:solidFill>
                  <a:srgbClr val="000000"/>
                </a:solidFill>
              </a:rPr>
              <a:t>:</a:t>
            </a:r>
          </a:p>
          <a:p>
            <a:pPr marL="0" indent="0" defTabSz="514350">
              <a:buNone/>
            </a:pPr>
            <a:endParaRPr lang="en-US" altLang="zh-CN" sz="1600" dirty="0" smtClean="0">
              <a:solidFill>
                <a:srgbClr val="000000"/>
              </a:solidFill>
            </a:endParaRPr>
          </a:p>
          <a:p>
            <a:pPr lvl="1" indent="-342900" defTabSz="514350"/>
            <a:r>
              <a:rPr lang="en-US" altLang="zh-CN" sz="1600" dirty="0" smtClean="0">
                <a:solidFill>
                  <a:srgbClr val="000000"/>
                </a:solidFill>
              </a:rPr>
              <a:t>The DMG/EDMG STAs can perform DMG passive sensing based on the TRN </a:t>
            </a:r>
            <a:r>
              <a:rPr lang="en-US" altLang="zh-CN" sz="1600" dirty="0" smtClean="0">
                <a:solidFill>
                  <a:srgbClr val="000000"/>
                </a:solidFill>
              </a:rPr>
              <a:t>subfields </a:t>
            </a:r>
            <a:r>
              <a:rPr lang="en-US" altLang="zh-CN" sz="1600" dirty="0" smtClean="0">
                <a:solidFill>
                  <a:srgbClr val="000000"/>
                </a:solidFill>
              </a:rPr>
              <a:t>as part of beam tracking.</a:t>
            </a:r>
          </a:p>
          <a:p>
            <a:pPr lvl="2" indent="-342900" defTabSz="5143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00"/>
                </a:solidFill>
              </a:rPr>
              <a:t>The </a:t>
            </a:r>
            <a:r>
              <a:rPr lang="en-US" altLang="zh-CN" sz="1400" dirty="0" smtClean="0">
                <a:solidFill>
                  <a:srgbClr val="000000"/>
                </a:solidFill>
              </a:rPr>
              <a:t>passive-sensing-supporting </a:t>
            </a:r>
            <a:r>
              <a:rPr lang="en-US" altLang="zh-CN" sz="1400" dirty="0">
                <a:solidFill>
                  <a:srgbClr val="000000"/>
                </a:solidFill>
              </a:rPr>
              <a:t>STA needs to indicate that the PPDUs </a:t>
            </a:r>
            <a:r>
              <a:rPr lang="en-US" altLang="zh-CN" sz="1400" dirty="0" smtClean="0">
                <a:solidFill>
                  <a:srgbClr val="000000"/>
                </a:solidFill>
              </a:rPr>
              <a:t>it sends during </a:t>
            </a:r>
            <a:r>
              <a:rPr lang="en-US" altLang="zh-CN" sz="1400" dirty="0">
                <a:solidFill>
                  <a:srgbClr val="000000"/>
                </a:solidFill>
              </a:rPr>
              <a:t>beam tracking can be used for passive sensing measurements.</a:t>
            </a:r>
          </a:p>
          <a:p>
            <a:pPr lvl="2" indent="-342900" defTabSz="5143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00"/>
                </a:solidFill>
              </a:rPr>
              <a:t>Use Information Request/Response </a:t>
            </a:r>
            <a:r>
              <a:rPr lang="en-US" altLang="zh-CN" sz="1400" dirty="0" smtClean="0">
                <a:solidFill>
                  <a:srgbClr val="000000"/>
                </a:solidFill>
              </a:rPr>
              <a:t>frame to </a:t>
            </a:r>
            <a:r>
              <a:rPr lang="en-US" altLang="zh-CN" sz="1400" dirty="0">
                <a:solidFill>
                  <a:srgbClr val="000000"/>
                </a:solidFill>
              </a:rPr>
              <a:t>provide </a:t>
            </a:r>
            <a:r>
              <a:rPr lang="en-US" altLang="zh-CN" sz="1400" dirty="0" smtClean="0">
                <a:solidFill>
                  <a:srgbClr val="000000"/>
                </a:solidFill>
              </a:rPr>
              <a:t>beam information </a:t>
            </a:r>
            <a:r>
              <a:rPr lang="en-US" altLang="zh-CN" sz="1400" dirty="0">
                <a:solidFill>
                  <a:srgbClr val="000000"/>
                </a:solidFill>
              </a:rPr>
              <a:t>on the </a:t>
            </a:r>
            <a:r>
              <a:rPr lang="en-US" altLang="zh-CN" sz="1400" dirty="0" smtClean="0">
                <a:solidFill>
                  <a:srgbClr val="000000"/>
                </a:solidFill>
              </a:rPr>
              <a:t>TRN subfields </a:t>
            </a:r>
            <a:r>
              <a:rPr lang="en-US" altLang="zh-CN" sz="1400" dirty="0">
                <a:solidFill>
                  <a:srgbClr val="000000"/>
                </a:solidFill>
              </a:rPr>
              <a:t>appended to </a:t>
            </a:r>
            <a:r>
              <a:rPr lang="en-US" altLang="zh-CN" sz="1400" dirty="0" smtClean="0">
                <a:solidFill>
                  <a:srgbClr val="000000"/>
                </a:solidFill>
              </a:rPr>
              <a:t>PPDU for beam tracking</a:t>
            </a:r>
            <a:r>
              <a:rPr lang="en-US" altLang="zh-CN" sz="1400" dirty="0">
                <a:solidFill>
                  <a:srgbClr val="000000"/>
                </a:solidFill>
              </a:rPr>
              <a:t>. In addition to Draft 0.1, the following information can be included</a:t>
            </a:r>
            <a:r>
              <a:rPr lang="en-US" altLang="zh-CN" sz="1400" dirty="0" smtClean="0">
                <a:solidFill>
                  <a:srgbClr val="000000"/>
                </a:solidFill>
              </a:rPr>
              <a:t>.</a:t>
            </a:r>
            <a:endParaRPr lang="en-US" altLang="zh-CN" sz="1400" dirty="0">
              <a:solidFill>
                <a:srgbClr val="000000"/>
              </a:solidFill>
            </a:endParaRPr>
          </a:p>
          <a:p>
            <a:pPr lvl="3" indent="-342900" defTabSz="514350">
              <a:buFont typeface="Times New Roman" panose="02020603050405020304" pitchFamily="18" charset="0"/>
              <a:buChar char="–"/>
            </a:pPr>
            <a:r>
              <a:rPr lang="en-US" altLang="zh-CN" sz="1400" dirty="0"/>
              <a:t>PPDU type</a:t>
            </a:r>
          </a:p>
          <a:p>
            <a:pPr lvl="3" indent="-342900" defTabSz="514350">
              <a:buFont typeface="Times New Roman" panose="02020603050405020304" pitchFamily="18" charset="0"/>
              <a:buChar char="–"/>
            </a:pPr>
            <a:r>
              <a:rPr lang="en-US" altLang="zh-CN" sz="1400" dirty="0" smtClean="0">
                <a:solidFill>
                  <a:srgbClr val="000000"/>
                </a:solidFill>
              </a:rPr>
              <a:t>Timestamp </a:t>
            </a:r>
            <a:r>
              <a:rPr lang="en-US" altLang="zh-CN" sz="1400" dirty="0">
                <a:solidFill>
                  <a:srgbClr val="000000"/>
                </a:solidFill>
              </a:rPr>
              <a:t>to reference PPDU transmission</a:t>
            </a:r>
            <a:endParaRPr lang="en-US" altLang="zh-CN" sz="1400" dirty="0"/>
          </a:p>
          <a:p>
            <a:pPr lvl="3" indent="-342900" defTabSz="514350">
              <a:buFont typeface="Times New Roman" panose="02020603050405020304" pitchFamily="18" charset="0"/>
              <a:buChar char="–"/>
            </a:pPr>
            <a:r>
              <a:rPr lang="en-US" altLang="zh-CN" sz="1400" dirty="0"/>
              <a:t>Number of PPDUs for passive sensing</a:t>
            </a:r>
          </a:p>
          <a:p>
            <a:pPr lvl="3" indent="-342900" defTabSz="514350">
              <a:buFont typeface="Times New Roman" panose="02020603050405020304" pitchFamily="18" charset="0"/>
              <a:buChar char="–"/>
            </a:pPr>
            <a:r>
              <a:rPr lang="en-US" altLang="en-US" sz="1400" dirty="0">
                <a:ea typeface="MS Gothic" panose="020B0609070205080204" pitchFamily="49" charset="-128"/>
              </a:rPr>
              <a:t>Number of TX directions per PPDU or Number of TRN subfields per PPDU </a:t>
            </a:r>
          </a:p>
          <a:p>
            <a:pPr marL="1085850" lvl="3" indent="0" defTabSz="514350">
              <a:buNone/>
            </a:pPr>
            <a:endParaRPr lang="en-US" altLang="zh-CN" sz="1600" dirty="0" smtClean="0">
              <a:solidFill>
                <a:srgbClr val="000000"/>
              </a:solidFill>
            </a:endParaRPr>
          </a:p>
          <a:p>
            <a:pPr lvl="1" indent="-342900" defTabSz="514350"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Y/N/A</a:t>
            </a:r>
          </a:p>
          <a:p>
            <a:pPr lvl="1" indent="-342900" defTabSz="514350">
              <a:buFont typeface="Times New Roman" panose="02020603050405020304" pitchFamily="18" charset="0"/>
              <a:buChar char="–"/>
            </a:pPr>
            <a:endParaRPr lang="en-US" altLang="zh-CN" sz="16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lvl="1" indent="-342900" defTabSz="514350">
              <a:buFont typeface="Times New Roman" panose="02020603050405020304" pitchFamily="18" charset="0"/>
              <a:buChar char="–"/>
            </a:pPr>
            <a:endParaRPr lang="en-US" altLang="zh-CN" sz="16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lvl="1" indent="-342900" defTabSz="514350">
              <a:buFont typeface="Times New Roman" panose="02020603050405020304" pitchFamily="18" charset="0"/>
              <a:buChar char="–"/>
            </a:pPr>
            <a:endParaRPr lang="en-US" altLang="zh-CN" sz="16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lvl="1" indent="-342900" defTabSz="514350">
              <a:buFont typeface="Times New Roman" panose="02020603050405020304" pitchFamily="18" charset="0"/>
              <a:buChar char="–"/>
            </a:pPr>
            <a:endParaRPr lang="en-US" altLang="zh-CN" sz="1600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526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2881" indent="-192881" defTabSz="514350"/>
            <a:r>
              <a:rPr lang="en-US" altLang="zh-CN" sz="1800" dirty="0">
                <a:solidFill>
                  <a:srgbClr val="000000"/>
                </a:solidFill>
              </a:rPr>
              <a:t>[</a:t>
            </a:r>
            <a:r>
              <a:rPr lang="en-US" altLang="zh-CN" sz="1800" dirty="0" smtClean="0">
                <a:solidFill>
                  <a:srgbClr val="000000"/>
                </a:solidFill>
              </a:rPr>
              <a:t>1]</a:t>
            </a:r>
            <a:r>
              <a:rPr lang="en-US" altLang="zh-CN" sz="1800" dirty="0" smtClean="0">
                <a:solidFill>
                  <a:srgbClr val="000000"/>
                </a:solidFill>
                <a:hlinkClick r:id="rId2"/>
              </a:rPr>
              <a:t>https://mentor.ieee.org/802.11/dcn/22/11-22-0002-00-00bf-dmg-passive-sensing.pptx</a:t>
            </a:r>
            <a:endParaRPr lang="en-US" altLang="zh-CN" sz="1800" dirty="0" smtClean="0">
              <a:solidFill>
                <a:srgbClr val="000000"/>
              </a:solidFill>
            </a:endParaRPr>
          </a:p>
          <a:p>
            <a:pPr marL="192881" indent="-192881" defTabSz="514350"/>
            <a:r>
              <a:rPr lang="en-US" altLang="zh-CN" sz="1800" dirty="0" smtClean="0">
                <a:solidFill>
                  <a:srgbClr val="000000"/>
                </a:solidFill>
              </a:rPr>
              <a:t>[2]</a:t>
            </a:r>
            <a:r>
              <a:rPr lang="en-US" altLang="zh-CN" sz="1800" dirty="0" smtClean="0">
                <a:solidFill>
                  <a:srgbClr val="000000"/>
                </a:solidFill>
                <a:hlinkClick r:id="rId3"/>
              </a:rPr>
              <a:t>https</a:t>
            </a:r>
            <a:r>
              <a:rPr lang="en-US" altLang="zh-CN" sz="1800" dirty="0">
                <a:solidFill>
                  <a:srgbClr val="000000"/>
                </a:solidFill>
                <a:hlinkClick r:id="rId3"/>
              </a:rPr>
              <a:t>://</a:t>
            </a:r>
            <a:r>
              <a:rPr lang="en-US" altLang="zh-CN" sz="1800" dirty="0" smtClean="0">
                <a:solidFill>
                  <a:srgbClr val="000000"/>
                </a:solidFill>
                <a:hlinkClick r:id="rId3"/>
              </a:rPr>
              <a:t>mentor.ieee.org/802.11/dcn/22/11-22-0423-00-00bf-dmg-passive-sensing-based-on-a-bft.pptx</a:t>
            </a:r>
            <a:endParaRPr lang="en-US" altLang="zh-CN" sz="1800" dirty="0" smtClean="0">
              <a:solidFill>
                <a:srgbClr val="000000"/>
              </a:solidFill>
            </a:endParaRPr>
          </a:p>
          <a:p>
            <a:pPr marL="192881" indent="-192881" defTabSz="514350"/>
            <a:r>
              <a:rPr lang="en-US" altLang="zh-CN" sz="1800" dirty="0" smtClean="0">
                <a:solidFill>
                  <a:srgbClr val="000000"/>
                </a:solidFill>
              </a:rPr>
              <a:t>[3]</a:t>
            </a:r>
            <a:r>
              <a:rPr lang="en-US" altLang="zh-CN" sz="1800" dirty="0" smtClean="0">
                <a:solidFill>
                  <a:srgbClr val="000000"/>
                </a:solidFill>
                <a:hlinkClick r:id="rId4"/>
              </a:rPr>
              <a:t>https</a:t>
            </a:r>
            <a:r>
              <a:rPr lang="en-US" altLang="zh-CN" sz="1800" dirty="0">
                <a:solidFill>
                  <a:srgbClr val="000000"/>
                </a:solidFill>
                <a:hlinkClick r:id="rId4"/>
              </a:rPr>
              <a:t>://</a:t>
            </a:r>
            <a:r>
              <a:rPr lang="en-US" altLang="zh-CN" sz="1800" dirty="0" smtClean="0">
                <a:solidFill>
                  <a:srgbClr val="000000"/>
                </a:solidFill>
                <a:hlinkClick r:id="rId4"/>
              </a:rPr>
              <a:t>grouper.ieee.org/groups/802/11/private/Draft_Standards/11bf/Draft%20P802.11bf_D0.1.pdf</a:t>
            </a:r>
            <a:endParaRPr lang="en-US" altLang="zh-CN" sz="1800" dirty="0" smtClean="0">
              <a:solidFill>
                <a:srgbClr val="000000"/>
              </a:solidFill>
            </a:endParaRPr>
          </a:p>
          <a:p>
            <a:pPr marL="192881" indent="-192881" defTabSz="514350"/>
            <a:r>
              <a:rPr lang="en-US" altLang="zh-CN" sz="1800" dirty="0" smtClean="0">
                <a:solidFill>
                  <a:srgbClr val="000000"/>
                </a:solidFill>
              </a:rPr>
              <a:t>[</a:t>
            </a:r>
            <a:r>
              <a:rPr lang="en-US" altLang="zh-CN" sz="1800" dirty="0">
                <a:solidFill>
                  <a:srgbClr val="000000"/>
                </a:solidFill>
              </a:rPr>
              <a:t>4] </a:t>
            </a:r>
            <a:r>
              <a:rPr lang="en-US" altLang="zh-CN" sz="1800" dirty="0">
                <a:solidFill>
                  <a:srgbClr val="000000"/>
                </a:solidFill>
                <a:hlinkClick r:id="rId5"/>
              </a:rPr>
              <a:t>https://</a:t>
            </a:r>
            <a:r>
              <a:rPr lang="en-US" altLang="zh-CN" sz="1800" dirty="0" smtClean="0">
                <a:solidFill>
                  <a:srgbClr val="000000"/>
                </a:solidFill>
                <a:hlinkClick r:id="rId5"/>
              </a:rPr>
              <a:t>ieeexplore.ieee.org/document/8319416</a:t>
            </a:r>
            <a:endParaRPr lang="en-US" altLang="zh-CN" sz="1800" dirty="0" smtClean="0">
              <a:solidFill>
                <a:srgbClr val="000000"/>
              </a:solidFill>
            </a:endParaRPr>
          </a:p>
          <a:p>
            <a:pPr marL="192881" indent="-192881" defTabSz="514350"/>
            <a:endParaRPr lang="en-US" altLang="zh-CN" sz="1800" dirty="0" smtClean="0">
              <a:solidFill>
                <a:srgbClr val="000000"/>
              </a:solidFill>
            </a:endParaRPr>
          </a:p>
          <a:p>
            <a:pPr marL="192881" indent="-192881" defTabSz="514350"/>
            <a:endParaRPr lang="en-US" altLang="zh-CN" sz="1800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620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85800"/>
            <a:ext cx="7772400" cy="609600"/>
          </a:xfrm>
          <a:noFill/>
        </p:spPr>
        <p:txBody>
          <a:bodyPr/>
          <a:lstStyle/>
          <a:p>
            <a:r>
              <a:rPr lang="en-GB" altLang="zh-CN" sz="2800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726282" y="1430194"/>
            <a:ext cx="7767636" cy="484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18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DMG </a:t>
            </a:r>
            <a:r>
              <a:rPr lang="en-US" altLang="zh-CN" sz="18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passive sensing during BTI [1].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Downlink passive sensing: The non-AP STA performs sensing measurements via </a:t>
            </a:r>
            <a:r>
              <a:rPr lang="en-US" altLang="zh-CN" sz="16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DMG Beacon frames</a:t>
            </a:r>
            <a:r>
              <a:rPr lang="en-US" altLang="zh-CN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sent by the AP/PCP.</a:t>
            </a:r>
            <a:endParaRPr lang="en-US" altLang="en-US" sz="18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8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DMG passive sensing during A-BFT [2].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Uplink passive sensing: The AP/PCP </a:t>
            </a:r>
            <a:r>
              <a:rPr lang="en-US" altLang="zh-CN" sz="1600" dirty="0">
                <a:solidFill>
                  <a:srgbClr val="000000"/>
                </a:solidFill>
                <a:ea typeface="MS Gothic" panose="020B0609070205080204" pitchFamily="49" charset="-128"/>
              </a:rPr>
              <a:t>performs </a:t>
            </a: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sensing measurements </a:t>
            </a: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via </a:t>
            </a:r>
            <a:r>
              <a:rPr lang="en-US" altLang="en-US" sz="1600" dirty="0">
                <a:solidFill>
                  <a:srgbClr val="0000FF"/>
                </a:solidFill>
                <a:ea typeface="MS Gothic" panose="020B0609070205080204" pitchFamily="49" charset="-128"/>
              </a:rPr>
              <a:t>SSW frames/Short SSW </a:t>
            </a:r>
            <a:r>
              <a:rPr lang="en-US" altLang="en-US" sz="16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PPDUs </a:t>
            </a: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sent by the non-AP STA.</a:t>
            </a:r>
            <a:endParaRPr lang="en-US" altLang="en-US" sz="1800" dirty="0">
              <a:solidFill>
                <a:srgbClr val="000000"/>
              </a:solidFill>
              <a:latin typeface="Times New Roman"/>
              <a:ea typeface="MS Gothic" panose="020B0609070205080204" pitchFamily="49" charset="-128"/>
              <a:cs typeface="Times New Roman"/>
              <a:sym typeface="Times New Roman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altLang="en-US" sz="1800" b="1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DMG passive sensing during DTI</a:t>
            </a:r>
            <a:r>
              <a:rPr lang="en-US" altLang="en-US" sz="1800" b="1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Motivation: DTI takes up most of the time in a Beacon Interval.</a:t>
            </a:r>
            <a:endParaRPr lang="en-US" altLang="en-US" sz="1600" dirty="0" smtClean="0">
              <a:solidFill>
                <a:srgbClr val="000000"/>
              </a:solidFill>
              <a:latin typeface="Times New Roman"/>
              <a:ea typeface="MS Gothic" panose="020B0609070205080204" pitchFamily="49" charset="-128"/>
              <a:cs typeface="Times New Roman"/>
              <a:sym typeface="Times New Roman"/>
            </a:endParaRP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Proposal 1: Based on </a:t>
            </a:r>
            <a:r>
              <a:rPr lang="en-US" altLang="en-US" sz="1600" i="1" dirty="0" err="1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beamforming</a:t>
            </a:r>
            <a:r>
              <a:rPr lang="en-US" altLang="en-US" sz="1600" i="1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 (BF) training</a:t>
            </a: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 procedure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1a: The receiving </a:t>
            </a:r>
            <a:r>
              <a:rPr lang="en-US" altLang="en-US" sz="1600" dirty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STA performs sensing measurements </a:t>
            </a: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based on </a:t>
            </a:r>
            <a:r>
              <a:rPr lang="en-US" altLang="en-US" sz="16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SSW </a:t>
            </a:r>
            <a:r>
              <a:rPr lang="en-US" altLang="en-US" sz="1600" dirty="0">
                <a:solidFill>
                  <a:srgbClr val="0000FF"/>
                </a:solidFill>
                <a:ea typeface="MS Gothic" panose="020B0609070205080204" pitchFamily="49" charset="-128"/>
              </a:rPr>
              <a:t>frames/Short SSW PPDUs </a:t>
            </a: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sent </a:t>
            </a:r>
            <a:r>
              <a:rPr lang="en-US" altLang="en-US" sz="1600" dirty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by the transmitting </a:t>
            </a: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STA during SLS.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1b: The receiving STA performs sensing measurements based on </a:t>
            </a:r>
            <a:r>
              <a:rPr lang="en-US" altLang="en-US" sz="1600" dirty="0" smtClean="0">
                <a:solidFill>
                  <a:srgbClr val="0000FF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BRP PPDUs </a:t>
            </a: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sent by the transmitting STA during BRP or BRP TXSS.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Proposal 2: </a:t>
            </a:r>
            <a:r>
              <a:rPr lang="en-US" altLang="en-US" sz="1600" dirty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Based on </a:t>
            </a:r>
            <a:r>
              <a:rPr lang="en-US" altLang="en-US" sz="1600" i="1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beam tracking </a:t>
            </a: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process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The beam tracking initiator and/or the beam tracking responder can perform sensing </a:t>
            </a:r>
            <a:r>
              <a:rPr lang="en-US" altLang="en-US" sz="1600" dirty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measurements </a:t>
            </a: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based on the </a:t>
            </a:r>
            <a:r>
              <a:rPr lang="en-US" altLang="en-US" sz="1600" dirty="0" smtClean="0">
                <a:solidFill>
                  <a:srgbClr val="0000FF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TRN field appended to Data frames</a:t>
            </a:r>
            <a:r>
              <a:rPr lang="en-US" altLang="en-US" sz="1600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Note: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The </a:t>
            </a:r>
            <a:r>
              <a:rPr lang="en-US" altLang="en-US" b="1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transmitting STA 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refers to the STA which transmits PPDUs that are used for passive sensing.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The </a:t>
            </a:r>
            <a:r>
              <a:rPr lang="en-US" altLang="en-US" b="1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receiving STA </a:t>
            </a:r>
            <a:r>
              <a:rPr lang="en-US" altLang="en-US" dirty="0" smtClean="0">
                <a:solidFill>
                  <a:srgbClr val="000000"/>
                </a:solidFill>
                <a:latin typeface="Times New Roman"/>
                <a:ea typeface="MS Gothic" panose="020B0609070205080204" pitchFamily="49" charset="-128"/>
                <a:cs typeface="Times New Roman"/>
                <a:sym typeface="Times New Roman"/>
              </a:rPr>
              <a:t>refers to the STA which performs sensing measurements based on the received PPDUs.</a:t>
            </a:r>
            <a:endParaRPr lang="en-US" altLang="en-US" dirty="0">
              <a:solidFill>
                <a:srgbClr val="000000"/>
              </a:solidFill>
              <a:latin typeface="Times New Roman"/>
              <a:ea typeface="MS Gothic" panose="020B0609070205080204" pitchFamily="49" charset="-128"/>
              <a:cs typeface="Times New Roman"/>
              <a:sym typeface="Times New Roman"/>
            </a:endParaRP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endParaRPr lang="en-US" altLang="en-US" sz="20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179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sz="2600" dirty="0" smtClean="0"/>
              <a:t>Recap – Information Request/Response</a:t>
            </a:r>
            <a:endParaRPr lang="en-GB" altLang="zh-CN" sz="2600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61060" y="1464106"/>
            <a:ext cx="7767636" cy="490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DMG </a:t>
            </a:r>
            <a:r>
              <a:rPr lang="en-US" altLang="zh-CN" sz="18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passive sensing during BTI/A-BFT [1] [2].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zh-CN" sz="1400" dirty="0" smtClean="0">
                <a:ea typeface="MS Gothic" panose="020B0609070205080204" pitchFamily="49" charset="-128"/>
              </a:rPr>
              <a:t>The non-AP STA/AP sends Information Request frame to the AP/non-AP STA to request the </a:t>
            </a:r>
            <a:r>
              <a:rPr lang="en-US" altLang="zh-CN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location</a:t>
            </a:r>
            <a:r>
              <a:rPr lang="en-US" altLang="zh-CN" sz="1400" dirty="0" smtClean="0">
                <a:ea typeface="MS Gothic" panose="020B0609070205080204" pitchFamily="49" charset="-128"/>
              </a:rPr>
              <a:t> (LCI) of the AP/non-AP STA, </a:t>
            </a:r>
            <a:r>
              <a:rPr lang="en-US" altLang="zh-CN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sector information</a:t>
            </a:r>
            <a:r>
              <a:rPr lang="en-US" altLang="zh-CN" sz="1400" dirty="0" smtClean="0">
                <a:ea typeface="MS Gothic" panose="020B0609070205080204" pitchFamily="49" charset="-128"/>
              </a:rPr>
              <a:t> (Sector Descriptors), </a:t>
            </a:r>
            <a:r>
              <a:rPr lang="en-US" altLang="zh-CN" sz="1400" dirty="0" err="1" smtClean="0">
                <a:ea typeface="MS Gothic" panose="020B0609070205080204" pitchFamily="49" charset="-128"/>
              </a:rPr>
              <a:t>etc</a:t>
            </a:r>
            <a:r>
              <a:rPr lang="en-US" altLang="zh-CN" sz="1400" dirty="0" smtClean="0">
                <a:ea typeface="MS Gothic" panose="020B0609070205080204" pitchFamily="49" charset="-128"/>
              </a:rPr>
              <a:t> [3].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zh-CN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In </a:t>
            </a:r>
            <a:r>
              <a:rPr lang="en-US" altLang="zh-CN" sz="1400" dirty="0">
                <a:solidFill>
                  <a:srgbClr val="000000"/>
                </a:solidFill>
                <a:ea typeface="MS Gothic" panose="020B0609070205080204" pitchFamily="49" charset="-128"/>
              </a:rPr>
              <a:t>the Information Response </a:t>
            </a:r>
            <a:r>
              <a:rPr lang="en-US" altLang="zh-CN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frame, the AP/non-AP </a:t>
            </a:r>
            <a:r>
              <a:rPr lang="en-US" altLang="zh-CN" sz="1400" dirty="0">
                <a:solidFill>
                  <a:srgbClr val="000000"/>
                </a:solidFill>
                <a:ea typeface="MS Gothic" panose="020B0609070205080204" pitchFamily="49" charset="-128"/>
              </a:rPr>
              <a:t>STA </a:t>
            </a:r>
            <a:r>
              <a:rPr lang="en-US" altLang="zh-CN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can indicate that the sector information is </a:t>
            </a:r>
            <a:r>
              <a:rPr lang="en-US" altLang="zh-CN" sz="1400" dirty="0">
                <a:solidFill>
                  <a:srgbClr val="000000"/>
                </a:solidFill>
                <a:ea typeface="MS Gothic" panose="020B0609070205080204" pitchFamily="49" charset="-128"/>
              </a:rPr>
              <a:t>for the </a:t>
            </a:r>
            <a:r>
              <a:rPr lang="en-US" altLang="zh-CN" sz="1400" dirty="0">
                <a:solidFill>
                  <a:srgbClr val="0000FF"/>
                </a:solidFill>
                <a:ea typeface="MS Gothic" panose="020B0609070205080204" pitchFamily="49" charset="-128"/>
              </a:rPr>
              <a:t>previous or next </a:t>
            </a:r>
            <a:r>
              <a:rPr lang="en-US" altLang="zh-CN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BTI/A-BFT. </a:t>
            </a:r>
            <a:endParaRPr lang="en-US" altLang="en-US" sz="14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8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8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8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rgbClr val="000000"/>
              </a:solidFill>
              <a:ea typeface="MS Gothic" panose="020B0609070205080204" pitchFamily="49" charset="-128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920572" y="2743199"/>
            <a:ext cx="7954595" cy="3679511"/>
            <a:chOff x="920572" y="2743199"/>
            <a:chExt cx="7954595" cy="3679511"/>
          </a:xfrm>
        </p:grpSpPr>
        <p:sp>
          <p:nvSpPr>
            <p:cNvPr id="11" name="文本框 10"/>
            <p:cNvSpPr txBox="1"/>
            <p:nvPr/>
          </p:nvSpPr>
          <p:spPr>
            <a:xfrm>
              <a:off x="5999531" y="5312004"/>
              <a:ext cx="2875636" cy="954107"/>
            </a:xfrm>
            <a:prstGeom prst="rect">
              <a:avLst/>
            </a:prstGeom>
            <a:noFill/>
            <a:ln w="19050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Relate the Sector Descriptor to the </a:t>
              </a:r>
              <a:r>
                <a:rPr lang="en-US" altLang="zh-CN" sz="1400" b="1" dirty="0"/>
                <a:t>Sector</a:t>
              </a:r>
              <a:r>
                <a:rPr lang="en-US" altLang="zh-CN" sz="1400" dirty="0"/>
                <a:t> and </a:t>
              </a:r>
              <a:r>
                <a:rPr lang="en-US" altLang="zh-CN" sz="1400" b="1" dirty="0"/>
                <a:t>DMG Ant </a:t>
              </a:r>
              <a:r>
                <a:rPr lang="en-US" altLang="zh-CN" sz="1400" dirty="0"/>
                <a:t>in use.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Relate </a:t>
              </a:r>
              <a:r>
                <a:rPr lang="en-US" altLang="zh-CN" sz="1400" dirty="0" smtClean="0"/>
                <a:t>the Sector Descriptor to the </a:t>
              </a:r>
              <a:r>
                <a:rPr lang="en-US" altLang="zh-CN" sz="1400" b="1" dirty="0" smtClean="0"/>
                <a:t>PPDU</a:t>
              </a:r>
              <a:r>
                <a:rPr lang="en-US" altLang="zh-CN" sz="1400" dirty="0" smtClean="0"/>
                <a:t>.</a:t>
              </a:r>
              <a:endParaRPr lang="en-US" altLang="zh-CN" sz="1400" dirty="0" smtClean="0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920572" y="2743199"/>
              <a:ext cx="7806753" cy="3679511"/>
              <a:chOff x="920572" y="2612711"/>
              <a:chExt cx="7806753" cy="3810000"/>
            </a:xfrm>
          </p:grpSpPr>
          <p:grpSp>
            <p:nvGrpSpPr>
              <p:cNvPr id="24" name="组合 23"/>
              <p:cNvGrpSpPr/>
              <p:nvPr/>
            </p:nvGrpSpPr>
            <p:grpSpPr>
              <a:xfrm>
                <a:off x="920572" y="2612711"/>
                <a:ext cx="7806753" cy="3810000"/>
                <a:chOff x="1219201" y="2514600"/>
                <a:chExt cx="7806753" cy="3810000"/>
              </a:xfrm>
            </p:grpSpPr>
            <p:grpSp>
              <p:nvGrpSpPr>
                <p:cNvPr id="9" name="组合 8"/>
                <p:cNvGrpSpPr/>
                <p:nvPr/>
              </p:nvGrpSpPr>
              <p:grpSpPr>
                <a:xfrm>
                  <a:off x="1219201" y="2514600"/>
                  <a:ext cx="5244958" cy="3810000"/>
                  <a:chOff x="1822460" y="2597341"/>
                  <a:chExt cx="5356581" cy="3761109"/>
                </a:xfrm>
              </p:grpSpPr>
              <p:pic>
                <p:nvPicPr>
                  <p:cNvPr id="2" name="图片 1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862409" y="2597341"/>
                    <a:ext cx="5316632" cy="1187131"/>
                  </a:xfrm>
                  <a:prstGeom prst="rect">
                    <a:avLst/>
                  </a:prstGeom>
                </p:spPr>
              </p:pic>
              <p:grpSp>
                <p:nvGrpSpPr>
                  <p:cNvPr id="7" name="组合 6"/>
                  <p:cNvGrpSpPr/>
                  <p:nvPr/>
                </p:nvGrpSpPr>
                <p:grpSpPr>
                  <a:xfrm>
                    <a:off x="1822460" y="3978857"/>
                    <a:ext cx="5135877" cy="2379593"/>
                    <a:chOff x="661610" y="3825866"/>
                    <a:chExt cx="4789487" cy="2237063"/>
                  </a:xfrm>
                </p:grpSpPr>
                <p:pic>
                  <p:nvPicPr>
                    <p:cNvPr id="4" name="图片 3"/>
                    <p:cNvPicPr>
                      <a:picLocks noChangeAspect="1"/>
                    </p:cNvPicPr>
                    <p:nvPr/>
                  </p:nvPicPr>
                  <p:blipFill>
                    <a:blip r:embed="rId4"/>
                    <a:stretch>
                      <a:fillRect/>
                    </a:stretch>
                  </p:blipFill>
                  <p:spPr>
                    <a:xfrm>
                      <a:off x="703292" y="4986468"/>
                      <a:ext cx="4738591" cy="1076461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" name="图片 5"/>
                    <p:cNvPicPr>
                      <a:picLocks noChangeAspect="1"/>
                    </p:cNvPicPr>
                    <p:nvPr/>
                  </p:nvPicPr>
                  <p:blipFill>
                    <a:blip r:embed="rId5"/>
                    <a:stretch>
                      <a:fillRect/>
                    </a:stretch>
                  </p:blipFill>
                  <p:spPr>
                    <a:xfrm>
                      <a:off x="661610" y="3825866"/>
                      <a:ext cx="4789487" cy="1008313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8" name="矩形 7"/>
                  <p:cNvSpPr/>
                  <p:nvPr/>
                </p:nvSpPr>
                <p:spPr bwMode="auto">
                  <a:xfrm>
                    <a:off x="4462094" y="3995057"/>
                    <a:ext cx="2486361" cy="549532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zh-CN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" name="矩形 11"/>
                  <p:cNvSpPr/>
                  <p:nvPr/>
                </p:nvSpPr>
                <p:spPr bwMode="auto">
                  <a:xfrm>
                    <a:off x="6248400" y="2674918"/>
                    <a:ext cx="930641" cy="513432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zh-CN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pic>
              <p:nvPicPr>
                <p:cNvPr id="10" name="图片 9"/>
                <p:cNvPicPr>
                  <a:picLocks noChangeAspect="1"/>
                </p:cNvPicPr>
                <p:nvPr/>
              </p:nvPicPr>
              <p:blipFill rotWithShape="1">
                <a:blip r:embed="rId6"/>
                <a:srcRect l="16124" t="6463" r="3094"/>
                <a:stretch/>
              </p:blipFill>
              <p:spPr>
                <a:xfrm>
                  <a:off x="6298160" y="3406947"/>
                  <a:ext cx="2727794" cy="756193"/>
                </a:xfrm>
                <a:prstGeom prst="rect">
                  <a:avLst/>
                </a:prstGeom>
              </p:spPr>
            </p:pic>
            <p:cxnSp>
              <p:nvCxnSpPr>
                <p:cNvPr id="14" name="直接连接符 13"/>
                <p:cNvCxnSpPr/>
                <p:nvPr/>
              </p:nvCxnSpPr>
              <p:spPr bwMode="auto">
                <a:xfrm>
                  <a:off x="4800600" y="3115881"/>
                  <a:ext cx="1600200" cy="492723"/>
                </a:xfrm>
                <a:prstGeom prst="line">
                  <a:avLst/>
                </a:prstGeom>
                <a:ln>
                  <a:prstDash val="dash"/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接连接符 15"/>
                <p:cNvCxnSpPr/>
                <p:nvPr/>
              </p:nvCxnSpPr>
              <p:spPr bwMode="auto">
                <a:xfrm>
                  <a:off x="5549380" y="3097956"/>
                  <a:ext cx="3476574" cy="5080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30" name="矩形 29"/>
              <p:cNvSpPr/>
              <p:nvPr/>
            </p:nvSpPr>
            <p:spPr bwMode="auto">
              <a:xfrm>
                <a:off x="4222096" y="5312004"/>
                <a:ext cx="1028655" cy="795271"/>
              </a:xfrm>
              <a:prstGeom prst="rect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9" name="直接连接符 18"/>
            <p:cNvCxnSpPr/>
            <p:nvPr/>
          </p:nvCxnSpPr>
          <p:spPr bwMode="auto">
            <a:xfrm flipH="1">
              <a:off x="1295400" y="4572001"/>
              <a:ext cx="2267208" cy="990599"/>
            </a:xfrm>
            <a:prstGeom prst="line">
              <a:avLst/>
            </a:prstGeom>
            <a:ln>
              <a:prstDash val="dash"/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 bwMode="auto">
            <a:xfrm>
              <a:off x="4344988" y="4572001"/>
              <a:ext cx="1522412" cy="9905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213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4"/>
            <a:ext cx="7772400" cy="959015"/>
          </a:xfrm>
          <a:noFill/>
        </p:spPr>
        <p:txBody>
          <a:bodyPr/>
          <a:lstStyle/>
          <a:p>
            <a:r>
              <a:rPr lang="en-GB" altLang="zh-CN" sz="2600" dirty="0" smtClean="0"/>
              <a:t>Proposal 1a – DMG passive sensing based on </a:t>
            </a:r>
            <a:r>
              <a:rPr lang="en-GB" altLang="zh-CN" sz="2600" dirty="0" smtClean="0">
                <a:solidFill>
                  <a:srgbClr val="0000FF"/>
                </a:solidFill>
              </a:rPr>
              <a:t>SSW/Short SSW</a:t>
            </a:r>
            <a:endParaRPr lang="en-GB" altLang="zh-CN" sz="2600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61060" y="1676400"/>
            <a:ext cx="7767636" cy="4693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The BF training process occurs within an SP or CBAP in DTI.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SLS phase and BRP phase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Sector-level sweep (SLS) phase – To train TXSS (normally)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zh-CN" sz="1400" dirty="0" smtClean="0"/>
              <a:t>In [2], each </a:t>
            </a:r>
            <a:r>
              <a:rPr lang="en-US" altLang="zh-CN" sz="1400" dirty="0" smtClean="0">
                <a:solidFill>
                  <a:srgbClr val="0000FF"/>
                </a:solidFill>
              </a:rPr>
              <a:t>SSW frame/Short SSW PPDU </a:t>
            </a:r>
            <a:r>
              <a:rPr lang="en-US" altLang="zh-CN" sz="1400" dirty="0" smtClean="0"/>
              <a:t>contains an </a:t>
            </a:r>
            <a:r>
              <a:rPr lang="en-US" altLang="zh-CN" sz="1400" b="1" dirty="0" smtClean="0"/>
              <a:t>indication bit</a:t>
            </a:r>
            <a:r>
              <a:rPr lang="en-US" altLang="zh-CN" sz="1400" dirty="0" smtClean="0"/>
              <a:t>. 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zh-CN" sz="1400" dirty="0">
                <a:sym typeface="Wingdings" panose="05000000000000000000" pitchFamily="2" charset="2"/>
              </a:rPr>
              <a:t>Both </a:t>
            </a:r>
            <a:r>
              <a:rPr lang="en-US" altLang="zh-CN" sz="1400" dirty="0" smtClean="0">
                <a:sym typeface="Wingdings" panose="05000000000000000000" pitchFamily="2" charset="2"/>
              </a:rPr>
              <a:t>BF initiator </a:t>
            </a:r>
            <a:r>
              <a:rPr lang="en-US" altLang="zh-CN" sz="1400" dirty="0">
                <a:sym typeface="Wingdings" panose="05000000000000000000" pitchFamily="2" charset="2"/>
              </a:rPr>
              <a:t>and responder can perform passive sensing measurements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using the received SSW frames/Short SSW PPDUs.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Existing techniques in the Draft 0.1 [3], such as the Information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Request/Response,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DMG Sector Descriptors element, can be re-used. 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Information Request/Response frames may be transmitted after the completion of the SLS.</a:t>
            </a:r>
            <a:endParaRPr lang="en-US" altLang="en-US" sz="14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6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6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6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2160307" y="3858706"/>
            <a:ext cx="4720836" cy="2560008"/>
            <a:chOff x="2270100" y="3438102"/>
            <a:chExt cx="4679999" cy="2734098"/>
          </a:xfrm>
        </p:grpSpPr>
        <p:grpSp>
          <p:nvGrpSpPr>
            <p:cNvPr id="14" name="组合 13"/>
            <p:cNvGrpSpPr/>
            <p:nvPr/>
          </p:nvGrpSpPr>
          <p:grpSpPr>
            <a:xfrm>
              <a:off x="2270100" y="3438102"/>
              <a:ext cx="4679999" cy="2712408"/>
              <a:chOff x="1076227" y="3319280"/>
              <a:chExt cx="5657948" cy="3190875"/>
            </a:xfrm>
          </p:grpSpPr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3"/>
              <a:srcRect l="-1" r="38242"/>
              <a:stretch/>
            </p:blipFill>
            <p:spPr>
              <a:xfrm>
                <a:off x="1076227" y="3319280"/>
                <a:ext cx="5194301" cy="3190875"/>
              </a:xfrm>
              <a:prstGeom prst="rect">
                <a:avLst/>
              </a:prstGeom>
            </p:spPr>
          </p:pic>
          <p:pic>
            <p:nvPicPr>
              <p:cNvPr id="17" name="图片 16"/>
              <p:cNvPicPr>
                <a:picLocks noChangeAspect="1"/>
              </p:cNvPicPr>
              <p:nvPr/>
            </p:nvPicPr>
            <p:blipFill rotWithShape="1">
              <a:blip r:embed="rId3"/>
              <a:srcRect l="94375"/>
              <a:stretch/>
            </p:blipFill>
            <p:spPr>
              <a:xfrm>
                <a:off x="6261101" y="3319280"/>
                <a:ext cx="473074" cy="3190875"/>
              </a:xfrm>
              <a:prstGeom prst="rect">
                <a:avLst/>
              </a:prstGeom>
            </p:spPr>
          </p:pic>
        </p:grpSp>
        <p:sp>
          <p:nvSpPr>
            <p:cNvPr id="15" name="文本框 14"/>
            <p:cNvSpPr txBox="1"/>
            <p:nvPr/>
          </p:nvSpPr>
          <p:spPr>
            <a:xfrm>
              <a:off x="4953000" y="589520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[4]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8667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4"/>
            <a:ext cx="7772400" cy="959015"/>
          </a:xfrm>
          <a:noFill/>
        </p:spPr>
        <p:txBody>
          <a:bodyPr/>
          <a:lstStyle/>
          <a:p>
            <a:r>
              <a:rPr lang="en-GB" altLang="zh-CN" sz="2600" dirty="0" smtClean="0"/>
              <a:t>Proposal 1b – DMG passive sensing </a:t>
            </a:r>
            <a:r>
              <a:rPr lang="en-US" altLang="zh-CN" sz="2600" dirty="0" smtClean="0"/>
              <a:t>based on </a:t>
            </a:r>
            <a:br>
              <a:rPr lang="en-US" altLang="zh-CN" sz="2600" dirty="0" smtClean="0"/>
            </a:br>
            <a:r>
              <a:rPr lang="en-US" altLang="zh-CN" sz="2600" dirty="0" smtClean="0">
                <a:solidFill>
                  <a:srgbClr val="0000FF"/>
                </a:solidFill>
              </a:rPr>
              <a:t>BRP </a:t>
            </a:r>
            <a:r>
              <a:rPr lang="en-GB" altLang="zh-CN" sz="2600" dirty="0" smtClean="0">
                <a:solidFill>
                  <a:srgbClr val="0000FF"/>
                </a:solidFill>
              </a:rPr>
              <a:t>frames</a:t>
            </a:r>
            <a:endParaRPr lang="en-GB" altLang="zh-CN" sz="2600" dirty="0">
              <a:solidFill>
                <a:srgbClr val="0000FF"/>
              </a:solidFill>
            </a:endParaRP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61059" y="1752600"/>
            <a:ext cx="7745865" cy="4617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Beam refinement protocol (BRP) phase</a:t>
            </a:r>
          </a:p>
          <a:p>
            <a:pPr lvl="1" algn="just">
              <a:buFont typeface="+mj-lt"/>
              <a:buAutoNum type="alphaLcParenR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BRP setup </a:t>
            </a:r>
            <a:r>
              <a:rPr lang="en-US" altLang="en-US" sz="1400" dirty="0" err="1" smtClean="0">
                <a:solidFill>
                  <a:srgbClr val="000000"/>
                </a:solidFill>
                <a:ea typeface="MS Gothic" panose="020B0609070205080204" pitchFamily="49" charset="-128"/>
              </a:rPr>
              <a:t>subphase</a:t>
            </a:r>
            <a:endParaRPr lang="en-US" altLang="en-US" sz="14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lvl="1" algn="just">
              <a:buFont typeface="+mj-lt"/>
              <a:buAutoNum type="alphaLcParenR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Multiple sector ID detection (MID) </a:t>
            </a:r>
            <a:r>
              <a:rPr lang="en-US" altLang="en-US" sz="1400" dirty="0" err="1" smtClean="0">
                <a:solidFill>
                  <a:srgbClr val="000000"/>
                </a:solidFill>
                <a:ea typeface="MS Gothic" panose="020B0609070205080204" pitchFamily="49" charset="-128"/>
              </a:rPr>
              <a:t>subphase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(optional) 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BRP-RX PPDU</a:t>
            </a:r>
          </a:p>
          <a:p>
            <a:pPr lvl="1" algn="just">
              <a:buFont typeface="+mj-lt"/>
              <a:buAutoNum type="alphaLcParenR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Beam combination </a:t>
            </a:r>
            <a:r>
              <a:rPr lang="en-US" altLang="en-US" sz="1400" dirty="0" err="1" smtClean="0">
                <a:solidFill>
                  <a:srgbClr val="000000"/>
                </a:solidFill>
                <a:ea typeface="MS Gothic" panose="020B0609070205080204" pitchFamily="49" charset="-128"/>
              </a:rPr>
              <a:t>subphase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(optional)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BRP-RX PPDU</a:t>
            </a:r>
          </a:p>
          <a:p>
            <a:pPr lvl="1" algn="just">
              <a:buFont typeface="+mj-lt"/>
              <a:buAutoNum type="alphaLcParenR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Beam refinement transaction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BRP-TX PPDU, BRP-RX PPDU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BRP-RX/TX PPDU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Each </a:t>
            </a: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BRP PPDU contains a </a:t>
            </a:r>
            <a:r>
              <a:rPr lang="en-US" altLang="en-US" sz="1600" dirty="0">
                <a:solidFill>
                  <a:srgbClr val="0000FF"/>
                </a:solidFill>
                <a:ea typeface="MS Gothic" panose="020B0609070205080204" pitchFamily="49" charset="-128"/>
              </a:rPr>
              <a:t>TRN field </a:t>
            </a: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for the training of TX and/or RX antenna weight vector (AWV). 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BRP-RX PPDU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(with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a </a:t>
            </a: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TRN-R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field): To train the RX AWV of the receiving STA.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BRP-TX PPDU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(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with a </a:t>
            </a: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TRN-T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field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): To train the TX AWV of the transmitting STA.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BRP-RX/TX PPDU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(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with a </a:t>
            </a:r>
            <a:r>
              <a:rPr lang="en-US" altLang="en-US" sz="1400" dirty="0">
                <a:solidFill>
                  <a:srgbClr val="0000FF"/>
                </a:solidFill>
                <a:ea typeface="MS Gothic" panose="020B0609070205080204" pitchFamily="49" charset="-128"/>
              </a:rPr>
              <a:t>TRN-R/T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 field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): To train the TX AWV of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the transmitting STA and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the RX AWV of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the receiving STA simultaneously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Based </a:t>
            </a:r>
            <a:r>
              <a:rPr lang="en-US" altLang="en-US" sz="1600" b="1" dirty="0">
                <a:solidFill>
                  <a:srgbClr val="000000"/>
                </a:solidFill>
                <a:ea typeface="MS Gothic" panose="020B0609070205080204" pitchFamily="49" charset="-128"/>
              </a:rPr>
              <a:t>on the TRN field in the BRP </a:t>
            </a:r>
            <a:r>
              <a:rPr lang="en-US" altLang="en-US" sz="16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PPDU, the receiving STA can perform passive sensing measurements.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For EDMG STAs, the BRP PPDUs sent in the BRP TXSS process can also be used for passive sensing at the receiving STAs.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5334000" y="1647195"/>
            <a:ext cx="3937330" cy="2082662"/>
            <a:chOff x="5282870" y="1505628"/>
            <a:chExt cx="3937330" cy="2082662"/>
          </a:xfrm>
        </p:grpSpPr>
        <p:grpSp>
          <p:nvGrpSpPr>
            <p:cNvPr id="8" name="组合 7"/>
            <p:cNvGrpSpPr/>
            <p:nvPr/>
          </p:nvGrpSpPr>
          <p:grpSpPr>
            <a:xfrm>
              <a:off x="5282870" y="2288965"/>
              <a:ext cx="992188" cy="1100338"/>
              <a:chOff x="5183940" y="2281895"/>
              <a:chExt cx="992188" cy="1100338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5183940" y="2281895"/>
                <a:ext cx="9921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Transmitter</a:t>
                </a:r>
                <a:endParaRPr lang="zh-CN" altLang="en-US" dirty="0"/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5183941" y="3105234"/>
                <a:ext cx="9921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Receiver</a:t>
                </a:r>
                <a:endParaRPr lang="zh-CN" altLang="en-US" dirty="0"/>
              </a:p>
            </p:txBody>
          </p:sp>
        </p:grpSp>
        <p:graphicFrame>
          <p:nvGraphicFramePr>
            <p:cNvPr id="9" name="对象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9595805"/>
                </p:ext>
              </p:extLst>
            </p:nvPr>
          </p:nvGraphicFramePr>
          <p:xfrm>
            <a:off x="5486400" y="1505628"/>
            <a:ext cx="3733800" cy="2082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9" name="Visio" r:id="rId4" imgW="5248344" imgH="2914766" progId="Visio.Drawing.15">
                    <p:embed/>
                  </p:oleObj>
                </mc:Choice>
                <mc:Fallback>
                  <p:oleObj name="Visio" r:id="rId4" imgW="5248344" imgH="2914766" progId="Visio.Drawing.15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486400" y="1505628"/>
                          <a:ext cx="3733800" cy="20826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6088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4"/>
            <a:ext cx="7772400" cy="625011"/>
          </a:xfrm>
          <a:noFill/>
        </p:spPr>
        <p:txBody>
          <a:bodyPr/>
          <a:lstStyle/>
          <a:p>
            <a:r>
              <a:rPr lang="en-GB" altLang="zh-CN" sz="2600" dirty="0" smtClean="0"/>
              <a:t>Proposal 1b – What changes are required</a:t>
            </a:r>
            <a:r>
              <a:rPr lang="en-US" altLang="zh-CN" sz="2600" dirty="0" smtClean="0"/>
              <a:t>?</a:t>
            </a:r>
            <a:endParaRPr lang="en-GB" altLang="zh-CN" sz="2600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41646" y="1266195"/>
            <a:ext cx="7767636" cy="49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The STA that supports passive sensing needs to indicate that: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The </a:t>
            </a: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BRP frames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sent</a:t>
            </a: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can be used for passive sensing measurements at the receiving STA;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This STA is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able to provide information on the </a:t>
            </a: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TRN subfields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in the </a:t>
            </a: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BRP </a:t>
            </a:r>
            <a:r>
              <a:rPr lang="en-US" altLang="en-US" sz="1400" b="1" dirty="0">
                <a:solidFill>
                  <a:srgbClr val="000000"/>
                </a:solidFill>
                <a:ea typeface="MS Gothic" panose="020B0609070205080204" pitchFamily="49" charset="-128"/>
              </a:rPr>
              <a:t>PPDU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endParaRPr lang="en-US" altLang="en-US" sz="14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Possible ways of the </a:t>
            </a:r>
            <a:r>
              <a:rPr lang="en-US" altLang="en-US" sz="16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indication</a:t>
            </a: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:</a:t>
            </a:r>
            <a:endParaRPr lang="en-US" altLang="en-US" sz="14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The BRP frame can contain an </a:t>
            </a: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indication bit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During </a:t>
            </a:r>
            <a:r>
              <a:rPr lang="en-US" altLang="en-US" sz="1400" b="1" dirty="0">
                <a:solidFill>
                  <a:srgbClr val="000000"/>
                </a:solidFill>
                <a:ea typeface="MS Gothic" panose="020B0609070205080204" pitchFamily="49" charset="-128"/>
              </a:rPr>
              <a:t>capability </a:t>
            </a: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exchange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, feasible types of frames for passive sensing can be indicated.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The DMG/EDMG PHY header can contain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an </a:t>
            </a:r>
            <a:r>
              <a:rPr lang="en-US" altLang="en-US" sz="1400" b="1" dirty="0">
                <a:solidFill>
                  <a:srgbClr val="000000"/>
                </a:solidFill>
                <a:ea typeface="MS Gothic" panose="020B0609070205080204" pitchFamily="49" charset="-128"/>
              </a:rPr>
              <a:t>indication bit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.</a:t>
            </a:r>
          </a:p>
          <a:p>
            <a:pPr marL="457200" lvl="1" indent="0" algn="just"/>
            <a:endParaRPr lang="en-US" altLang="en-US" sz="14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The Information Response frame </a:t>
            </a: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should include </a:t>
            </a: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the location info of the transmitting STA, sector direction info, sector ID, </a:t>
            </a: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DMG antenna </a:t>
            </a: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ID, etc. </a:t>
            </a:r>
            <a:endParaRPr lang="en-US" altLang="en-US" sz="16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6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Additional information that needs to be included in the </a:t>
            </a:r>
            <a:r>
              <a:rPr lang="en-US" altLang="en-US" sz="16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Information Response </a:t>
            </a: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frame:</a:t>
            </a:r>
          </a:p>
          <a:p>
            <a:pPr lvl="1" algn="just">
              <a:buFont typeface="Times New Roman" panose="02020603050405020304" pitchFamily="18" charset="0"/>
              <a:buChar char="–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More than one TX sectors may be scanned during a BRP PPDU. Each Sector Descriptor will describe a beam corresponding to a TRN subfield in a PPDU. PPDUs may have different TRN configurations. Therefore, each Sector Descriptor needs to be </a:t>
            </a: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matched to a </a:t>
            </a:r>
            <a:r>
              <a:rPr lang="en-US" altLang="zh-CN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specific </a:t>
            </a: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TRN subfield in a </a:t>
            </a:r>
            <a:r>
              <a:rPr lang="en-US" altLang="zh-CN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specific </a:t>
            </a: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PPDU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. A TRN subfield consists of </a:t>
            </a:r>
            <a:r>
              <a:rPr lang="en-US" altLang="en-US" sz="1400" dirty="0" err="1" smtClean="0">
                <a:solidFill>
                  <a:srgbClr val="000000"/>
                </a:solidFill>
                <a:ea typeface="MS Gothic" panose="020B0609070205080204" pitchFamily="49" charset="-128"/>
              </a:rPr>
              <a:t>Golay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sequences.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Number of PPDUs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used for passive sensing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Use </a:t>
            </a: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Dialog Token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field in the BRP frame or a </a:t>
            </a: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Timestamp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to reference the BRP PPDU</a:t>
            </a:r>
            <a:endParaRPr lang="en-US" altLang="en-US" sz="14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Types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of the BRP PPDU 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Number of </a:t>
            </a: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TX directions per PPDU = Number of AWV </a:t>
            </a: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feedback IDs </a:t>
            </a:r>
            <a:r>
              <a:rPr lang="en-US" altLang="en-US" sz="1400" dirty="0" smtClean="0">
                <a:ea typeface="MS Gothic" panose="020B0609070205080204" pitchFamily="49" charset="-128"/>
              </a:rPr>
              <a:t>(denoted as “</a:t>
            </a:r>
            <a:r>
              <a:rPr lang="en-US" altLang="en-US" sz="1400" i="1" dirty="0" smtClean="0">
                <a:ea typeface="MS Gothic" panose="020B0609070205080204" pitchFamily="49" charset="-128"/>
              </a:rPr>
              <a:t>a</a:t>
            </a:r>
            <a:r>
              <a:rPr lang="en-US" altLang="en-US" sz="1400" dirty="0" smtClean="0">
                <a:ea typeface="MS Gothic" panose="020B0609070205080204" pitchFamily="49" charset="-128"/>
              </a:rPr>
              <a:t>” in 11ay) or </a:t>
            </a: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Number of TRN subfields per </a:t>
            </a:r>
            <a:r>
              <a:rPr lang="en-US" altLang="en-US" sz="1400" dirty="0">
                <a:solidFill>
                  <a:srgbClr val="0000FF"/>
                </a:solidFill>
                <a:ea typeface="MS Gothic" panose="020B0609070205080204" pitchFamily="49" charset="-128"/>
              </a:rPr>
              <a:t>PPDU </a:t>
            </a:r>
            <a:r>
              <a:rPr lang="en-US" altLang="en-US" sz="1400" dirty="0" smtClean="0">
                <a:ea typeface="MS Gothic" panose="020B0609070205080204" pitchFamily="49" charset="-128"/>
              </a:rPr>
              <a:t>(denoted as “</a:t>
            </a:r>
            <a:r>
              <a:rPr lang="en-US" altLang="en-US" sz="1400" i="1" dirty="0" smtClean="0">
                <a:ea typeface="MS Gothic" panose="020B0609070205080204" pitchFamily="49" charset="-128"/>
              </a:rPr>
              <a:t>i</a:t>
            </a:r>
            <a:r>
              <a:rPr lang="en-US" altLang="en-US" sz="1400" dirty="0" smtClean="0">
                <a:ea typeface="MS Gothic" panose="020B0609070205080204" pitchFamily="49" charset="-128"/>
              </a:rPr>
              <a:t>” in 11ay)</a:t>
            </a:r>
            <a:endParaRPr lang="en-US" altLang="en-US" sz="1400" dirty="0">
              <a:ea typeface="MS Gothic" panose="020B0609070205080204" pitchFamily="49" charset="-128"/>
            </a:endParaRPr>
          </a:p>
          <a:p>
            <a:pPr marL="1543050" lvl="3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TRN-LEN, TRN-N, TRN-M, TRN-P, RX TRN-Units per Each TX TRN-Unit</a:t>
            </a:r>
          </a:p>
          <a:p>
            <a:pPr marL="1657350" lvl="3" indent="-285750" algn="just"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4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4"/>
            <a:ext cx="7772400" cy="959015"/>
          </a:xfrm>
          <a:noFill/>
        </p:spPr>
        <p:txBody>
          <a:bodyPr/>
          <a:lstStyle/>
          <a:p>
            <a:r>
              <a:rPr lang="en-GB" altLang="zh-CN" sz="2600" dirty="0" smtClean="0"/>
              <a:t>Proposal 2 –DMG passive sensing based on </a:t>
            </a:r>
            <a:r>
              <a:rPr lang="en-GB" altLang="zh-CN" sz="2600" dirty="0" smtClean="0">
                <a:solidFill>
                  <a:srgbClr val="0000FF"/>
                </a:solidFill>
              </a:rPr>
              <a:t>beam tracking</a:t>
            </a:r>
            <a:r>
              <a:rPr lang="en-GB" altLang="zh-CN" sz="2600" dirty="0" smtClean="0"/>
              <a:t> in DTI</a:t>
            </a:r>
            <a:endParaRPr lang="en-GB" altLang="zh-CN" sz="2600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726282" y="1752599"/>
            <a:ext cx="7767636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Beam tracking allows DMG/EDMG STAs to track changes in the AWVs of its antenna settings, without the need to perform a BRP procedure</a:t>
            </a: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. The beam tracking initiator can select an optimal transmit or receive beam based on beam tracking </a:t>
            </a: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results to </a:t>
            </a: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transmit or receive the remaining data</a:t>
            </a: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Append a TRN-R, TRN-T, TRN-R/T field to Data frames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endParaRPr lang="en-US" altLang="en-US" sz="14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The receiving STA (the beam tracking initiator or responder) can perform passive sensing measurements based on the received TRN subfields.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4038600" y="3809997"/>
            <a:ext cx="5372898" cy="2477147"/>
            <a:chOff x="-409590" y="4227023"/>
            <a:chExt cx="6171311" cy="2343606"/>
          </a:xfrm>
        </p:grpSpPr>
        <p:graphicFrame>
          <p:nvGraphicFramePr>
            <p:cNvPr id="11" name="对象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3674629"/>
                </p:ext>
              </p:extLst>
            </p:nvPr>
          </p:nvGraphicFramePr>
          <p:xfrm>
            <a:off x="-409590" y="4227023"/>
            <a:ext cx="6171311" cy="21093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2" name="Visio" r:id="rId4" imgW="5696001" imgH="2495640" progId="Visio.Drawing.15">
                    <p:embed/>
                  </p:oleObj>
                </mc:Choice>
                <mc:Fallback>
                  <p:oleObj name="Visio" r:id="rId4" imgW="5696001" imgH="2495640" progId="Visio.Drawing.15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-409590" y="4227023"/>
                          <a:ext cx="6171311" cy="210931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文本框 12"/>
            <p:cNvSpPr txBox="1"/>
            <p:nvPr/>
          </p:nvSpPr>
          <p:spPr>
            <a:xfrm>
              <a:off x="1624971" y="6308563"/>
              <a:ext cx="2406523" cy="2620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/>
                <a:t>Initiator Requests TRN-T</a:t>
              </a:r>
              <a:endParaRPr lang="zh-CN" altLang="en-US" b="1" dirty="0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-71012" y="3962400"/>
            <a:ext cx="4290588" cy="2379115"/>
            <a:chOff x="5060260" y="3921409"/>
            <a:chExt cx="4641360" cy="2513518"/>
          </a:xfrm>
        </p:grpSpPr>
        <p:graphicFrame>
          <p:nvGraphicFramePr>
            <p:cNvPr id="18" name="对象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8459729"/>
                </p:ext>
              </p:extLst>
            </p:nvPr>
          </p:nvGraphicFramePr>
          <p:xfrm>
            <a:off x="5060260" y="3921409"/>
            <a:ext cx="4641360" cy="21853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3" name="Visio" r:id="rId6" imgW="4591086" imgH="2266963" progId="Visio.Drawing.15">
                    <p:embed/>
                  </p:oleObj>
                </mc:Choice>
                <mc:Fallback>
                  <p:oleObj name="Visio" r:id="rId6" imgW="4591086" imgH="2266963" progId="Visio.Drawing.15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060260" y="3921409"/>
                          <a:ext cx="4641360" cy="218535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文本框 19"/>
            <p:cNvSpPr txBox="1"/>
            <p:nvPr/>
          </p:nvSpPr>
          <p:spPr>
            <a:xfrm>
              <a:off x="6520946" y="6142280"/>
              <a:ext cx="2108675" cy="292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/>
                <a:t>Initiator Requests TRN-R</a:t>
              </a:r>
              <a:endParaRPr lang="zh-CN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3684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730416"/>
          </a:xfrm>
          <a:noFill/>
        </p:spPr>
        <p:txBody>
          <a:bodyPr/>
          <a:lstStyle/>
          <a:p>
            <a:r>
              <a:rPr lang="en-GB" altLang="zh-CN" sz="2600" dirty="0" smtClean="0"/>
              <a:t>Proposal 2 – What changes are required?</a:t>
            </a:r>
            <a:endParaRPr lang="en-GB" altLang="zh-CN" sz="2600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39289" y="1447800"/>
            <a:ext cx="7767636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The STA that supports passive sensing needs to indicate </a:t>
            </a: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that:</a:t>
            </a:r>
            <a:endParaRPr lang="en-US" altLang="en-US" sz="16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The </a:t>
            </a: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Data frames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appended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with a TRN field can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be used for passive sensing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measurements;</a:t>
            </a:r>
            <a:endParaRPr lang="en-US" altLang="en-US" sz="14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This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STA is able to provide information on the </a:t>
            </a:r>
            <a:r>
              <a:rPr lang="en-US" altLang="en-US" sz="1400" b="1" dirty="0">
                <a:solidFill>
                  <a:srgbClr val="000000"/>
                </a:solidFill>
                <a:ea typeface="MS Gothic" panose="020B0609070205080204" pitchFamily="49" charset="-128"/>
              </a:rPr>
              <a:t>TRN </a:t>
            </a: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subfields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as part of beam tracking.</a:t>
            </a:r>
          </a:p>
          <a:p>
            <a:pPr marL="457200" lvl="1" indent="0" algn="just"/>
            <a:endParaRPr lang="en-US" altLang="en-US" sz="14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Possible ways of the </a:t>
            </a:r>
            <a:r>
              <a:rPr lang="en-US" altLang="en-US" sz="16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indication</a:t>
            </a: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: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The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Data frame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can contain an </a:t>
            </a:r>
            <a:r>
              <a:rPr lang="en-US" altLang="en-US" sz="1400" b="1" dirty="0">
                <a:solidFill>
                  <a:srgbClr val="000000"/>
                </a:solidFill>
                <a:ea typeface="MS Gothic" panose="020B0609070205080204" pitchFamily="49" charset="-128"/>
              </a:rPr>
              <a:t>indication bit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During </a:t>
            </a:r>
            <a:r>
              <a:rPr lang="en-US" altLang="en-US" sz="1400" b="1" dirty="0">
                <a:solidFill>
                  <a:srgbClr val="000000"/>
                </a:solidFill>
                <a:ea typeface="MS Gothic" panose="020B0609070205080204" pitchFamily="49" charset="-128"/>
              </a:rPr>
              <a:t>capability exchange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, feasible types of frames for passive sensing can be indicated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.</a:t>
            </a:r>
          </a:p>
          <a:p>
            <a:pPr marL="742950" lvl="1" indent="-285750" algn="just">
              <a:buFont typeface="Times New Roman" panose="02020603050405020304" pitchFamily="18" charset="0"/>
              <a:buChar char="–"/>
            </a:pP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The DMG/EDMG PHY header can contain an </a:t>
            </a:r>
            <a:r>
              <a:rPr lang="en-US" altLang="en-US" sz="1400" b="1" dirty="0">
                <a:solidFill>
                  <a:srgbClr val="000000"/>
                </a:solidFill>
                <a:ea typeface="MS Gothic" panose="020B0609070205080204" pitchFamily="49" charset="-128"/>
              </a:rPr>
              <a:t>indication bit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.</a:t>
            </a:r>
            <a:endParaRPr lang="en-US" altLang="en-US" sz="14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457200" lvl="1" indent="0" algn="just"/>
            <a:endParaRPr lang="en-US" altLang="en-US" sz="14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The Information Response frame </a:t>
            </a: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should include </a:t>
            </a: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the location info of the transmitting STA, sector direction info, sector ID</a:t>
            </a: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, DMG </a:t>
            </a: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antenna ID, etc. </a:t>
            </a:r>
            <a:endParaRPr lang="en-US" altLang="en-US" sz="16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Additional </a:t>
            </a: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information that needs to be included in the </a:t>
            </a:r>
            <a:r>
              <a:rPr lang="en-US" altLang="en-US" sz="1600" dirty="0">
                <a:solidFill>
                  <a:srgbClr val="0000FF"/>
                </a:solidFill>
                <a:ea typeface="MS Gothic" panose="020B0609070205080204" pitchFamily="49" charset="-128"/>
              </a:rPr>
              <a:t>Information Response </a:t>
            </a:r>
            <a:r>
              <a:rPr lang="en-US" altLang="en-US" sz="1600" dirty="0">
                <a:solidFill>
                  <a:srgbClr val="000000"/>
                </a:solidFill>
                <a:ea typeface="MS Gothic" panose="020B0609070205080204" pitchFamily="49" charset="-128"/>
              </a:rPr>
              <a:t>frame:</a:t>
            </a:r>
          </a:p>
          <a:p>
            <a:pPr lvl="1" algn="just">
              <a:buFont typeface="Times New Roman" panose="02020603050405020304" pitchFamily="18" charset="0"/>
              <a:buChar char="–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Each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Sector Descriptor needs to be </a:t>
            </a:r>
            <a:r>
              <a:rPr lang="en-US" altLang="en-US" sz="1400" b="1" dirty="0">
                <a:solidFill>
                  <a:srgbClr val="000000"/>
                </a:solidFill>
                <a:ea typeface="MS Gothic" panose="020B0609070205080204" pitchFamily="49" charset="-128"/>
              </a:rPr>
              <a:t>matched to a </a:t>
            </a:r>
            <a:r>
              <a:rPr lang="en-US" altLang="zh-CN" sz="1400" b="1" dirty="0">
                <a:solidFill>
                  <a:srgbClr val="000000"/>
                </a:solidFill>
                <a:ea typeface="MS Gothic" panose="020B0609070205080204" pitchFamily="49" charset="-128"/>
              </a:rPr>
              <a:t>specific </a:t>
            </a:r>
            <a:r>
              <a:rPr lang="en-US" altLang="en-US" sz="1400" b="1" dirty="0">
                <a:solidFill>
                  <a:srgbClr val="000000"/>
                </a:solidFill>
                <a:ea typeface="MS Gothic" panose="020B0609070205080204" pitchFamily="49" charset="-128"/>
              </a:rPr>
              <a:t>TRN subfield in a </a:t>
            </a:r>
            <a:r>
              <a:rPr lang="en-US" altLang="zh-CN" sz="1400" b="1" dirty="0">
                <a:solidFill>
                  <a:srgbClr val="000000"/>
                </a:solidFill>
                <a:ea typeface="MS Gothic" panose="020B0609070205080204" pitchFamily="49" charset="-128"/>
              </a:rPr>
              <a:t>specific </a:t>
            </a:r>
            <a:r>
              <a:rPr lang="en-US" altLang="en-US" sz="1400" b="1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PPDU </a:t>
            </a:r>
            <a:r>
              <a:rPr lang="en-US" altLang="en-US" sz="1400" dirty="0" smtClean="0">
                <a:ea typeface="MS Gothic" panose="020B0609070205080204" pitchFamily="49" charset="-128"/>
              </a:rPr>
              <a:t>that is appended with a TRN field for beam tracking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.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Number </a:t>
            </a:r>
            <a:r>
              <a:rPr lang="en-US" altLang="en-US" sz="1400" dirty="0">
                <a:solidFill>
                  <a:srgbClr val="0000FF"/>
                </a:solidFill>
                <a:ea typeface="MS Gothic" panose="020B0609070205080204" pitchFamily="49" charset="-128"/>
              </a:rPr>
              <a:t>of PPDUs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used for passive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sensing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Use </a:t>
            </a: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Timestamp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to reference the PPDU</a:t>
            </a:r>
            <a:endParaRPr lang="en-US" altLang="en-US" sz="1400" dirty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Types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 of the 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PPDU </a:t>
            </a:r>
            <a:endParaRPr lang="en-US" altLang="en-US" sz="14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00FF"/>
                </a:solidFill>
                <a:ea typeface="MS Gothic" panose="020B0609070205080204" pitchFamily="49" charset="-128"/>
              </a:rPr>
              <a:t>Number of TX directions per PPDU = Number of AWV feedback </a:t>
            </a:r>
            <a:r>
              <a:rPr lang="en-US" altLang="en-US" sz="1400" dirty="0" smtClean="0">
                <a:solidFill>
                  <a:srgbClr val="0000FF"/>
                </a:solidFill>
                <a:ea typeface="MS Gothic" panose="020B0609070205080204" pitchFamily="49" charset="-128"/>
              </a:rPr>
              <a:t>IDs </a:t>
            </a:r>
            <a:r>
              <a:rPr lang="en-US" altLang="en-US" sz="1400" dirty="0" smtClean="0">
                <a:ea typeface="MS Gothic" panose="020B0609070205080204" pitchFamily="49" charset="-128"/>
              </a:rPr>
              <a:t>(denoted </a:t>
            </a:r>
            <a:r>
              <a:rPr lang="en-US" altLang="en-US" sz="1400" dirty="0">
                <a:ea typeface="MS Gothic" panose="020B0609070205080204" pitchFamily="49" charset="-128"/>
              </a:rPr>
              <a:t>as “</a:t>
            </a:r>
            <a:r>
              <a:rPr lang="en-US" altLang="en-US" sz="1400" i="1" dirty="0">
                <a:ea typeface="MS Gothic" panose="020B0609070205080204" pitchFamily="49" charset="-128"/>
              </a:rPr>
              <a:t>a</a:t>
            </a:r>
            <a:r>
              <a:rPr lang="en-US" altLang="en-US" sz="1400" dirty="0">
                <a:ea typeface="MS Gothic" panose="020B0609070205080204" pitchFamily="49" charset="-128"/>
              </a:rPr>
              <a:t>” in 11ay) or </a:t>
            </a:r>
            <a:r>
              <a:rPr lang="en-US" altLang="en-US" sz="1400" dirty="0">
                <a:solidFill>
                  <a:srgbClr val="0000FF"/>
                </a:solidFill>
                <a:ea typeface="MS Gothic" panose="020B0609070205080204" pitchFamily="49" charset="-128"/>
              </a:rPr>
              <a:t>Number of TRN subfields per PPDU </a:t>
            </a:r>
            <a:r>
              <a:rPr lang="en-US" altLang="en-US" sz="1400" dirty="0">
                <a:ea typeface="MS Gothic" panose="020B0609070205080204" pitchFamily="49" charset="-128"/>
              </a:rPr>
              <a:t>(denoted as “</a:t>
            </a:r>
            <a:r>
              <a:rPr lang="en-US" altLang="en-US" sz="1400" i="1" dirty="0">
                <a:ea typeface="MS Gothic" panose="020B0609070205080204" pitchFamily="49" charset="-128"/>
              </a:rPr>
              <a:t>i</a:t>
            </a:r>
            <a:r>
              <a:rPr lang="en-US" altLang="en-US" sz="1400" dirty="0">
                <a:ea typeface="MS Gothic" panose="020B0609070205080204" pitchFamily="49" charset="-128"/>
              </a:rPr>
              <a:t>” in 11ay)</a:t>
            </a:r>
          </a:p>
          <a:p>
            <a:pPr marL="1543050" lvl="3" indent="-285750" algn="just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TRN-LEN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,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TRN-N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,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TRN-M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, </a:t>
            </a:r>
            <a:r>
              <a:rPr lang="en-US" altLang="en-US" sz="1400" dirty="0" smtClean="0">
                <a:solidFill>
                  <a:srgbClr val="000000"/>
                </a:solidFill>
                <a:ea typeface="MS Gothic" panose="020B0609070205080204" pitchFamily="49" charset="-128"/>
              </a:rPr>
              <a:t>TRN-P</a:t>
            </a:r>
            <a:r>
              <a:rPr lang="en-US" altLang="en-US" sz="1400" dirty="0">
                <a:solidFill>
                  <a:srgbClr val="000000"/>
                </a:solidFill>
                <a:ea typeface="MS Gothic" panose="020B0609070205080204" pitchFamily="49" charset="-128"/>
              </a:rPr>
              <a:t>, RX TRN-Units per Each TX TRN-Unit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6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600" dirty="0" smtClean="0">
              <a:solidFill>
                <a:srgbClr val="000000"/>
              </a:solidFill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219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4"/>
            <a:ext cx="7772400" cy="665075"/>
          </a:xfrm>
          <a:noFill/>
        </p:spPr>
        <p:txBody>
          <a:bodyPr/>
          <a:lstStyle/>
          <a:p>
            <a:r>
              <a:rPr lang="en-GB" altLang="zh-CN" sz="2600" dirty="0" smtClean="0"/>
              <a:t>Proposal 1 and 2 – </a:t>
            </a:r>
            <a:r>
              <a:rPr lang="en-US" altLang="zh-CN" sz="2600" dirty="0" smtClean="0"/>
              <a:t>Information Request/Response</a:t>
            </a:r>
            <a:endParaRPr lang="en-GB" altLang="zh-CN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42" name="Rectangle 3"/>
              <p:cNvSpPr txBox="1">
                <a:spLocks noChangeArrowheads="1"/>
              </p:cNvSpPr>
              <p:nvPr/>
            </p:nvSpPr>
            <p:spPr bwMode="auto">
              <a:xfrm>
                <a:off x="495300" y="1306259"/>
                <a:ext cx="8229600" cy="5169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>
                <a:lvl1pPr marL="342900" indent="-3429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800100" indent="-3429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en-US" sz="16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During </a:t>
                </a:r>
                <a:r>
                  <a:rPr lang="en-US" altLang="en-US" sz="1600" dirty="0" smtClean="0">
                    <a:solidFill>
                      <a:srgbClr val="0000FF"/>
                    </a:solidFill>
                    <a:ea typeface="MS Gothic" panose="020B0609070205080204" pitchFamily="49" charset="-128"/>
                  </a:rPr>
                  <a:t>DTI</a:t>
                </a:r>
                <a:r>
                  <a:rPr lang="en-US" altLang="en-US" sz="16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, BF training and beam tracking occur within </a:t>
                </a:r>
                <a:r>
                  <a:rPr lang="en-US" altLang="en-US" sz="1600" dirty="0" smtClean="0">
                    <a:solidFill>
                      <a:srgbClr val="0000FF"/>
                    </a:solidFill>
                    <a:ea typeface="MS Gothic" panose="020B0609070205080204" pitchFamily="49" charset="-128"/>
                  </a:rPr>
                  <a:t>an SP or CBAP</a:t>
                </a:r>
                <a:r>
                  <a:rPr lang="en-US" altLang="en-US" sz="16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.</a:t>
                </a:r>
              </a:p>
              <a:p>
                <a:pPr marL="742950" lvl="1" indent="-285750" algn="just">
                  <a:buFont typeface="Times New Roman" panose="02020603050405020304" pitchFamily="18" charset="0"/>
                  <a:buChar char="–"/>
                </a:pP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If the </a:t>
                </a:r>
                <a:r>
                  <a:rPr lang="en-US" altLang="en-US" sz="1400" b="1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source DMG STA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(SP) or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the</a:t>
                </a:r>
                <a:r>
                  <a:rPr lang="en-US" altLang="en-US" sz="1400" b="1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 TXOP holder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(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CBAP) performs passive sensing measurements, it can send the Information Request frame within the same allocation slot. </a:t>
                </a:r>
              </a:p>
              <a:p>
                <a:pPr marL="742950" lvl="1" indent="-285750" algn="just">
                  <a:buFont typeface="Times New Roman" panose="02020603050405020304" pitchFamily="18" charset="0"/>
                  <a:buChar char="–"/>
                </a:pP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If the </a:t>
                </a:r>
                <a:r>
                  <a:rPr lang="en-US" altLang="en-US" sz="1400" b="1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destination DMG STA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 (SP) or the </a:t>
                </a:r>
                <a:r>
                  <a:rPr lang="en-US" altLang="en-US" sz="1400" b="1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TXOP responder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(CBAP) performs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passive sensing measurements, it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may send the Information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Request frame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in another allocation slot, e.g., if it has been assigned with another SP or can contend for another TXOP.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en-US" sz="1600" b="1" dirty="0" smtClean="0">
                    <a:ea typeface="MS Gothic" panose="020B0609070205080204" pitchFamily="49" charset="-128"/>
                  </a:rPr>
                  <a:t>The receiving/transmitting STA </a:t>
                </a:r>
                <a:r>
                  <a:rPr lang="en-US" altLang="en-US" sz="1600" b="1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can send the Information Request/Response frame whenever it gets a transmit opportunity.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en-US" sz="16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A </a:t>
                </a:r>
                <a:r>
                  <a:rPr lang="en-US" altLang="en-US" sz="1600" dirty="0" smtClean="0">
                    <a:solidFill>
                      <a:srgbClr val="0000FF"/>
                    </a:solidFill>
                    <a:ea typeface="MS Gothic" panose="020B0609070205080204" pitchFamily="49" charset="-128"/>
                  </a:rPr>
                  <a:t>timeout value </a:t>
                </a:r>
                <a:r>
                  <a:rPr lang="en-US" altLang="en-US" sz="16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is defined for the Information Request/Response exchange because:</a:t>
                </a:r>
              </a:p>
              <a:p>
                <a:pPr lvl="1" algn="just">
                  <a:buFont typeface="+mj-lt"/>
                  <a:buAutoNum type="alphaLcParenR"/>
                </a:pP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Sensing results are required to be </a:t>
                </a:r>
                <a:r>
                  <a:rPr lang="en-US" altLang="en-US" sz="1400" dirty="0" smtClean="0">
                    <a:ea typeface="MS Gothic" panose="020B0609070205080204" pitchFamily="49" charset="-128"/>
                  </a:rPr>
                  <a:t>up-to-date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.</a:t>
                </a:r>
              </a:p>
              <a:p>
                <a:pPr lvl="1" algn="just">
                  <a:buFont typeface="+mj-lt"/>
                  <a:buAutoNum type="alphaLcParenR"/>
                </a:pP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The receiving/transmitting STA may not obtain an allocation resource to send the Information Request/Response in DTI.</a:t>
                </a:r>
              </a:p>
              <a:p>
                <a:pPr lvl="1" algn="just">
                  <a:buFont typeface="+mj-lt"/>
                  <a:buAutoNum type="alphaLcParenR"/>
                </a:pP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The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receiving/transmitting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STA may have very limited computational power and memory to compute and store passive sensing measurements.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en-US" sz="1400" b="1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Case 1 (Before </a:t>
                </a:r>
                <a:r>
                  <a:rPr lang="en-US" altLang="en-US" sz="1400" b="1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the </a:t>
                </a:r>
                <a:r>
                  <a:rPr lang="en-US" altLang="en-US" sz="1400" b="1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measurements):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If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the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receiving STA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cannot receive the Information Response within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a required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resp</m:t>
                        </m:r>
                      </m:sub>
                    </m:sSub>
                  </m:oMath>
                </a14:m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 after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sending the Information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Request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, it can retransmit the Information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Request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to the transmitting STA.</a:t>
                </a:r>
                <a:endParaRPr lang="en-US" altLang="en-US" sz="1400" dirty="0">
                  <a:solidFill>
                    <a:srgbClr val="000000"/>
                  </a:solidFill>
                  <a:ea typeface="MS Gothic" panose="020B0609070205080204" pitchFamily="49" charset="-128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en-US" sz="1400" b="1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Case 2 (After the measurements):</a:t>
                </a:r>
                <a:r>
                  <a:rPr lang="en-US" altLang="en-US" sz="1400" b="1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If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the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receiving STA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cannot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receive the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Information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Response within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a required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400" b="0" i="0" smtClean="0">
                            <a:latin typeface="Cambria Math" panose="02040503050406030204" pitchFamily="18" charset="0"/>
                          </a:rPr>
                          <m:t>info</m:t>
                        </m:r>
                      </m:sub>
                    </m:sSub>
                  </m:oMath>
                </a14:m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after performing measurements,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it can discard the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measurements.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If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the receiving STA cannot receive the Information Response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within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a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required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400">
                            <a:latin typeface="Cambria Math" panose="02040503050406030204" pitchFamily="18" charset="0"/>
                          </a:rPr>
                          <m:t>resp</m:t>
                        </m:r>
                      </m:sub>
                    </m:sSub>
                  </m:oMath>
                </a14:m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 after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sending 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the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 Information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 Request, </a:t>
                </a:r>
                <a:r>
                  <a:rPr lang="en-US" altLang="en-US" sz="1400" dirty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it can discard the measurements</a:t>
                </a: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Note: </a:t>
                </a:r>
              </a:p>
              <a:p>
                <a:pPr marL="742950" lvl="1" indent="-285750" algn="just">
                  <a:buFont typeface="Times New Roman" panose="02020603050405020304" pitchFamily="18" charset="0"/>
                  <a:buChar char="–"/>
                </a:pPr>
                <a:r>
                  <a:rPr lang="en-US" altLang="en-US" sz="1400" dirty="0" smtClean="0">
                    <a:solidFill>
                      <a:srgbClr val="000000"/>
                    </a:solidFill>
                    <a:ea typeface="MS Gothic" panose="020B0609070205080204" pitchFamily="49" charset="-128"/>
                  </a:rPr>
                  <a:t>The timeout value can be defined using the Timeout Interval element (TIE) by having a new TI type.</a:t>
                </a:r>
                <a:endParaRPr lang="en-US" altLang="en-US" sz="1400" dirty="0">
                  <a:solidFill>
                    <a:srgbClr val="000000"/>
                  </a:solidFill>
                  <a:ea typeface="MS Gothic" panose="020B0609070205080204" pitchFamily="49" charset="-128"/>
                </a:endParaRPr>
              </a:p>
              <a:p>
                <a:pPr marL="742950" lvl="1" indent="-285750" algn="just">
                  <a:buFont typeface="Times New Roman" panose="02020603050405020304" pitchFamily="18" charset="0"/>
                  <a:buChar char="–"/>
                </a:pPr>
                <a:endParaRPr lang="en-US" altLang="en-US" sz="1400" dirty="0">
                  <a:solidFill>
                    <a:srgbClr val="000000"/>
                  </a:solidFill>
                  <a:ea typeface="MS Gothic" panose="020B0609070205080204" pitchFamily="49" charset="-128"/>
                </a:endParaRPr>
              </a:p>
              <a:p>
                <a:pPr marL="1085850" lvl="2" indent="-285750" algn="just">
                  <a:buFont typeface="Times New Roman" panose="02020603050405020304" pitchFamily="18" charset="0"/>
                  <a:buChar char="–"/>
                </a:pPr>
                <a:endParaRPr lang="en-US" altLang="en-US" sz="1400" dirty="0" smtClean="0">
                  <a:solidFill>
                    <a:srgbClr val="000000"/>
                  </a:solidFill>
                  <a:ea typeface="MS Gothic" panose="020B0609070205080204" pitchFamily="49" charset="-128"/>
                </a:endParaRPr>
              </a:p>
            </p:txBody>
          </p:sp>
        </mc:Choice>
        <mc:Fallback xmlns="">
          <p:sp>
            <p:nvSpPr>
              <p:cNvPr id="1434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300" y="1306259"/>
                <a:ext cx="8229600" cy="5169154"/>
              </a:xfrm>
              <a:prstGeom prst="rect">
                <a:avLst/>
              </a:prstGeom>
              <a:blipFill rotWithShape="0">
                <a:blip r:embed="rId3"/>
                <a:stretch>
                  <a:fillRect l="-296" t="-354" r="-444" b="-106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94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159723</TotalTime>
  <Words>2323</Words>
  <Application>Microsoft Office PowerPoint</Application>
  <PresentationFormat>全屏显示(4:3)</PresentationFormat>
  <Paragraphs>272</Paragraphs>
  <Slides>18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MS Gothic</vt:lpstr>
      <vt:lpstr>MS PGothic</vt:lpstr>
      <vt:lpstr>MS PGothic</vt:lpstr>
      <vt:lpstr>Arial</vt:lpstr>
      <vt:lpstr>Cambria Math</vt:lpstr>
      <vt:lpstr>Times New Roman</vt:lpstr>
      <vt:lpstr>Wingdings</vt:lpstr>
      <vt:lpstr>802-11-Submission</vt:lpstr>
      <vt:lpstr>Visio</vt:lpstr>
      <vt:lpstr>DMG passive sensing based on DTI</vt:lpstr>
      <vt:lpstr>Abstract</vt:lpstr>
      <vt:lpstr>Recap – Information Request/Response</vt:lpstr>
      <vt:lpstr>Proposal 1a – DMG passive sensing based on SSW/Short SSW</vt:lpstr>
      <vt:lpstr>Proposal 1b – DMG passive sensing based on  BRP frames</vt:lpstr>
      <vt:lpstr>Proposal 1b – What changes are required?</vt:lpstr>
      <vt:lpstr>Proposal 2 –DMG passive sensing based on beam tracking in DTI</vt:lpstr>
      <vt:lpstr>Proposal 2 – What changes are required?</vt:lpstr>
      <vt:lpstr>Proposal 1 and 2 – Information Request/Response</vt:lpstr>
      <vt:lpstr>Summary</vt:lpstr>
      <vt:lpstr>Straw Poll 1</vt:lpstr>
      <vt:lpstr>Straw Poll 2</vt:lpstr>
      <vt:lpstr>Straw Poll 3</vt:lpstr>
      <vt:lpstr>Straw Poll 4</vt:lpstr>
      <vt:lpstr>Straw Poll 1a</vt:lpstr>
      <vt:lpstr>Straw Poll 2a</vt:lpstr>
      <vt:lpstr>Straw Poll 3a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Alecsander Eitan</dc:creator>
  <cp:lastModifiedBy>narengerile</cp:lastModifiedBy>
  <cp:revision>2836</cp:revision>
  <cp:lastPrinted>1998-02-10T13:28:06Z</cp:lastPrinted>
  <dcterms:created xsi:type="dcterms:W3CDTF">2007-04-17T18:10:23Z</dcterms:created>
  <dcterms:modified xsi:type="dcterms:W3CDTF">2022-05-20T02:04:56Z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(3)6OTCfnELxn90UF19vhLLF+p4smCCVs40QLZyJrVT1vUCq02n9Q+NfOuMcCuiuhpIZMyrT+kD
2E/lo9J1/ks+QkZOag8pXU4X1oC2/e6ZNneDdpexcvAB3FS3udztXgHQhD09yymXUjEsnyUq
447YLpboqi65Mpw9RKEqZ3jr4J5Du5YkLfpXxR2LMim3tlhYQxlDCPxLTjbTZ+/HQolGRbvR
7SZJnuZLbC+hIuAME7</vt:lpwstr>
  </property>
  <property fmtid="{D5CDD505-2E9C-101B-9397-08002B2CF9AE}" pid="10" name="_2015_ms_pID_7253431">
    <vt:lpwstr>yLYJDmhtLBXYFKcBIvbyuvGqZvdDW6hMxbQ9u6sSq2VepfXQ1XM0ir
pINtpgDbKCZ2nWTe5QMQ4MnvZwgjfWLR82hv4N0AnuXgSoMO/9ZtR6Pt9e+mCUMp7wCHXGTo
KMtidkOxM/d6bN8zdNZh8B6nlsFkwF9W8XsrfYZ91F3+AeL9iVmRv7/UcUnfYR/SVUoUvNgQ
3fAnWSzQwrqDl6tZYDtBNmUXtyL1xplrakQ5</vt:lpwstr>
  </property>
  <property fmtid="{D5CDD505-2E9C-101B-9397-08002B2CF9AE}" pid="11" name="_2015_ms_pID_7253432">
    <vt:lpwstr>WCbJjkFqovwa1QxQ1d/C5CI=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1652923731</vt:lpwstr>
  </property>
</Properties>
</file>