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70" r:id="rId18"/>
    <p:sldId id="380" r:id="rId19"/>
    <p:sldId id="381" r:id="rId20"/>
    <p:sldId id="347" r:id="rId21"/>
    <p:sldId id="344" r:id="rId22"/>
    <p:sldId id="372"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27" autoAdjust="0"/>
    <p:restoredTop sz="94694"/>
  </p:normalViewPr>
  <p:slideViewPr>
    <p:cSldViewPr>
      <p:cViewPr varScale="1">
        <p:scale>
          <a:sx n="136" d="100"/>
          <a:sy n="136" d="100"/>
        </p:scale>
        <p:origin x="200" y="6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802.11-22/0777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802.11-22/0777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802.11-22/0777</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802.11-22/0777</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802.11-22/0777r01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8/11-18-2123-55-00bc-motion-booklet.pptx"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8/11-18-2123-55-00bc-motion-booklet.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May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24,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2022-05-13</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1803246389"/>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Motion (see motion booklet)</a:t>
            </a:r>
            <a:br>
              <a:rPr lang="en-US" dirty="0"/>
            </a:br>
            <a:r>
              <a:rPr lang="en-US" dirty="0"/>
              <a:t>--&gt; (see slide 4 of </a:t>
            </a:r>
            <a:r>
              <a:rPr lang="en-US" dirty="0">
                <a:hlinkClick r:id="rId2"/>
              </a:rPr>
              <a:t>Motion Booklet</a:t>
            </a:r>
            <a:r>
              <a:rPr lang="en-US" dirty="0"/>
              <a:t>)</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366405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May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May 24,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=m9b2704404ef1e42fa79008ad99d9150d</a:t>
            </a:r>
          </a:p>
          <a:p>
            <a:endParaRPr lang="en-GB" sz="1600" dirty="0"/>
          </a:p>
          <a:p>
            <a:r>
              <a:rPr lang="en-GB" sz="1600" dirty="0"/>
              <a:t>Meeting number: 2337 363 5675</a:t>
            </a:r>
          </a:p>
          <a:p>
            <a:r>
              <a:rPr lang="en-GB" sz="1600" dirty="0"/>
              <a:t>Meeting password: wireless (94735377 from phones and video systems)</a:t>
            </a:r>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 – Approve comment resolutions (see slide 4 of </a:t>
            </a:r>
            <a:r>
              <a:rPr lang="en-US" dirty="0">
                <a:hlinkClick r:id="rId2"/>
              </a:rPr>
              <a:t>Motion Booklet</a:t>
            </a:r>
            <a:r>
              <a:rPr lang="en-US" dirty="0"/>
              <a:t>)</a:t>
            </a:r>
          </a:p>
          <a:p>
            <a:pPr>
              <a:buFont typeface="Arial" panose="020B0604020202020204" pitchFamily="34" charset="0"/>
              <a:buChar char="•"/>
            </a:pPr>
            <a:r>
              <a:rPr lang="en-US" dirty="0"/>
              <a:t>Comment Resolution</a:t>
            </a:r>
          </a:p>
          <a:p>
            <a:pPr lvl="1">
              <a:buFont typeface="Arial" panose="020B0604020202020204" pitchFamily="34" charset="0"/>
              <a:buChar char="•"/>
            </a:pPr>
            <a:r>
              <a:rPr lang="en-US" dirty="0"/>
              <a:t>Editorial comments</a:t>
            </a:r>
          </a:p>
          <a:p>
            <a:pPr lvl="1">
              <a:buFont typeface="Arial" panose="020B0604020202020204" pitchFamily="34" charset="0"/>
              <a:buChar char="•"/>
            </a:pPr>
            <a:r>
              <a:rPr lang="en-US" dirty="0"/>
              <a:t>Other technical comments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graphicFrame>
        <p:nvGraphicFramePr>
          <p:cNvPr id="7" name="Content Placeholder 6">
            <a:extLst>
              <a:ext uri="{FF2B5EF4-FFF2-40B4-BE49-F238E27FC236}">
                <a16:creationId xmlns:a16="http://schemas.microsoft.com/office/drawing/2014/main" id="{32176D00-8601-171D-E7F2-DE26D6C089CD}"/>
              </a:ext>
            </a:extLst>
          </p:cNvPr>
          <p:cNvGraphicFramePr>
            <a:graphicFrameLocks noGrp="1"/>
          </p:cNvGraphicFramePr>
          <p:nvPr>
            <p:ph idx="1"/>
            <p:extLst>
              <p:ext uri="{D42A27DB-BD31-4B8C-83A1-F6EECF244321}">
                <p14:modId xmlns:p14="http://schemas.microsoft.com/office/powerpoint/2010/main" val="4159003839"/>
              </p:ext>
            </p:extLst>
          </p:nvPr>
        </p:nvGraphicFramePr>
        <p:xfrm>
          <a:off x="542765" y="1851670"/>
          <a:ext cx="8133084" cy="1699386"/>
        </p:xfrm>
        <a:graphic>
          <a:graphicData uri="http://schemas.openxmlformats.org/drawingml/2006/table">
            <a:tbl>
              <a:tblPr>
                <a:tableStyleId>{5C22544A-7EE6-4342-B048-85BDC9FD1C3A}</a:tableStyleId>
              </a:tblPr>
              <a:tblGrid>
                <a:gridCol w="720080">
                  <a:extLst>
                    <a:ext uri="{9D8B030D-6E8A-4147-A177-3AD203B41FA5}">
                      <a16:colId xmlns:a16="http://schemas.microsoft.com/office/drawing/2014/main" val="3442975556"/>
                    </a:ext>
                  </a:extLst>
                </a:gridCol>
                <a:gridCol w="513241">
                  <a:extLst>
                    <a:ext uri="{9D8B030D-6E8A-4147-A177-3AD203B41FA5}">
                      <a16:colId xmlns:a16="http://schemas.microsoft.com/office/drawing/2014/main" val="1569669534"/>
                    </a:ext>
                  </a:extLst>
                </a:gridCol>
                <a:gridCol w="422497">
                  <a:extLst>
                    <a:ext uri="{9D8B030D-6E8A-4147-A177-3AD203B41FA5}">
                      <a16:colId xmlns:a16="http://schemas.microsoft.com/office/drawing/2014/main" val="2527645235"/>
                    </a:ext>
                  </a:extLst>
                </a:gridCol>
                <a:gridCol w="422497">
                  <a:extLst>
                    <a:ext uri="{9D8B030D-6E8A-4147-A177-3AD203B41FA5}">
                      <a16:colId xmlns:a16="http://schemas.microsoft.com/office/drawing/2014/main" val="4182792039"/>
                    </a:ext>
                  </a:extLst>
                </a:gridCol>
                <a:gridCol w="2286460">
                  <a:extLst>
                    <a:ext uri="{9D8B030D-6E8A-4147-A177-3AD203B41FA5}">
                      <a16:colId xmlns:a16="http://schemas.microsoft.com/office/drawing/2014/main" val="2354901609"/>
                    </a:ext>
                  </a:extLst>
                </a:gridCol>
                <a:gridCol w="2286460">
                  <a:extLst>
                    <a:ext uri="{9D8B030D-6E8A-4147-A177-3AD203B41FA5}">
                      <a16:colId xmlns:a16="http://schemas.microsoft.com/office/drawing/2014/main" val="1995835643"/>
                    </a:ext>
                  </a:extLst>
                </a:gridCol>
                <a:gridCol w="1481849">
                  <a:extLst>
                    <a:ext uri="{9D8B030D-6E8A-4147-A177-3AD203B41FA5}">
                      <a16:colId xmlns:a16="http://schemas.microsoft.com/office/drawing/2014/main" val="604295640"/>
                    </a:ext>
                  </a:extLst>
                </a:gridCol>
              </a:tblGrid>
              <a:tr h="332695">
                <a:tc>
                  <a:txBody>
                    <a:bodyPr/>
                    <a:lstStyle/>
                    <a:p>
                      <a:pPr algn="l" fontAlgn="b"/>
                      <a:r>
                        <a:rPr lang="en-GB" sz="1200" u="none" strike="noStrike">
                          <a:effectLst/>
                        </a:rPr>
                        <a:t>Discussion Order</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Year</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DCN</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Rev</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Title</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Author (Affiliation)</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Notes</a:t>
                      </a:r>
                      <a:endParaRPr lang="en-GB" sz="1200" b="0" i="0" u="none" strike="noStrike">
                        <a:effectLst/>
                        <a:latin typeface="Arial" panose="020B0604020202020204" pitchFamily="34" charset="0"/>
                      </a:endParaRPr>
                    </a:p>
                  </a:txBody>
                  <a:tcPr marL="8911" marR="8911" marT="8911" marB="0" anchor="b"/>
                </a:tc>
                <a:extLst>
                  <a:ext uri="{0D108BD9-81ED-4DB2-BD59-A6C34878D82A}">
                    <a16:rowId xmlns:a16="http://schemas.microsoft.com/office/drawing/2014/main" val="4018078271"/>
                  </a:ext>
                </a:extLst>
              </a:tr>
              <a:tr h="154466">
                <a:tc>
                  <a:txBody>
                    <a:bodyPr/>
                    <a:lstStyle/>
                    <a:p>
                      <a:pPr algn="l" fontAlgn="b"/>
                      <a:r>
                        <a:rPr lang="en-GB" sz="1200" u="none" strike="noStrike">
                          <a:effectLst/>
                        </a:rPr>
                        <a:t>1</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2022</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810</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0</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Editorial CIDs Response</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Carol Ansley (Cox)</a:t>
                      </a:r>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extLst>
                  <a:ext uri="{0D108BD9-81ED-4DB2-BD59-A6C34878D82A}">
                    <a16:rowId xmlns:a16="http://schemas.microsoft.com/office/drawing/2014/main" val="3620859405"/>
                  </a:ext>
                </a:extLst>
              </a:tr>
              <a:tr h="154466">
                <a:tc>
                  <a:txBody>
                    <a:bodyPr/>
                    <a:lstStyle/>
                    <a:p>
                      <a:pPr algn="l" fontAlgn="b"/>
                      <a:r>
                        <a:rPr lang="en-GB" sz="1200" u="none" strike="noStrike">
                          <a:effectLst/>
                        </a:rPr>
                        <a:t>100</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2022</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805</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0</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Proposed Spec text for CR Part 2</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Xiaofei WANG (InterDigital)</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t.b.d. -- doc was pending</a:t>
                      </a:r>
                      <a:endParaRPr lang="en-GB" sz="1200" b="0" i="0" u="none" strike="noStrike">
                        <a:effectLst/>
                        <a:latin typeface="Arial" panose="020B0604020202020204" pitchFamily="34" charset="0"/>
                      </a:endParaRPr>
                    </a:p>
                  </a:txBody>
                  <a:tcPr marL="8911" marR="8911" marT="8911" marB="0" anchor="b"/>
                </a:tc>
                <a:extLst>
                  <a:ext uri="{0D108BD9-81ED-4DB2-BD59-A6C34878D82A}">
                    <a16:rowId xmlns:a16="http://schemas.microsoft.com/office/drawing/2014/main" val="2604308851"/>
                  </a:ext>
                </a:extLst>
              </a:tr>
              <a:tr h="154466">
                <a:tc>
                  <a:txBody>
                    <a:bodyPr/>
                    <a:lstStyle/>
                    <a:p>
                      <a:pPr algn="l" fontAlgn="b"/>
                      <a:r>
                        <a:rPr lang="en-GB" sz="1200" u="none" strike="noStrike">
                          <a:effectLst/>
                        </a:rPr>
                        <a:t>101</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2022</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804</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0</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CR for CIDs assigned to Xiaofei part 2</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Xiaofei WANG (InterDigital)</a:t>
                      </a:r>
                      <a:endParaRPr lang="en-GB" sz="1200" b="0" i="0" u="none" strike="noStrike">
                        <a:effectLst/>
                        <a:latin typeface="Arial" panose="020B0604020202020204" pitchFamily="34" charset="0"/>
                      </a:endParaRPr>
                    </a:p>
                  </a:txBody>
                  <a:tcPr marL="8911" marR="8911" marT="8911" marB="0" anchor="b"/>
                </a:tc>
                <a:tc>
                  <a:txBody>
                    <a:bodyPr/>
                    <a:lstStyle/>
                    <a:p>
                      <a:pPr algn="l" fontAlgn="b"/>
                      <a:r>
                        <a:rPr lang="en-GB" sz="1200" u="none" strike="noStrike">
                          <a:effectLst/>
                        </a:rPr>
                        <a:t>t.b.d. -- doc was pending</a:t>
                      </a:r>
                      <a:endParaRPr lang="en-GB" sz="1200" b="0" i="0" u="none" strike="noStrike">
                        <a:effectLst/>
                        <a:latin typeface="Arial" panose="020B0604020202020204" pitchFamily="34" charset="0"/>
                      </a:endParaRPr>
                    </a:p>
                  </a:txBody>
                  <a:tcPr marL="8911" marR="8911" marT="8911" marB="0" anchor="b"/>
                </a:tc>
                <a:extLst>
                  <a:ext uri="{0D108BD9-81ED-4DB2-BD59-A6C34878D82A}">
                    <a16:rowId xmlns:a16="http://schemas.microsoft.com/office/drawing/2014/main" val="1053278826"/>
                  </a:ext>
                </a:extLst>
              </a:tr>
              <a:tr h="154466">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extLst>
                  <a:ext uri="{0D108BD9-81ED-4DB2-BD59-A6C34878D82A}">
                    <a16:rowId xmlns:a16="http://schemas.microsoft.com/office/drawing/2014/main" val="615703207"/>
                  </a:ext>
                </a:extLst>
              </a:tr>
              <a:tr h="154466">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a:effectLst/>
                        <a:latin typeface="Arial" panose="020B0604020202020204" pitchFamily="34" charset="0"/>
                      </a:endParaRPr>
                    </a:p>
                  </a:txBody>
                  <a:tcPr marL="8911" marR="8911" marT="8911" marB="0" anchor="b"/>
                </a:tc>
                <a:tc>
                  <a:txBody>
                    <a:bodyPr/>
                    <a:lstStyle/>
                    <a:p>
                      <a:pPr algn="l" fontAlgn="b"/>
                      <a:endParaRPr lang="en-GB" sz="1200" b="0" i="0" u="none" strike="noStrike" dirty="0">
                        <a:effectLst/>
                        <a:latin typeface="Arial" panose="020B0604020202020204" pitchFamily="34" charset="0"/>
                      </a:endParaRPr>
                    </a:p>
                  </a:txBody>
                  <a:tcPr marL="8911" marR="8911" marT="8911" marB="0" anchor="b"/>
                </a:tc>
                <a:extLst>
                  <a:ext uri="{0D108BD9-81ED-4DB2-BD59-A6C34878D82A}">
                    <a16:rowId xmlns:a16="http://schemas.microsoft.com/office/drawing/2014/main" val="2142478494"/>
                  </a:ext>
                </a:extLst>
              </a:tr>
            </a:tbl>
          </a:graphicData>
        </a:graphic>
      </p:graphicFrame>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4428</TotalTime>
  <Words>2218</Words>
  <Application>Microsoft Macintosh PowerPoint</Application>
  <PresentationFormat>On-screen Show (16:9)</PresentationFormat>
  <Paragraphs>260</Paragraphs>
  <Slides>25</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Document</vt:lpstr>
      <vt:lpstr>Agenda TGbc Telco May 24,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 (see motion booklet) --&gt; (see slide 4 of Motion Booklet)</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424</cp:revision>
  <cp:lastPrinted>1601-01-01T00:00:00Z</cp:lastPrinted>
  <dcterms:created xsi:type="dcterms:W3CDTF">2020-02-25T15:01:23Z</dcterms:created>
  <dcterms:modified xsi:type="dcterms:W3CDTF">2022-05-24T08:57:52Z</dcterms:modified>
  <cp:category/>
</cp:coreProperties>
</file>