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1578" r:id="rId2"/>
    <p:sldId id="1573" r:id="rId3"/>
    <p:sldId id="1576" r:id="rId4"/>
    <p:sldId id="1580" r:id="rId5"/>
    <p:sldId id="1581" r:id="rId6"/>
    <p:sldId id="1586" r:id="rId7"/>
    <p:sldId id="1575" r:id="rId8"/>
    <p:sldId id="1577" r:id="rId9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8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Mar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May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/0776r0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615-04-00bd-tgbd-session-agenda-for-may-interim-2022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703-00-00bd-p802-11bd-par-extension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May 2022 Interim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en-US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May 2022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Yan Zhang (NXP)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           Tech </a:t>
            </a:r>
            <a:r>
              <a:rPr lang="en-US" altLang="en-US" sz="2000" kern="0" dirty="0">
                <a:latin typeface="Arial" panose="020B0604020202020204" pitchFamily="34" charset="0"/>
              </a:rPr>
              <a:t>Editor:	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Yujin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Noh (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Senscomm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80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The 1</a:t>
            </a:r>
            <a:r>
              <a:rPr lang="en-GB" altLang="en-US" baseline="30000" dirty="0" smtClean="0"/>
              <a:t>st</a:t>
            </a:r>
            <a:r>
              <a:rPr lang="en-GB" altLang="en-US" dirty="0" smtClean="0"/>
              <a:t> SA Ballot for IEEE P802.11bd D4.0 was closed on May 10, with 92% approval rate and 106 comments collected.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3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sessions were held during the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All comments were assigned and resolutions to 34 editorial comments and 8 tech comments were approved.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11bd PAR extension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leadership re-affirmation.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motion to request IEEE 802 EC liaison 11bd to ISO/IEC JTC1 SC6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teleconference till Jul 5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agenda for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mentor.ieee.org/802.11/dcn/22/11-22-0615-04-00bd-tgbd-session-agenda-for-may-interim-2022.pptx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</a:t>
            </a:r>
            <a:r>
              <a:rPr lang="en-US" altLang="en-GB" dirty="0" smtClean="0"/>
              <a:t>of </a:t>
            </a:r>
            <a:r>
              <a:rPr lang="en-US" altLang="en-GB" dirty="0" smtClean="0"/>
              <a:t>future </a:t>
            </a:r>
            <a:r>
              <a:rPr lang="en-US" altLang="en-GB" dirty="0" err="1" smtClean="0"/>
              <a:t>TCbd</a:t>
            </a:r>
            <a:r>
              <a:rPr lang="en-US" altLang="en-GB" dirty="0" smtClean="0"/>
              <a:t> </a:t>
            </a:r>
            <a:r>
              <a:rPr lang="en-US" altLang="en-GB" dirty="0" smtClean="0"/>
              <a:t>work</a:t>
            </a:r>
            <a:r>
              <a:rPr lang="en-US" altLang="en-GB" dirty="0" smtClean="0"/>
              <a:t>: </a:t>
            </a:r>
            <a:r>
              <a:rPr lang="en-US" altLang="en-GB" dirty="0" smtClean="0"/>
              <a:t>process </a:t>
            </a:r>
            <a:r>
              <a:rPr lang="en-US" altLang="en-GB" dirty="0" smtClean="0"/>
              <a:t>CRC </a:t>
            </a:r>
            <a:r>
              <a:rPr lang="en-US" altLang="en-GB" dirty="0" smtClean="0"/>
              <a:t>comment </a:t>
            </a:r>
            <a:r>
              <a:rPr lang="en-US" altLang="en-GB" dirty="0" smtClean="0"/>
              <a:t>resolution and prepare SA recirculation ballot</a:t>
            </a:r>
            <a:endParaRPr lang="en-US" altLang="en-GB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2022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TGbd’s</a:t>
            </a:r>
            <a:r>
              <a:rPr lang="en-US" altLang="zh-CN" dirty="0" smtClean="0"/>
              <a:t> Progress during this plenary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2022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89634567"/>
              </p:ext>
            </p:extLst>
          </p:nvPr>
        </p:nvGraphicFramePr>
        <p:xfrm>
          <a:off x="838200" y="1462962"/>
          <a:ext cx="106680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7696200"/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Latest</a:t>
                      </a:r>
                      <a:r>
                        <a:rPr lang="en-US" altLang="zh-CN" sz="1800" baseline="0" dirty="0" smtClean="0"/>
                        <a:t> Revision</a:t>
                      </a:r>
                      <a:endParaRPr lang="en-US" altLang="zh-CN" sz="1800" dirty="0" smtClean="0"/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11-19/0202r1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 to IEEE VT/ITS</a:t>
                      </a:r>
                      <a:r>
                        <a:rPr lang="en-US" altLang="zh-CN" sz="1200" baseline="0" dirty="0" smtClean="0"/>
                        <a:t> 1609 WG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</a:t>
                      </a:r>
                      <a:r>
                        <a:rPr lang="en-US" altLang="zh-CN" sz="1200" baseline="0" dirty="0" smtClean="0"/>
                        <a:t> to ITU-T CITS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TBbd</a:t>
                      </a:r>
                      <a:r>
                        <a:rPr lang="en-US" altLang="zh-CN" sz="1200" baseline="0" dirty="0" smtClean="0"/>
                        <a:t> FRD/SFD Motion Booklet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TGbd</a:t>
                      </a:r>
                      <a:r>
                        <a:rPr lang="en-US" altLang="zh-CN" sz="1200" dirty="0" smtClean="0"/>
                        <a:t> Use Case</a:t>
                      </a:r>
                      <a:r>
                        <a:rPr lang="en-US" altLang="zh-CN" sz="1200" baseline="0" dirty="0" smtClean="0"/>
                        <a:t> document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11-21/0595r3, 11-21/0597r7, 11-21/0904r1, 11-21/0941r2, 11-21/1303r4, 11-21/1326r8,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11-21/1622r4, 11-21/1623r4, 11-21/1998r2, 11-21/1999r3, 11-21/2000r4, 11-22/0283r3, 11-22/0284r3, 11-22/0588r2, 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</a:rPr>
                        <a:t>11-22/0615r3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11-21/0454r0, 11-21/0565r0,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11-21/0655r0, 11-21/0806r0, 11-21/0889r0, 11-21/1138r0, 11-21/1468r0, 11-21/1544r0, 11-21/1769r0, 11/21/1863r0, 11-22/0167r0, 11-22/0416r0, 11-22/0500r0, 11-22/0635r0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11-19/2045r16 (D3.0)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11-20/0701r7 (D0.3), 11-20/1887r10 (LB251), 11-21/1296r6 (LB254), 11-21/2018r7 (LB259), 11-22/0561r2(LB261),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</a:rPr>
                        <a:t>11-22/0730r2(1</a:t>
                      </a:r>
                      <a:r>
                        <a:rPr lang="en-US" altLang="zh-CN" sz="1200" baseline="30000" dirty="0" smtClean="0">
                          <a:solidFill>
                            <a:srgbClr val="0070C0"/>
                          </a:solidFill>
                        </a:rPr>
                        <a:t>st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</a:rPr>
                        <a:t> SA Ballot)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11-20/1564r5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MDR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Report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11-22/0021r15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Motion #1 (approval of 11bd PAR extension)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2800" dirty="0"/>
              <a:t>Approve the 11bd PAR extension as in 11-22/0703r0 and to request a 802.11WG motion to approve it:</a:t>
            </a:r>
          </a:p>
          <a:p>
            <a:pPr marL="0" indent="0"/>
            <a:r>
              <a:rPr lang="en-US" altLang="zh-CN" sz="2800" dirty="0">
                <a:hlinkClick r:id="rId2"/>
              </a:rPr>
              <a:t>https://mentor.ieee.org/802.11/dcn/22/11-22-0703-00-00bd-p802-11bd-par-extension.pdf</a:t>
            </a:r>
            <a:endParaRPr lang="en-US" altLang="zh-CN" sz="2800" dirty="0"/>
          </a:p>
          <a:p>
            <a:pPr marL="0" indent="0"/>
            <a:endParaRPr lang="en-US" altLang="zh-CN" sz="2800" dirty="0"/>
          </a:p>
          <a:p>
            <a:r>
              <a:rPr lang="en-US" altLang="zh-CN" sz="2800" dirty="0"/>
              <a:t>Moved:		Joseph Levy					Seconded: Stephan Sand</a:t>
            </a:r>
          </a:p>
          <a:p>
            <a:endParaRPr lang="en-US" altLang="zh-CN" sz="2800" dirty="0"/>
          </a:p>
          <a:p>
            <a:r>
              <a:rPr lang="en-US" altLang="zh-CN" sz="2800" dirty="0"/>
              <a:t>Result: 12Y/0N/1A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E9C15F85-DFAF-4F66-8E7C-7A26E2644AD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4294967295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94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Motion #2 (</a:t>
            </a:r>
            <a:r>
              <a:rPr lang="en-US" altLang="zh-CN" sz="2800" dirty="0" err="1" smtClean="0"/>
              <a:t>TGbd</a:t>
            </a:r>
            <a:r>
              <a:rPr lang="en-US" altLang="zh-CN" sz="2800" dirty="0" smtClean="0"/>
              <a:t> leadership re-affirmation)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dirty="0"/>
              <a:t>Move to approve the re-affirmation of </a:t>
            </a:r>
            <a:r>
              <a:rPr lang="en-US" altLang="zh-CN" dirty="0" err="1"/>
              <a:t>TGbd</a:t>
            </a:r>
            <a:r>
              <a:rPr lang="en-US" altLang="zh-CN" dirty="0"/>
              <a:t> Vice Chairs and Secretary as below:</a:t>
            </a:r>
          </a:p>
          <a:p>
            <a:pPr marL="300355" lvl="1" indent="0"/>
            <a:r>
              <a:rPr lang="en-US" altLang="zh-CN" sz="2100" dirty="0"/>
              <a:t>Vice Chairs: </a:t>
            </a:r>
            <a:r>
              <a:rPr lang="en-US" altLang="zh-CN" sz="2100" dirty="0" err="1"/>
              <a:t>Hongyuan</a:t>
            </a:r>
            <a:r>
              <a:rPr lang="en-US" altLang="zh-CN" sz="2100" dirty="0"/>
              <a:t> Zhang (NXP), Joseph Levy (</a:t>
            </a:r>
            <a:r>
              <a:rPr lang="en-US" altLang="zh-CN" sz="2100" dirty="0" err="1"/>
              <a:t>InterDigital</a:t>
            </a:r>
            <a:r>
              <a:rPr lang="en-US" altLang="zh-CN" sz="2100" dirty="0"/>
              <a:t>)</a:t>
            </a:r>
          </a:p>
          <a:p>
            <a:pPr marL="300355" lvl="1" indent="0"/>
            <a:r>
              <a:rPr lang="en-US" altLang="zh-CN" sz="2100" dirty="0"/>
              <a:t>Secretary: Yan Zhang (NXP)</a:t>
            </a:r>
          </a:p>
          <a:p>
            <a:endParaRPr lang="en-US" altLang="zh-CN" dirty="0"/>
          </a:p>
          <a:p>
            <a:r>
              <a:rPr lang="en-US" altLang="zh-CN" dirty="0"/>
              <a:t>Moved:	 Rich Kennedy						Seconded: </a:t>
            </a:r>
            <a:r>
              <a:rPr lang="en-US" altLang="zh-CN" dirty="0" err="1"/>
              <a:t>Liwen</a:t>
            </a:r>
            <a:r>
              <a:rPr lang="en-US" altLang="zh-CN" dirty="0"/>
              <a:t> Chu</a:t>
            </a:r>
          </a:p>
          <a:p>
            <a:endParaRPr lang="en-US" altLang="zh-CN" dirty="0"/>
          </a:p>
          <a:p>
            <a:r>
              <a:rPr lang="en-US" altLang="zh-CN" dirty="0"/>
              <a:t>Result: 12Y/1N/0A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E9C15F85-DFAF-4F66-8E7C-7A26E2644AD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4294967295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332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Motion #3 (Liaison to ISO/IEC JTC1 SC6)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MOTION:</a:t>
            </a:r>
          </a:p>
          <a:p>
            <a:r>
              <a:rPr lang="en-US" altLang="zh-CN" dirty="0"/>
              <a:t>  Request that the IEEE 802 EC liaise Draft IEEE P802.11bd/D4.0 to ISO/IEC JTC1 SC6 for information under the PSDO agreement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Moved: Joseph Levy                 Seconded: Stephan Sand</a:t>
            </a:r>
          </a:p>
          <a:p>
            <a:r>
              <a:rPr lang="en-US" altLang="zh-CN" dirty="0"/>
              <a:t>Result: 14Y/0N/0A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E9C15F85-DFAF-4F66-8E7C-7A26E2644AD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4294967295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492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</a:t>
            </a:r>
            <a:r>
              <a:rPr lang="en-US" altLang="zh-CN" dirty="0"/>
              <a:t>Timeline </a:t>
            </a:r>
            <a:r>
              <a:rPr lang="en-US" altLang="zh-CN" dirty="0" smtClean="0"/>
              <a:t>(updated) 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sz="2400" u="sng" dirty="0">
              <a:solidFill>
                <a:srgbClr val="0070C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2022</a:t>
            </a:r>
            <a:endParaRPr lang="en-US" dirty="0"/>
          </a:p>
        </p:txBody>
      </p:sp>
      <p:sp>
        <p:nvSpPr>
          <p:cNvPr id="7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 lnSpcReduction="10000"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Form SA Ballot Pool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Nov 1 to Nov 30,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D3.0 LB recirculation					Dec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D4.0 LB recirculation					Mar 2022</a:t>
            </a: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strike="sngStrike" kern="0" dirty="0">
                <a:solidFill>
                  <a:schemeClr val="tx1"/>
                </a:solidFill>
                <a:sym typeface="+mn-ea"/>
              </a:rPr>
              <a:t>D4.0 LB unchanged recirculation 		</a:t>
            </a:r>
            <a:r>
              <a:rPr lang="en-US" altLang="en-US" sz="2000" strike="sngStrike" kern="0" dirty="0">
                <a:solidFill>
                  <a:schemeClr val="tx1"/>
                </a:solidFill>
                <a:sym typeface="Wingdings" panose="05000000000000000000" pitchFamily="2" charset="2"/>
              </a:rPr>
              <a:t>Apr 2022</a:t>
            </a:r>
            <a:endParaRPr lang="en-US" altLang="en-US" sz="2000" strike="sngStrike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Initial SA Ballot (D4.0)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Apr 2022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TC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 2022</a:t>
            </a:r>
            <a:endParaRPr lang="en-US" dirty="0"/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1143000" y="2058990"/>
            <a:ext cx="10287000" cy="396081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160" tIns="46080" rIns="92160" bIns="46080" anchor="t" anchorCtr="0">
            <a:normAutofit fontScale="92500"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May 24</a:t>
            </a:r>
            <a:r>
              <a:rPr lang="en-US" altLang="zh-CN" sz="2800" baseline="30000" dirty="0">
                <a:solidFill>
                  <a:srgbClr val="00B050"/>
                </a:solidFill>
                <a:cs typeface="+mn-ea"/>
                <a:sym typeface="+mn-ea"/>
              </a:rPr>
              <a:t>st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2022, 	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	10:00am 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~ 11:59am, ET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May 31</a:t>
            </a:r>
            <a:r>
              <a:rPr lang="en-US" altLang="zh-CN" sz="2800" baseline="30000" dirty="0">
                <a:solidFill>
                  <a:srgbClr val="00B050"/>
                </a:solidFill>
                <a:cs typeface="+mn-ea"/>
                <a:sym typeface="+mn-ea"/>
              </a:rPr>
              <a:t>st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2022, 	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	10:00am 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~ 11:59am, ET (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Due of CR plan)</a:t>
            </a:r>
            <a:endParaRPr lang="en-US" altLang="zh-CN" sz="2800" dirty="0">
              <a:solidFill>
                <a:srgbClr val="00B050"/>
              </a:solidFill>
              <a:cs typeface="+mn-ea"/>
              <a:sym typeface="+mn-ea"/>
            </a:endParaRP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Jun 7</a:t>
            </a:r>
            <a:r>
              <a:rPr lang="en-US" altLang="zh-CN" sz="2800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2022, 	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		10:00am 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~ 11:59am, ET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Jun 14</a:t>
            </a:r>
            <a:r>
              <a:rPr lang="en-US" altLang="zh-CN" sz="2800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2022, 	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	10:00am 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~ 11:59am, 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ET (All CRs to be approved)</a:t>
            </a:r>
            <a:endParaRPr lang="en-US" altLang="zh-CN" sz="2800" dirty="0">
              <a:solidFill>
                <a:srgbClr val="00B050"/>
              </a:solidFill>
              <a:cs typeface="+mn-ea"/>
              <a:sym typeface="+mn-ea"/>
            </a:endParaRP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Jun 21</a:t>
            </a:r>
            <a:r>
              <a:rPr lang="en-US" altLang="zh-CN" sz="2800" baseline="30000" dirty="0">
                <a:solidFill>
                  <a:srgbClr val="00B050"/>
                </a:solidFill>
                <a:cs typeface="+mn-ea"/>
                <a:sym typeface="+mn-ea"/>
              </a:rPr>
              <a:t>st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2022, 	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	10:00am 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~ 11:59am, ET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Jun 28</a:t>
            </a:r>
            <a:r>
              <a:rPr lang="en-US" altLang="zh-CN" sz="2800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2022, 	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	10:00am 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~ 11:59am, ET</a:t>
            </a:r>
            <a:endParaRPr lang="en-US" altLang="zh-CN" sz="2800" dirty="0">
              <a:solidFill>
                <a:schemeClr val="tx1"/>
              </a:solidFill>
              <a:cs typeface="+mn-ea"/>
              <a:sym typeface="+mn-ea"/>
            </a:endParaRP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Jul 5</a:t>
            </a:r>
            <a:r>
              <a:rPr lang="en-US" altLang="zh-CN" sz="2800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2022, 	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		10:00am 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~ 11:59am, ET</a:t>
            </a:r>
            <a:endParaRPr lang="en-US" altLang="zh-CN" sz="2800" dirty="0">
              <a:solidFill>
                <a:schemeClr val="tx1"/>
              </a:solidFill>
              <a:cs typeface="+mn-ea"/>
              <a:sym typeface="+mn-ea"/>
            </a:endParaRPr>
          </a:p>
          <a:p>
            <a:pPr eaLnBrk="1" hangingPunct="1">
              <a:spcAft>
                <a:spcPts val="600"/>
              </a:spcAft>
            </a:pPr>
            <a:endParaRPr lang="en-US" altLang="zh-CN" sz="2800" dirty="0">
              <a:solidFill>
                <a:schemeClr val="tx1"/>
              </a:solidFill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c6689a7-e099-4b05-bbab-bcc547e00d32}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6285</TotalTime>
  <Words>504</Words>
  <Application>Microsoft Office PowerPoint</Application>
  <PresentationFormat>宽屏</PresentationFormat>
  <Paragraphs>120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IEEE 802.11 May 2022 Interim IEEE 802.11 TGbd Closing Report</vt:lpstr>
      <vt:lpstr>TGbd’s Progress during this plenary week</vt:lpstr>
      <vt:lpstr>TGbd Progress Documents</vt:lpstr>
      <vt:lpstr>Motion #1 (approval of 11bd PAR extension)</vt:lpstr>
      <vt:lpstr>Motion #2 (TGbd leadership re-affirmation)</vt:lpstr>
      <vt:lpstr>Motion #3 (Liaison to ISO/IEC JTC1 SC6)</vt:lpstr>
      <vt:lpstr>TGbd Timeline (updated)  </vt:lpstr>
      <vt:lpstr>IEEE 802.11 TGbd TC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1993</cp:revision>
  <cp:lastPrinted>1998-02-10T13:28:00Z</cp:lastPrinted>
  <dcterms:created xsi:type="dcterms:W3CDTF">1998-02-10T13:07:00Z</dcterms:created>
  <dcterms:modified xsi:type="dcterms:W3CDTF">2022-05-13T15:49:39Z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