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628" r:id="rId3"/>
    <p:sldId id="642" r:id="rId4"/>
    <p:sldId id="644" r:id="rId5"/>
    <p:sldId id="639" r:id="rId6"/>
    <p:sldId id="641" r:id="rId7"/>
    <p:sldId id="638" r:id="rId8"/>
    <p:sldId id="646" r:id="rId9"/>
    <p:sldId id="64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10" d="100"/>
          <a:sy n="110" d="100"/>
        </p:scale>
        <p:origin x="176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416334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122047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502013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3185773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81893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802.11-22/0761r3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22098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June</a:t>
            </a:r>
            <a:r>
              <a:rPr lang="en-US" altLang="zh-CN" sz="1800" b="1" baseline="0" dirty="0"/>
              <a:t> 2022</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Visio___1.vsdx"/><Relationship Id="rId5" Type="http://schemas.openxmlformats.org/officeDocument/2006/relationships/image" Target="../media/image1.emf"/><Relationship Id="rId4" Type="http://schemas.openxmlformats.org/officeDocument/2006/relationships/package" Target="../embeddings/Microsoft_Visio___.vsdx"/></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Visio___2.vsdx"/></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__3.vsd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package" Target="../embeddings/Microsoft_Visio___5.vsdx"/><Relationship Id="rId5" Type="http://schemas.openxmlformats.org/officeDocument/2006/relationships/image" Target="../media/image5.emf"/><Relationship Id="rId4" Type="http://schemas.openxmlformats.org/officeDocument/2006/relationships/package" Target="../embeddings/Microsoft_Visio___4.vsd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Time Requirement of Immediate Feedback</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2022-6-13</a:t>
            </a:r>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4311684"/>
              </p:ext>
            </p:extLst>
          </p:nvPr>
        </p:nvGraphicFramePr>
        <p:xfrm>
          <a:off x="1009649" y="2866249"/>
          <a:ext cx="7200901" cy="1107393"/>
        </p:xfrm>
        <a:graphic>
          <a:graphicData uri="http://schemas.openxmlformats.org/drawingml/2006/table">
            <a:tbl>
              <a:tblPr firstRow="1" bandRow="1">
                <a:tableStyleId>{F5AB1C69-6EDB-4FF4-983F-18BD219EF322}</a:tableStyleId>
              </a:tblPr>
              <a:tblGrid>
                <a:gridCol w="1817306">
                  <a:extLst>
                    <a:ext uri="{9D8B030D-6E8A-4147-A177-3AD203B41FA5}">
                      <a16:colId xmlns:a16="http://schemas.microsoft.com/office/drawing/2014/main" val="20000"/>
                    </a:ext>
                  </a:extLst>
                </a:gridCol>
                <a:gridCol w="1394677">
                  <a:extLst>
                    <a:ext uri="{9D8B030D-6E8A-4147-A177-3AD203B41FA5}">
                      <a16:colId xmlns:a16="http://schemas.microsoft.com/office/drawing/2014/main" val="20001"/>
                    </a:ext>
                  </a:extLst>
                </a:gridCol>
                <a:gridCol w="1321917">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1981201">
                  <a:extLst>
                    <a:ext uri="{9D8B030D-6E8A-4147-A177-3AD203B41FA5}">
                      <a16:colId xmlns:a16="http://schemas.microsoft.com/office/drawing/2014/main" val="20004"/>
                    </a:ext>
                  </a:extLst>
                </a:gridCol>
              </a:tblGrid>
              <a:tr h="267433">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Gerile Naren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85800" y="706836"/>
            <a:ext cx="7772400" cy="609600"/>
          </a:xfrm>
          <a:noFill/>
        </p:spPr>
        <p:txBody>
          <a:bodyPr/>
          <a:lstStyle/>
          <a:p>
            <a:r>
              <a:rPr lang="en-US" altLang="zh-CN" sz="2800" dirty="0"/>
              <a:t>Immediate Feedback and Delayed Feedback</a:t>
            </a:r>
            <a:endParaRPr lang="en-GB" altLang="zh-CN" sz="2800" dirty="0"/>
          </a:p>
        </p:txBody>
      </p:sp>
      <p:sp>
        <p:nvSpPr>
          <p:cNvPr id="11" name="矩形 10">
            <a:extLst>
              <a:ext uri="{FF2B5EF4-FFF2-40B4-BE49-F238E27FC236}">
                <a16:creationId xmlns:a16="http://schemas.microsoft.com/office/drawing/2014/main" id="{87CB6DD2-DEA0-4A6C-893E-82BBAD9965B1}"/>
              </a:ext>
            </a:extLst>
          </p:cNvPr>
          <p:cNvSpPr/>
          <p:nvPr/>
        </p:nvSpPr>
        <p:spPr>
          <a:xfrm>
            <a:off x="595189" y="1452464"/>
            <a:ext cx="8244011" cy="194514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Immediate feedback and delayed feedback are supported in 11bf.</a:t>
            </a:r>
            <a:endParaRPr lang="en-US" altLang="zh-CN"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sensing receiver which is a sensing responder shall provide a Sensing Measurement Report frame in the assigned RUs with either results obtained from the I2R NDP of the </a:t>
            </a:r>
            <a:r>
              <a:rPr lang="en-US" altLang="zh-CN" sz="1600" dirty="0">
                <a:solidFill>
                  <a:srgbClr val="FF3300"/>
                </a:solidFill>
                <a:latin typeface="Times New Roman"/>
                <a:cs typeface="Times New Roman"/>
              </a:rPr>
              <a:t>current measurement instance</a:t>
            </a:r>
            <a:r>
              <a:rPr lang="en-US" altLang="zh-CN" sz="1600" dirty="0">
                <a:latin typeface="Times New Roman"/>
                <a:cs typeface="Times New Roman"/>
              </a:rPr>
              <a:t>, when negotiated to deliver </a:t>
            </a:r>
            <a:r>
              <a:rPr lang="en-US" altLang="zh-CN" sz="1600" dirty="0">
                <a:solidFill>
                  <a:srgbClr val="FF3300"/>
                </a:solidFill>
                <a:latin typeface="Times New Roman"/>
                <a:cs typeface="Times New Roman"/>
              </a:rPr>
              <a:t>immediate feedback reporting</a:t>
            </a:r>
            <a:r>
              <a:rPr lang="en-US" altLang="zh-CN" sz="1600" dirty="0">
                <a:latin typeface="Times New Roman"/>
                <a:cs typeface="Times New Roman"/>
              </a:rPr>
              <a:t>, or results obtained from the I2R NDP of the </a:t>
            </a:r>
            <a:r>
              <a:rPr lang="en-US" altLang="zh-CN" sz="1600" dirty="0">
                <a:solidFill>
                  <a:srgbClr val="0000FF"/>
                </a:solidFill>
                <a:latin typeface="Times New Roman"/>
                <a:cs typeface="Times New Roman"/>
              </a:rPr>
              <a:t>previous measurement instance</a:t>
            </a:r>
            <a:r>
              <a:rPr lang="en-US" altLang="zh-CN" sz="1600" dirty="0">
                <a:latin typeface="Times New Roman"/>
                <a:cs typeface="Times New Roman"/>
              </a:rPr>
              <a:t>, when negotiated to deliver </a:t>
            </a:r>
            <a:r>
              <a:rPr lang="en-US" altLang="zh-CN" sz="1600" dirty="0">
                <a:solidFill>
                  <a:srgbClr val="0000FF"/>
                </a:solidFill>
                <a:latin typeface="Times New Roman"/>
                <a:cs typeface="Times New Roman"/>
              </a:rPr>
              <a:t>delayed feedback reporting</a:t>
            </a:r>
            <a:r>
              <a:rPr lang="en-US" altLang="zh-CN" sz="1600" dirty="0">
                <a:latin typeface="Times New Roman"/>
                <a:cs typeface="Times New Roman"/>
              </a:rPr>
              <a:t>. </a:t>
            </a:r>
            <a:r>
              <a:rPr lang="en-US" altLang="zh-CN" sz="1100" dirty="0">
                <a:highlight>
                  <a:srgbClr val="FFFFFF"/>
                </a:highlight>
              </a:rPr>
              <a:t>[Ref: 802.11bf D0.1]</a:t>
            </a:r>
            <a:endParaRPr lang="en-US" altLang="zh-CN" sz="1100" dirty="0">
              <a:latin typeface="Times New Roman"/>
              <a:cs typeface="Times New Roman"/>
            </a:endParaRPr>
          </a:p>
          <a:p>
            <a:pPr marL="357188" lvl="1" algn="just">
              <a:spcBef>
                <a:spcPct val="20000"/>
              </a:spcBef>
            </a:pPr>
            <a:endParaRPr lang="en-US" altLang="zh-CN" sz="1600" dirty="0">
              <a:latin typeface="Times New Roman"/>
              <a:cs typeface="Times New Roman"/>
            </a:endParaRPr>
          </a:p>
        </p:txBody>
      </p:sp>
      <p:graphicFrame>
        <p:nvGraphicFramePr>
          <p:cNvPr id="12" name="对象 11">
            <a:extLst>
              <a:ext uri="{FF2B5EF4-FFF2-40B4-BE49-F238E27FC236}">
                <a16:creationId xmlns:a16="http://schemas.microsoft.com/office/drawing/2014/main" id="{F745B101-4880-424C-BDCA-095F08EC6AFD}"/>
              </a:ext>
            </a:extLst>
          </p:cNvPr>
          <p:cNvGraphicFramePr>
            <a:graphicFrameLocks noChangeAspect="1"/>
          </p:cNvGraphicFramePr>
          <p:nvPr>
            <p:extLst>
              <p:ext uri="{D42A27DB-BD31-4B8C-83A1-F6EECF244321}">
                <p14:modId xmlns:p14="http://schemas.microsoft.com/office/powerpoint/2010/main" val="3208221145"/>
              </p:ext>
            </p:extLst>
          </p:nvPr>
        </p:nvGraphicFramePr>
        <p:xfrm>
          <a:off x="1134889" y="3383879"/>
          <a:ext cx="7142090" cy="957064"/>
        </p:xfrm>
        <a:graphic>
          <a:graphicData uri="http://schemas.openxmlformats.org/presentationml/2006/ole">
            <mc:AlternateContent xmlns:mc="http://schemas.openxmlformats.org/markup-compatibility/2006">
              <mc:Choice xmlns:v="urn:schemas-microsoft-com:vml" Requires="v">
                <p:oleObj spid="_x0000_s1400" name="Visio" r:id="rId4" imgW="5876798" imgH="743027" progId="Visio.Drawing.15">
                  <p:embed/>
                </p:oleObj>
              </mc:Choice>
              <mc:Fallback>
                <p:oleObj name="Visio" r:id="rId4" imgW="5876798" imgH="743027" progId="Visio.Drawing.15">
                  <p:embed/>
                  <p:pic>
                    <p:nvPicPr>
                      <p:cNvPr id="5" name="对象 4">
                        <a:extLst>
                          <a:ext uri="{FF2B5EF4-FFF2-40B4-BE49-F238E27FC236}">
                            <a16:creationId xmlns:a16="http://schemas.microsoft.com/office/drawing/2014/main" id="{D5D4F056-BFE5-4CD2-BD59-B370F748901E}"/>
                          </a:ext>
                        </a:extLst>
                      </p:cNvPr>
                      <p:cNvPicPr/>
                      <p:nvPr/>
                    </p:nvPicPr>
                    <p:blipFill>
                      <a:blip r:embed="rId5"/>
                      <a:stretch>
                        <a:fillRect/>
                      </a:stretch>
                    </p:blipFill>
                    <p:spPr>
                      <a:xfrm>
                        <a:off x="1134889" y="3383879"/>
                        <a:ext cx="7142090" cy="957064"/>
                      </a:xfrm>
                      <a:prstGeom prst="rect">
                        <a:avLst/>
                      </a:prstGeom>
                    </p:spPr>
                  </p:pic>
                </p:oleObj>
              </mc:Fallback>
            </mc:AlternateContent>
          </a:graphicData>
        </a:graphic>
      </p:graphicFrame>
      <p:graphicFrame>
        <p:nvGraphicFramePr>
          <p:cNvPr id="13" name="对象 12">
            <a:extLst>
              <a:ext uri="{FF2B5EF4-FFF2-40B4-BE49-F238E27FC236}">
                <a16:creationId xmlns:a16="http://schemas.microsoft.com/office/drawing/2014/main" id="{B2E78280-0C03-44BA-AEEC-58DD802A2E92}"/>
              </a:ext>
            </a:extLst>
          </p:cNvPr>
          <p:cNvGraphicFramePr>
            <a:graphicFrameLocks noChangeAspect="1"/>
          </p:cNvGraphicFramePr>
          <p:nvPr>
            <p:extLst>
              <p:ext uri="{D42A27DB-BD31-4B8C-83A1-F6EECF244321}">
                <p14:modId xmlns:p14="http://schemas.microsoft.com/office/powerpoint/2010/main" val="703646371"/>
              </p:ext>
            </p:extLst>
          </p:nvPr>
        </p:nvGraphicFramePr>
        <p:xfrm>
          <a:off x="1143000" y="4876800"/>
          <a:ext cx="7136156" cy="957064"/>
        </p:xfrm>
        <a:graphic>
          <a:graphicData uri="http://schemas.openxmlformats.org/presentationml/2006/ole">
            <mc:AlternateContent xmlns:mc="http://schemas.openxmlformats.org/markup-compatibility/2006">
              <mc:Choice xmlns:v="urn:schemas-microsoft-com:vml" Requires="v">
                <p:oleObj spid="_x0000_s1401" name="Visio" r:id="rId6" imgW="5876798" imgH="780908" progId="Visio.Drawing.15">
                  <p:embed/>
                </p:oleObj>
              </mc:Choice>
              <mc:Fallback>
                <p:oleObj name="Visio" r:id="rId6" imgW="5876798" imgH="780908" progId="Visio.Drawing.15">
                  <p:embed/>
                  <p:pic>
                    <p:nvPicPr>
                      <p:cNvPr id="8" name="对象 7">
                        <a:extLst>
                          <a:ext uri="{FF2B5EF4-FFF2-40B4-BE49-F238E27FC236}">
                            <a16:creationId xmlns:a16="http://schemas.microsoft.com/office/drawing/2014/main" id="{5C9354C7-AF5E-422C-99F6-B9278A58724C}"/>
                          </a:ext>
                        </a:extLst>
                      </p:cNvPr>
                      <p:cNvPicPr/>
                      <p:nvPr/>
                    </p:nvPicPr>
                    <p:blipFill>
                      <a:blip r:embed="rId7"/>
                      <a:stretch>
                        <a:fillRect/>
                      </a:stretch>
                    </p:blipFill>
                    <p:spPr>
                      <a:xfrm>
                        <a:off x="1143000" y="4876800"/>
                        <a:ext cx="7136156" cy="957064"/>
                      </a:xfrm>
                      <a:prstGeom prst="rect">
                        <a:avLst/>
                      </a:prstGeom>
                    </p:spPr>
                  </p:pic>
                </p:oleObj>
              </mc:Fallback>
            </mc:AlternateContent>
          </a:graphicData>
        </a:graphic>
      </p:graphicFrame>
      <p:sp>
        <p:nvSpPr>
          <p:cNvPr id="14" name="矩形 13">
            <a:extLst>
              <a:ext uri="{FF2B5EF4-FFF2-40B4-BE49-F238E27FC236}">
                <a16:creationId xmlns:a16="http://schemas.microsoft.com/office/drawing/2014/main" id="{B3243790-6837-4787-B45F-839C93E84594}"/>
              </a:ext>
            </a:extLst>
          </p:cNvPr>
          <p:cNvSpPr/>
          <p:nvPr/>
        </p:nvSpPr>
        <p:spPr>
          <a:xfrm>
            <a:off x="3412150" y="4205726"/>
            <a:ext cx="2587568" cy="276999"/>
          </a:xfrm>
          <a:prstGeom prst="rect">
            <a:avLst/>
          </a:prstGeom>
        </p:spPr>
        <p:txBody>
          <a:bodyPr wrap="none">
            <a:spAutoFit/>
          </a:bodyPr>
          <a:lstStyle/>
          <a:p>
            <a:r>
              <a:rPr lang="en-US" altLang="zh-CN" dirty="0"/>
              <a:t>Fig. 1 Example of immediate feedback</a:t>
            </a:r>
            <a:endParaRPr lang="zh-CN" altLang="en-US" dirty="0"/>
          </a:p>
        </p:txBody>
      </p:sp>
      <p:sp>
        <p:nvSpPr>
          <p:cNvPr id="15" name="矩形 14">
            <a:extLst>
              <a:ext uri="{FF2B5EF4-FFF2-40B4-BE49-F238E27FC236}">
                <a16:creationId xmlns:a16="http://schemas.microsoft.com/office/drawing/2014/main" id="{F0237A12-77AB-4ADD-8ECE-083F769D4BD7}"/>
              </a:ext>
            </a:extLst>
          </p:cNvPr>
          <p:cNvSpPr/>
          <p:nvPr/>
        </p:nvSpPr>
        <p:spPr>
          <a:xfrm>
            <a:off x="2215061" y="5768599"/>
            <a:ext cx="5320303" cy="276999"/>
          </a:xfrm>
          <a:prstGeom prst="rect">
            <a:avLst/>
          </a:prstGeom>
        </p:spPr>
        <p:txBody>
          <a:bodyPr wrap="none">
            <a:spAutoFit/>
          </a:bodyPr>
          <a:lstStyle/>
          <a:p>
            <a:r>
              <a:rPr lang="en-US" altLang="zh-CN" dirty="0"/>
              <a:t>Fig. 2 Example of delayed feedback (one-instance delay, same measurement setup)</a:t>
            </a:r>
            <a:endParaRPr lang="zh-CN" altLang="en-US" dirty="0"/>
          </a:p>
        </p:txBody>
      </p:sp>
    </p:spTree>
    <p:extLst>
      <p:ext uri="{BB962C8B-B14F-4D97-AF65-F5344CB8AC3E}">
        <p14:creationId xmlns:p14="http://schemas.microsoft.com/office/powerpoint/2010/main" val="105179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H</a:t>
            </a:r>
            <a:r>
              <a:rPr lang="en-US" altLang="zh-CN" sz="2800" dirty="0"/>
              <a:t>ow to Determine the Feedback Mode (1/2)</a:t>
            </a:r>
            <a:endParaRPr lang="en-GB" altLang="zh-CN" sz="2800" dirty="0"/>
          </a:p>
        </p:txBody>
      </p:sp>
      <p:sp>
        <p:nvSpPr>
          <p:cNvPr id="2" name="矩形 1">
            <a:extLst>
              <a:ext uri="{FF2B5EF4-FFF2-40B4-BE49-F238E27FC236}">
                <a16:creationId xmlns:a16="http://schemas.microsoft.com/office/drawing/2014/main" id="{168827C1-313B-4995-A934-26FE6125922E}"/>
              </a:ext>
            </a:extLst>
          </p:cNvPr>
          <p:cNvSpPr/>
          <p:nvPr/>
        </p:nvSpPr>
        <p:spPr>
          <a:xfrm>
            <a:off x="685800" y="1405959"/>
            <a:ext cx="7721125" cy="299774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600" b="1" dirty="0">
                <a:latin typeface="Times New Roman"/>
                <a:cs typeface="Times New Roman"/>
              </a:rPr>
              <a:t>A natural idea people may have is that the STA will tell the AP its feedback mode in the Measurement Setup phase according to the measurement setup configuration. </a:t>
            </a:r>
          </a:p>
          <a:p>
            <a:pPr marL="342900" indent="-342900" algn="just">
              <a:spcBef>
                <a:spcPct val="20000"/>
              </a:spcBef>
              <a:buFont typeface="Arial" panose="020B0604020202020204" pitchFamily="34" charset="0"/>
              <a:buChar char="•"/>
            </a:pPr>
            <a:r>
              <a:rPr lang="en-US" altLang="zh-CN" sz="1600" b="1" dirty="0">
                <a:solidFill>
                  <a:srgbClr val="FF3300"/>
                </a:solidFill>
                <a:latin typeface="Times New Roman"/>
                <a:cs typeface="Times New Roman"/>
              </a:rPr>
              <a:t>However</a:t>
            </a:r>
            <a:r>
              <a:rPr lang="en-US" altLang="zh-CN" sz="1600" b="1" dirty="0">
                <a:latin typeface="Times New Roman"/>
                <a:cs typeface="Times New Roman"/>
              </a:rPr>
              <a:t>, to determine the feedback modes, the STA also needs to know (or at least estimate) the given time between the NDP and the Sensing Measurement Report frame it sends. Actually, the time may be very different because of the following reasons:</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duration of the trigger frame in the reporting phase may be different.</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There may exist other frames or phases between the NDPA phase and the Reporting phase (such as the TF sounding phase, Polling phase). </a:t>
            </a:r>
          </a:p>
          <a:p>
            <a:pPr marL="342900" indent="-342900" algn="just">
              <a:spcBef>
                <a:spcPct val="20000"/>
              </a:spcBef>
              <a:buFont typeface="Arial" panose="020B0604020202020204" pitchFamily="34" charset="0"/>
              <a:buChar char="•"/>
            </a:pPr>
            <a:endParaRPr lang="en-US" altLang="zh-CN" sz="1600" dirty="0">
              <a:latin typeface="Times New Roman"/>
              <a:cs typeface="Times New Roman"/>
            </a:endParaRPr>
          </a:p>
        </p:txBody>
      </p:sp>
      <p:graphicFrame>
        <p:nvGraphicFramePr>
          <p:cNvPr id="5" name="对象 4">
            <a:extLst>
              <a:ext uri="{FF2B5EF4-FFF2-40B4-BE49-F238E27FC236}">
                <a16:creationId xmlns:a16="http://schemas.microsoft.com/office/drawing/2014/main" id="{C4864F15-030D-4FE6-90A6-2962A3FD1F5C}"/>
              </a:ext>
            </a:extLst>
          </p:cNvPr>
          <p:cNvGraphicFramePr>
            <a:graphicFrameLocks noChangeAspect="1"/>
          </p:cNvGraphicFramePr>
          <p:nvPr>
            <p:extLst>
              <p:ext uri="{D42A27DB-BD31-4B8C-83A1-F6EECF244321}">
                <p14:modId xmlns:p14="http://schemas.microsoft.com/office/powerpoint/2010/main" val="2468014597"/>
              </p:ext>
            </p:extLst>
          </p:nvPr>
        </p:nvGraphicFramePr>
        <p:xfrm>
          <a:off x="1981200" y="4267200"/>
          <a:ext cx="4953000" cy="2124576"/>
        </p:xfrm>
        <a:graphic>
          <a:graphicData uri="http://schemas.openxmlformats.org/presentationml/2006/ole">
            <mc:AlternateContent xmlns:mc="http://schemas.openxmlformats.org/markup-compatibility/2006">
              <mc:Choice xmlns:v="urn:schemas-microsoft-com:vml" Requires="v">
                <p:oleObj spid="_x0000_s5236" name="Visio" r:id="rId4" imgW="7238855" imgH="3105214" progId="Visio.Drawing.15">
                  <p:embed/>
                </p:oleObj>
              </mc:Choice>
              <mc:Fallback>
                <p:oleObj name="Visio" r:id="rId4" imgW="7238855" imgH="3105214" progId="Visio.Drawing.15">
                  <p:embed/>
                  <p:pic>
                    <p:nvPicPr>
                      <p:cNvPr id="0" name=""/>
                      <p:cNvPicPr/>
                      <p:nvPr/>
                    </p:nvPicPr>
                    <p:blipFill>
                      <a:blip r:embed="rId5"/>
                      <a:stretch>
                        <a:fillRect/>
                      </a:stretch>
                    </p:blipFill>
                    <p:spPr>
                      <a:xfrm>
                        <a:off x="1981200" y="4267200"/>
                        <a:ext cx="4953000" cy="2124576"/>
                      </a:xfrm>
                      <a:prstGeom prst="rect">
                        <a:avLst/>
                      </a:prstGeom>
                    </p:spPr>
                  </p:pic>
                </p:oleObj>
              </mc:Fallback>
            </mc:AlternateContent>
          </a:graphicData>
        </a:graphic>
      </p:graphicFrame>
    </p:spTree>
    <p:extLst>
      <p:ext uri="{BB962C8B-B14F-4D97-AF65-F5344CB8AC3E}">
        <p14:creationId xmlns:p14="http://schemas.microsoft.com/office/powerpoint/2010/main" val="114875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H</a:t>
            </a:r>
            <a:r>
              <a:rPr lang="en-US" altLang="zh-CN" sz="2800" dirty="0"/>
              <a:t>ow to Determine the Feedback Mode (2/2)</a:t>
            </a:r>
            <a:endParaRPr lang="en-GB" altLang="zh-CN" sz="2800" dirty="0"/>
          </a:p>
        </p:txBody>
      </p:sp>
      <p:sp>
        <p:nvSpPr>
          <p:cNvPr id="2" name="矩形 1">
            <a:extLst>
              <a:ext uri="{FF2B5EF4-FFF2-40B4-BE49-F238E27FC236}">
                <a16:creationId xmlns:a16="http://schemas.microsoft.com/office/drawing/2014/main" id="{168827C1-313B-4995-A934-26FE6125922E}"/>
              </a:ext>
            </a:extLst>
          </p:cNvPr>
          <p:cNvSpPr/>
          <p:nvPr/>
        </p:nvSpPr>
        <p:spPr>
          <a:xfrm>
            <a:off x="600666" y="1295400"/>
            <a:ext cx="7840116" cy="369947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600" b="1" dirty="0">
                <a:latin typeface="Times New Roman"/>
                <a:cs typeface="Times New Roman"/>
              </a:rPr>
              <a:t>Therefore, only having one binary indication (immediate or delayed) in the Measurement Setup phase seems to be inefficient sometimes.</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400" dirty="0">
                <a:latin typeface="Times New Roman"/>
                <a:cs typeface="Times New Roman"/>
              </a:rPr>
              <a:t>It is more reasonable for a STA to tell its time requirement of the immediate feedback in the Measurement Setup phase or in the capability exchange.</a:t>
            </a:r>
          </a:p>
          <a:p>
            <a:pPr marL="627063" lvl="1" indent="-269875" algn="just">
              <a:spcBef>
                <a:spcPct val="20000"/>
              </a:spcBef>
              <a:buFont typeface="Times New Roman" panose="02020603050405020304" pitchFamily="18" charset="0"/>
              <a:buChar char="–"/>
            </a:pPr>
            <a:r>
              <a:rPr lang="en-US" altLang="zh-CN" sz="1400" dirty="0">
                <a:latin typeface="Times New Roman"/>
                <a:cs typeface="Times New Roman"/>
              </a:rPr>
              <a:t>Note: The time requirement of the immediate feedback means the immediate feedback from the STA can be done when the given time is larger than or equal to the required time.</a:t>
            </a:r>
          </a:p>
          <a:p>
            <a:pPr marL="342900" indent="-342900" algn="just">
              <a:spcBef>
                <a:spcPct val="20000"/>
              </a:spcBef>
              <a:buFont typeface="Arial" panose="020B0604020202020204" pitchFamily="34" charset="0"/>
              <a:buChar char="•"/>
            </a:pPr>
            <a:r>
              <a:rPr lang="en-US" altLang="zh-CN" sz="1600" b="1" dirty="0">
                <a:latin typeface="Times New Roman"/>
                <a:cs typeface="Times New Roman"/>
              </a:rPr>
              <a:t>Why is the binary indication inefficient sometimes? (Two reasons are given below)</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STA tends to choose the delayed report because of not knowing the given time. This </a:t>
            </a:r>
            <a:r>
              <a:rPr lang="en-US" altLang="zh-CN" sz="1600" dirty="0">
                <a:solidFill>
                  <a:srgbClr val="FF3300"/>
                </a:solidFill>
                <a:latin typeface="Times New Roman"/>
                <a:cs typeface="Times New Roman"/>
              </a:rPr>
              <a:t>conservative way (The given time has to be considered to be very small by the STA, and the mode is chosen on the basis of this estimated given time) </a:t>
            </a:r>
            <a:r>
              <a:rPr lang="en-US" altLang="zh-CN" sz="1600" dirty="0">
                <a:latin typeface="Times New Roman"/>
                <a:cs typeface="Times New Roman"/>
              </a:rPr>
              <a:t>is chosen to avoid notifying immediate mode which can not actually be satisfied.</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In the case that the time requirement is a little bit larger than the given time, actually the AP can choose to give a padding to the trigger to achieve the immediate feedback.</a:t>
            </a:r>
          </a:p>
          <a:p>
            <a:pPr marL="342900" indent="-342900" algn="just">
              <a:spcBef>
                <a:spcPct val="20000"/>
              </a:spcBef>
              <a:buFont typeface="Arial" panose="020B0604020202020204" pitchFamily="34" charset="0"/>
              <a:buChar char="•"/>
            </a:pPr>
            <a:endParaRPr lang="en-US" altLang="zh-CN" sz="1600" dirty="0">
              <a:latin typeface="Times New Roman"/>
              <a:cs typeface="Times New Roman"/>
            </a:endParaRPr>
          </a:p>
        </p:txBody>
      </p:sp>
      <p:graphicFrame>
        <p:nvGraphicFramePr>
          <p:cNvPr id="6" name="对象 5">
            <a:extLst>
              <a:ext uri="{FF2B5EF4-FFF2-40B4-BE49-F238E27FC236}">
                <a16:creationId xmlns:a16="http://schemas.microsoft.com/office/drawing/2014/main" id="{63928AF8-D908-47FD-8145-B38856703619}"/>
              </a:ext>
            </a:extLst>
          </p:cNvPr>
          <p:cNvGraphicFramePr>
            <a:graphicFrameLocks noChangeAspect="1"/>
          </p:cNvGraphicFramePr>
          <p:nvPr>
            <p:extLst>
              <p:ext uri="{D42A27DB-BD31-4B8C-83A1-F6EECF244321}">
                <p14:modId xmlns:p14="http://schemas.microsoft.com/office/powerpoint/2010/main" val="1801330908"/>
              </p:ext>
            </p:extLst>
          </p:nvPr>
        </p:nvGraphicFramePr>
        <p:xfrm>
          <a:off x="2615445" y="4677648"/>
          <a:ext cx="3810558" cy="1769904"/>
        </p:xfrm>
        <a:graphic>
          <a:graphicData uri="http://schemas.openxmlformats.org/presentationml/2006/ole">
            <mc:AlternateContent xmlns:mc="http://schemas.openxmlformats.org/markup-compatibility/2006">
              <mc:Choice xmlns:v="urn:schemas-microsoft-com:vml" Requires="v">
                <p:oleObj spid="_x0000_s6251" name="Visio" r:id="rId4" imgW="7334286" imgH="3333892" progId="Visio.Drawing.15">
                  <p:embed/>
                </p:oleObj>
              </mc:Choice>
              <mc:Fallback>
                <p:oleObj name="Visio" r:id="rId4" imgW="7334286" imgH="3333892" progId="Visio.Drawing.15">
                  <p:embed/>
                  <p:pic>
                    <p:nvPicPr>
                      <p:cNvPr id="7" name="对象 6">
                        <a:extLst>
                          <a:ext uri="{FF2B5EF4-FFF2-40B4-BE49-F238E27FC236}">
                            <a16:creationId xmlns:a16="http://schemas.microsoft.com/office/drawing/2014/main" id="{5B0FA8BB-ED20-435D-A7BE-44A2514C60B1}"/>
                          </a:ext>
                        </a:extLst>
                      </p:cNvPr>
                      <p:cNvPicPr/>
                      <p:nvPr/>
                    </p:nvPicPr>
                    <p:blipFill>
                      <a:blip r:embed="rId5"/>
                      <a:stretch>
                        <a:fillRect/>
                      </a:stretch>
                    </p:blipFill>
                    <p:spPr>
                      <a:xfrm>
                        <a:off x="2615445" y="4677648"/>
                        <a:ext cx="3810558" cy="1769904"/>
                      </a:xfrm>
                      <a:prstGeom prst="rect">
                        <a:avLst/>
                      </a:prstGeom>
                    </p:spPr>
                  </p:pic>
                </p:oleObj>
              </mc:Fallback>
            </mc:AlternateContent>
          </a:graphicData>
        </a:graphic>
      </p:graphicFrame>
    </p:spTree>
    <p:extLst>
      <p:ext uri="{BB962C8B-B14F-4D97-AF65-F5344CB8AC3E}">
        <p14:creationId xmlns:p14="http://schemas.microsoft.com/office/powerpoint/2010/main" val="3351610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Notification of Time Requirement</a:t>
            </a:r>
          </a:p>
        </p:txBody>
      </p:sp>
      <p:sp>
        <p:nvSpPr>
          <p:cNvPr id="2" name="矩形 1">
            <a:extLst>
              <a:ext uri="{FF2B5EF4-FFF2-40B4-BE49-F238E27FC236}">
                <a16:creationId xmlns:a16="http://schemas.microsoft.com/office/drawing/2014/main" id="{168827C1-313B-4995-A934-26FE6125922E}"/>
              </a:ext>
            </a:extLst>
          </p:cNvPr>
          <p:cNvSpPr/>
          <p:nvPr/>
        </p:nvSpPr>
        <p:spPr>
          <a:xfrm>
            <a:off x="761999" y="1524000"/>
            <a:ext cx="7772400" cy="1465016"/>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To improve the efficiency, the time requirement for a STA to feed back an immediate feedback could be told to the AP in the corresponding Measurement Setup phase.    </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AP could choose whether or not to satisfy the time requirement for immediate feedback dynamically shown as below.</a:t>
            </a:r>
            <a:endParaRPr lang="en-US" altLang="zh-CN" sz="1600" dirty="0">
              <a:highlight>
                <a:srgbClr val="FFFFFF"/>
              </a:highlight>
            </a:endParaRPr>
          </a:p>
        </p:txBody>
      </p:sp>
      <p:graphicFrame>
        <p:nvGraphicFramePr>
          <p:cNvPr id="4" name="对象 3">
            <a:extLst>
              <a:ext uri="{FF2B5EF4-FFF2-40B4-BE49-F238E27FC236}">
                <a16:creationId xmlns:a16="http://schemas.microsoft.com/office/drawing/2014/main" id="{5824438B-1009-460B-A30F-0DA6F9A00984}"/>
              </a:ext>
            </a:extLst>
          </p:cNvPr>
          <p:cNvGraphicFramePr>
            <a:graphicFrameLocks noChangeAspect="1"/>
          </p:cNvGraphicFramePr>
          <p:nvPr>
            <p:extLst>
              <p:ext uri="{D42A27DB-BD31-4B8C-83A1-F6EECF244321}">
                <p14:modId xmlns:p14="http://schemas.microsoft.com/office/powerpoint/2010/main" val="2382516392"/>
              </p:ext>
            </p:extLst>
          </p:nvPr>
        </p:nvGraphicFramePr>
        <p:xfrm>
          <a:off x="4087812" y="2828925"/>
          <a:ext cx="3989388" cy="1812925"/>
        </p:xfrm>
        <a:graphic>
          <a:graphicData uri="http://schemas.openxmlformats.org/presentationml/2006/ole">
            <mc:AlternateContent xmlns:mc="http://schemas.openxmlformats.org/markup-compatibility/2006">
              <mc:Choice xmlns:v="urn:schemas-microsoft-com:vml" Requires="v">
                <p:oleObj spid="_x0000_s4382" name="Visio" r:id="rId4" imgW="7334286" imgH="3333892" progId="Visio.Drawing.15">
                  <p:embed/>
                </p:oleObj>
              </mc:Choice>
              <mc:Fallback>
                <p:oleObj name="Visio" r:id="rId4" imgW="7334286" imgH="3333892" progId="Visio.Drawing.15">
                  <p:embed/>
                  <p:pic>
                    <p:nvPicPr>
                      <p:cNvPr id="0" name=""/>
                      <p:cNvPicPr/>
                      <p:nvPr/>
                    </p:nvPicPr>
                    <p:blipFill>
                      <a:blip r:embed="rId5"/>
                      <a:stretch>
                        <a:fillRect/>
                      </a:stretch>
                    </p:blipFill>
                    <p:spPr>
                      <a:xfrm>
                        <a:off x="4087812" y="2828925"/>
                        <a:ext cx="3989388" cy="1812925"/>
                      </a:xfrm>
                      <a:prstGeom prst="rect">
                        <a:avLst/>
                      </a:prstGeom>
                    </p:spPr>
                  </p:pic>
                </p:oleObj>
              </mc:Fallback>
            </mc:AlternateContent>
          </a:graphicData>
        </a:graphic>
      </p:graphicFrame>
      <p:sp>
        <p:nvSpPr>
          <p:cNvPr id="10" name="矩形 9">
            <a:extLst>
              <a:ext uri="{FF2B5EF4-FFF2-40B4-BE49-F238E27FC236}">
                <a16:creationId xmlns:a16="http://schemas.microsoft.com/office/drawing/2014/main" id="{2C1B1902-D9D0-40D8-BAD6-92F925A1609A}"/>
              </a:ext>
            </a:extLst>
          </p:cNvPr>
          <p:cNvSpPr/>
          <p:nvPr/>
        </p:nvSpPr>
        <p:spPr>
          <a:xfrm>
            <a:off x="859790" y="3284178"/>
            <a:ext cx="3185159" cy="997196"/>
          </a:xfrm>
          <a:prstGeom prst="rect">
            <a:avLst/>
          </a:prstGeom>
        </p:spPr>
        <p:txBody>
          <a:bodyPr wrap="square">
            <a:spAutoFit/>
          </a:bodyPr>
          <a:lstStyle/>
          <a:p>
            <a:pPr algn="just"/>
            <a:r>
              <a:rPr lang="en-US" altLang="zh-CN" sz="1400" dirty="0"/>
              <a:t>Fig. 1 Example for delayed feedback</a:t>
            </a:r>
          </a:p>
          <a:p>
            <a:pPr marL="182563" lvl="1" indent="-182563" algn="just">
              <a:spcBef>
                <a:spcPct val="20000"/>
              </a:spcBef>
              <a:buFont typeface="Times New Roman" panose="02020603050405020304" pitchFamily="18" charset="0"/>
              <a:buChar char="–"/>
            </a:pPr>
            <a:r>
              <a:rPr lang="en-US" altLang="zh-CN" sz="1400" dirty="0">
                <a:latin typeface="Times New Roman"/>
                <a:cs typeface="Times New Roman"/>
              </a:rPr>
              <a:t>If the actual time is smaller than the time requirement for an immediate feedback, a delayed feedback is used.</a:t>
            </a:r>
          </a:p>
        </p:txBody>
      </p:sp>
      <p:graphicFrame>
        <p:nvGraphicFramePr>
          <p:cNvPr id="7" name="对象 6">
            <a:extLst>
              <a:ext uri="{FF2B5EF4-FFF2-40B4-BE49-F238E27FC236}">
                <a16:creationId xmlns:a16="http://schemas.microsoft.com/office/drawing/2014/main" id="{FD2623D0-964D-47B7-9B8F-746040CA4690}"/>
              </a:ext>
            </a:extLst>
          </p:cNvPr>
          <p:cNvGraphicFramePr>
            <a:graphicFrameLocks noChangeAspect="1"/>
          </p:cNvGraphicFramePr>
          <p:nvPr>
            <p:extLst>
              <p:ext uri="{D42A27DB-BD31-4B8C-83A1-F6EECF244321}">
                <p14:modId xmlns:p14="http://schemas.microsoft.com/office/powerpoint/2010/main" val="215943914"/>
              </p:ext>
            </p:extLst>
          </p:nvPr>
        </p:nvGraphicFramePr>
        <p:xfrm>
          <a:off x="4093845" y="4648200"/>
          <a:ext cx="4167188" cy="1708150"/>
        </p:xfrm>
        <a:graphic>
          <a:graphicData uri="http://schemas.openxmlformats.org/presentationml/2006/ole">
            <mc:AlternateContent xmlns:mc="http://schemas.openxmlformats.org/markup-compatibility/2006">
              <mc:Choice xmlns:v="urn:schemas-microsoft-com:vml" Requires="v">
                <p:oleObj spid="_x0000_s4383" name="Visio" r:id="rId6" imgW="7762857" imgH="3333892" progId="Visio.Drawing.15">
                  <p:embed/>
                </p:oleObj>
              </mc:Choice>
              <mc:Fallback>
                <p:oleObj name="Visio" r:id="rId6" imgW="7762857" imgH="3333892" progId="Visio.Drawing.15">
                  <p:embed/>
                  <p:pic>
                    <p:nvPicPr>
                      <p:cNvPr id="0" name=""/>
                      <p:cNvPicPr/>
                      <p:nvPr/>
                    </p:nvPicPr>
                    <p:blipFill>
                      <a:blip r:embed="rId7"/>
                      <a:stretch>
                        <a:fillRect/>
                      </a:stretch>
                    </p:blipFill>
                    <p:spPr>
                      <a:xfrm>
                        <a:off x="4093845" y="4648200"/>
                        <a:ext cx="4167188" cy="1708150"/>
                      </a:xfrm>
                      <a:prstGeom prst="rect">
                        <a:avLst/>
                      </a:prstGeom>
                    </p:spPr>
                  </p:pic>
                </p:oleObj>
              </mc:Fallback>
            </mc:AlternateContent>
          </a:graphicData>
        </a:graphic>
      </p:graphicFrame>
      <p:sp>
        <p:nvSpPr>
          <p:cNvPr id="16" name="矩形 15">
            <a:extLst>
              <a:ext uri="{FF2B5EF4-FFF2-40B4-BE49-F238E27FC236}">
                <a16:creationId xmlns:a16="http://schemas.microsoft.com/office/drawing/2014/main" id="{7232C1BD-68A1-4721-BD9A-E64B9B9A802C}"/>
              </a:ext>
            </a:extLst>
          </p:cNvPr>
          <p:cNvSpPr/>
          <p:nvPr/>
        </p:nvSpPr>
        <p:spPr>
          <a:xfrm>
            <a:off x="859790" y="4956425"/>
            <a:ext cx="3282949" cy="997196"/>
          </a:xfrm>
          <a:prstGeom prst="rect">
            <a:avLst/>
          </a:prstGeom>
        </p:spPr>
        <p:txBody>
          <a:bodyPr wrap="square">
            <a:spAutoFit/>
          </a:bodyPr>
          <a:lstStyle/>
          <a:p>
            <a:pPr algn="just"/>
            <a:r>
              <a:rPr lang="en-US" altLang="zh-CN" sz="1400" dirty="0"/>
              <a:t>Fig. 2 Example for immediate feedback</a:t>
            </a:r>
          </a:p>
          <a:p>
            <a:pPr marL="182563" lvl="1" indent="-182563" algn="just">
              <a:spcBef>
                <a:spcPct val="20000"/>
              </a:spcBef>
              <a:buFont typeface="Times New Roman" panose="02020603050405020304" pitchFamily="18" charset="0"/>
              <a:buChar char="–"/>
            </a:pPr>
            <a:r>
              <a:rPr lang="en-US" altLang="zh-CN" sz="1400" dirty="0">
                <a:latin typeface="Times New Roman"/>
                <a:cs typeface="Times New Roman"/>
              </a:rPr>
              <a:t>If the actual time satisfies the time requirement for an immediate feedback, a immediate feedback can be used.</a:t>
            </a:r>
          </a:p>
        </p:txBody>
      </p:sp>
    </p:spTree>
    <p:extLst>
      <p:ext uri="{BB962C8B-B14F-4D97-AF65-F5344CB8AC3E}">
        <p14:creationId xmlns:p14="http://schemas.microsoft.com/office/powerpoint/2010/main" val="379742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Conclusion</a:t>
            </a:r>
          </a:p>
        </p:txBody>
      </p:sp>
      <p:sp>
        <p:nvSpPr>
          <p:cNvPr id="2" name="矩形 1">
            <a:extLst>
              <a:ext uri="{FF2B5EF4-FFF2-40B4-BE49-F238E27FC236}">
                <a16:creationId xmlns:a16="http://schemas.microsoft.com/office/drawing/2014/main" id="{168827C1-313B-4995-A934-26FE6125922E}"/>
              </a:ext>
            </a:extLst>
          </p:cNvPr>
          <p:cNvSpPr/>
          <p:nvPr/>
        </p:nvSpPr>
        <p:spPr>
          <a:xfrm>
            <a:off x="761999" y="1524000"/>
            <a:ext cx="7467601" cy="461664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A STA can tell the AP its time requirement for the immediate feedback for one measurement setup configuration in the capability exchange procedure before the measurement setup phase.</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Then the AP can explicitly know when the STA will have the ability to feed back the immediate feedback or delayed feedback.</a:t>
            </a: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342900" lvl="1" indent="-342900" algn="just">
              <a:spcBef>
                <a:spcPct val="20000"/>
              </a:spcBef>
              <a:buFont typeface="Arial" panose="020B0604020202020204" pitchFamily="34" charset="0"/>
              <a:buChar char="•"/>
            </a:pPr>
            <a:r>
              <a:rPr lang="en-US" altLang="zh-CN" sz="1800" b="1" dirty="0">
                <a:latin typeface="Times New Roman"/>
                <a:cs typeface="Times New Roman"/>
              </a:rPr>
              <a:t>Compared with only telling the AP the immediate or delayed modes for one measurement setup configuration, a STA is more easily to be in the immediate feedback mode, which improves the efficiency.</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If only telling the AP the immediate or delayed modes, the STA may easily choose the delayed mode, especially when the feedback size is large.</a:t>
            </a: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357188" lvl="1" algn="just">
              <a:spcBef>
                <a:spcPct val="20000"/>
              </a:spcBef>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algn="just"/>
            <a:endParaRPr lang="en-US" altLang="zh-CN" sz="1600" dirty="0">
              <a:highlight>
                <a:srgbClr val="FFFFFF"/>
              </a:highlight>
            </a:endParaRPr>
          </a:p>
        </p:txBody>
      </p:sp>
    </p:spTree>
    <p:extLst>
      <p:ext uri="{BB962C8B-B14F-4D97-AF65-F5344CB8AC3E}">
        <p14:creationId xmlns:p14="http://schemas.microsoft.com/office/powerpoint/2010/main" val="2576048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7</a:t>
            </a:fld>
            <a:endParaRPr lang="en-US" altLang="zh-CN"/>
          </a:p>
        </p:txBody>
      </p:sp>
      <p:sp>
        <p:nvSpPr>
          <p:cNvPr id="3" name="矩形 2">
            <a:extLst>
              <a:ext uri="{FF2B5EF4-FFF2-40B4-BE49-F238E27FC236}">
                <a16:creationId xmlns:a16="http://schemas.microsoft.com/office/drawing/2014/main" id="{9593E41F-34B0-4C3A-BB40-3D7B791FAE95}"/>
              </a:ext>
            </a:extLst>
          </p:cNvPr>
          <p:cNvSpPr/>
          <p:nvPr/>
        </p:nvSpPr>
        <p:spPr>
          <a:xfrm>
            <a:off x="1001621" y="2128103"/>
            <a:ext cx="7458756" cy="1323439"/>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2000" b="1" dirty="0">
                <a:latin typeface="Times New Roman"/>
                <a:cs typeface="Times New Roman"/>
              </a:rPr>
              <a:t>Do you agree that a STA may tell the AP its time requirement on immediate feedback for TB measurement instances?</a:t>
            </a:r>
          </a:p>
          <a:p>
            <a:pPr marL="627063" lvl="0" indent="-269875">
              <a:spcAft>
                <a:spcPts val="0"/>
              </a:spcAft>
              <a:buFont typeface="Times New Roman" panose="02020603050405020304" pitchFamily="18" charset="0"/>
              <a:buChar char="–"/>
              <a:tabLst>
                <a:tab pos="457200" algn="l"/>
              </a:tabLst>
            </a:pPr>
            <a:r>
              <a:rPr lang="en-US" altLang="zh-CN" sz="2000" dirty="0">
                <a:latin typeface="Times New Roman"/>
                <a:cs typeface="Times New Roman"/>
              </a:rPr>
              <a:t>This is an optional feature.</a:t>
            </a:r>
          </a:p>
          <a:p>
            <a:pPr marL="627063" lvl="0" indent="-269875">
              <a:spcAft>
                <a:spcPts val="0"/>
              </a:spcAft>
              <a:buFont typeface="Times New Roman" panose="02020603050405020304" pitchFamily="18" charset="0"/>
              <a:buChar char="–"/>
              <a:tabLst>
                <a:tab pos="457200" algn="l"/>
              </a:tabLst>
            </a:pPr>
            <a:endParaRPr lang="zh-CN" altLang="zh-CN" sz="2000" dirty="0">
              <a:latin typeface="Times New Roman"/>
              <a:cs typeface="Times New Roman"/>
            </a:endParaRPr>
          </a:p>
        </p:txBody>
      </p:sp>
      <p:sp>
        <p:nvSpPr>
          <p:cNvPr id="4" name="矩形 3">
            <a:extLst>
              <a:ext uri="{FF2B5EF4-FFF2-40B4-BE49-F238E27FC236}">
                <a16:creationId xmlns:a16="http://schemas.microsoft.com/office/drawing/2014/main" id="{A8E5E73B-465F-49F4-9619-7FD55FBBF0F7}"/>
              </a:ext>
            </a:extLst>
          </p:cNvPr>
          <p:cNvSpPr/>
          <p:nvPr/>
        </p:nvSpPr>
        <p:spPr>
          <a:xfrm>
            <a:off x="618444" y="4570260"/>
            <a:ext cx="4572000" cy="929485"/>
          </a:xfrm>
          <a:prstGeom prst="rect">
            <a:avLst/>
          </a:prstGeom>
        </p:spPr>
        <p:txBody>
          <a:bodyPr>
            <a:spAutoFit/>
          </a:bodyPr>
          <a:lstStyle/>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Y</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N</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A</a:t>
            </a:r>
          </a:p>
        </p:txBody>
      </p:sp>
    </p:spTree>
    <p:extLst>
      <p:ext uri="{BB962C8B-B14F-4D97-AF65-F5344CB8AC3E}">
        <p14:creationId xmlns:p14="http://schemas.microsoft.com/office/powerpoint/2010/main" val="1968951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33400"/>
            <a:ext cx="7772400" cy="1066800"/>
          </a:xfrm>
        </p:spPr>
        <p:txBody>
          <a:bodyPr/>
          <a:lstStyle/>
          <a:p>
            <a:r>
              <a:rPr lang="en-US" altLang="zh-CN" sz="2800" dirty="0">
                <a:solidFill>
                  <a:schemeClr val="tx1"/>
                </a:solidFill>
              </a:rPr>
              <a:t>Updates 1</a:t>
            </a:r>
            <a:endParaRPr lang="zh-CN" altLang="en-US" sz="2800" dirty="0">
              <a:solidFill>
                <a:schemeClr val="tx1"/>
              </a:solidFill>
            </a:endParaRPr>
          </a:p>
        </p:txBody>
      </p:sp>
      <p:sp>
        <p:nvSpPr>
          <p:cNvPr id="5" name="灯片编号占位符 4"/>
          <p:cNvSpPr>
            <a:spLocks noGrp="1"/>
          </p:cNvSpPr>
          <p:nvPr>
            <p:ph type="sldNum" sz="quarter" idx="11"/>
          </p:nvPr>
        </p:nvSpPr>
        <p:spPr>
          <a:xfrm>
            <a:off x="4344988" y="6475413"/>
            <a:ext cx="530225" cy="182562"/>
          </a:xfrm>
        </p:spPr>
        <p:txBody>
          <a:bodyPr/>
          <a:lstStyle/>
          <a:p>
            <a:r>
              <a:rPr lang="en-US" altLang="zh-CN"/>
              <a:t>Slide </a:t>
            </a:r>
            <a:fld id="{A0EBBC28-08F3-4A32-AE55-9B9A988B436A}" type="slidenum">
              <a:rPr lang="en-US" altLang="zh-CN" smtClean="0"/>
              <a:pPr/>
              <a:t>8</a:t>
            </a:fld>
            <a:endParaRPr lang="en-US" altLang="zh-CN"/>
          </a:p>
        </p:txBody>
      </p:sp>
      <p:sp>
        <p:nvSpPr>
          <p:cNvPr id="3" name="矩形 2">
            <a:extLst>
              <a:ext uri="{FF2B5EF4-FFF2-40B4-BE49-F238E27FC236}">
                <a16:creationId xmlns:a16="http://schemas.microsoft.com/office/drawing/2014/main" id="{9593E41F-34B0-4C3A-BB40-3D7B791FAE95}"/>
              </a:ext>
            </a:extLst>
          </p:cNvPr>
          <p:cNvSpPr/>
          <p:nvPr/>
        </p:nvSpPr>
        <p:spPr>
          <a:xfrm>
            <a:off x="842622" y="1447800"/>
            <a:ext cx="7458756" cy="409342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2000" b="1" dirty="0">
                <a:latin typeface="Times New Roman"/>
                <a:cs typeface="Times New Roman"/>
              </a:rPr>
              <a:t>Telling how long the STA needs to give an immediate feedback to the AP makes the “Immediate mode” occur more easily.</a:t>
            </a:r>
          </a:p>
          <a:p>
            <a:pPr marL="627063" lvl="0"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In the traditional way, the STA tends to choose the delayed report because of not knowing the given time (The STA announces its feedback mode on the basis of the smallest given time, which is very conservative). </a:t>
            </a:r>
          </a:p>
          <a:p>
            <a:pPr marL="627063" lvl="0"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By telling the time requirement on immediate feedback, a STA can give more information about the immediate mode.</a:t>
            </a:r>
          </a:p>
          <a:p>
            <a:pPr marL="627063" lvl="0" indent="-269875" algn="just">
              <a:spcAft>
                <a:spcPts val="0"/>
              </a:spcAft>
              <a:buFont typeface="Times New Roman" panose="02020603050405020304" pitchFamily="18" charset="0"/>
              <a:buChar char="–"/>
              <a:tabLst>
                <a:tab pos="457200" algn="l"/>
              </a:tabLst>
            </a:pPr>
            <a:r>
              <a:rPr lang="en-US" altLang="zh-CN" sz="1600" dirty="0">
                <a:solidFill>
                  <a:srgbClr val="FF0000"/>
                </a:solidFill>
                <a:latin typeface="Times New Roman"/>
                <a:cs typeface="Times New Roman"/>
              </a:rPr>
              <a:t>An example </a:t>
            </a:r>
            <a:r>
              <a:rPr lang="en-US" altLang="zh-CN" sz="1600" dirty="0">
                <a:latin typeface="Times New Roman"/>
                <a:cs typeface="Times New Roman"/>
              </a:rPr>
              <a:t>(for the case &lt;Nss x,</a:t>
            </a:r>
            <a:r>
              <a:rPr lang="zh-CN" altLang="en-US" sz="1600" dirty="0">
                <a:latin typeface="Times New Roman"/>
                <a:cs typeface="Times New Roman"/>
              </a:rPr>
              <a:t> </a:t>
            </a:r>
            <a:r>
              <a:rPr lang="en-US" altLang="zh-CN" sz="1600" dirty="0">
                <a:latin typeface="Times New Roman"/>
                <a:cs typeface="Times New Roman"/>
              </a:rPr>
              <a:t>BW</a:t>
            </a:r>
            <a:r>
              <a:rPr lang="zh-CN" altLang="en-US" sz="1600" dirty="0">
                <a:latin typeface="Times New Roman"/>
                <a:cs typeface="Times New Roman"/>
              </a:rPr>
              <a:t> </a:t>
            </a:r>
            <a:r>
              <a:rPr lang="en-US" altLang="zh-CN" sz="1600" dirty="0">
                <a:latin typeface="Times New Roman"/>
                <a:cs typeface="Times New Roman"/>
              </a:rPr>
              <a:t>y&gt;)</a:t>
            </a:r>
          </a:p>
          <a:p>
            <a:pPr marL="896938" lvl="0"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Traditional way: Delayed</a:t>
            </a:r>
          </a:p>
          <a:p>
            <a:pPr marL="896938" lvl="0"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Having time requirement: </a:t>
            </a:r>
            <a:r>
              <a:rPr lang="en-US" altLang="zh-CN" sz="1600" dirty="0">
                <a:solidFill>
                  <a:srgbClr val="0000FF"/>
                </a:solidFill>
                <a:latin typeface="Times New Roman"/>
                <a:cs typeface="Times New Roman"/>
              </a:rPr>
              <a:t>If the given time is greater than or equal to t1-&gt; Immediate</a:t>
            </a:r>
            <a:r>
              <a:rPr lang="en-US" altLang="zh-CN" sz="1600" dirty="0">
                <a:latin typeface="Times New Roman"/>
                <a:cs typeface="Times New Roman"/>
              </a:rPr>
              <a:t>.</a:t>
            </a:r>
            <a:r>
              <a:rPr lang="en-US" altLang="zh-CN" sz="1600" dirty="0">
                <a:solidFill>
                  <a:srgbClr val="0000FF"/>
                </a:solidFill>
                <a:latin typeface="Times New Roman"/>
                <a:cs typeface="Times New Roman"/>
              </a:rPr>
              <a:t> </a:t>
            </a:r>
            <a:r>
              <a:rPr lang="en-US" altLang="zh-CN" sz="1600" dirty="0">
                <a:latin typeface="Times New Roman"/>
                <a:cs typeface="Times New Roman"/>
              </a:rPr>
              <a:t>Otherwise-&gt;Delayed.</a:t>
            </a:r>
            <a:endParaRPr lang="en-US" altLang="zh-CN" sz="1600" b="1" dirty="0">
              <a:latin typeface="Times New Roman"/>
              <a:cs typeface="Times New Roman"/>
            </a:endParaRPr>
          </a:p>
          <a:p>
            <a:pPr marL="342900" lvl="0" indent="-342900" algn="just">
              <a:spcBef>
                <a:spcPct val="20000"/>
              </a:spcBef>
              <a:buFont typeface="Arial" panose="020B0604020202020204" pitchFamily="34" charset="0"/>
              <a:buChar char="•"/>
              <a:tabLst>
                <a:tab pos="457200" algn="l"/>
              </a:tabLst>
            </a:pPr>
            <a:r>
              <a:rPr lang="en-US" altLang="zh-CN" sz="2000" b="1" dirty="0">
                <a:latin typeface="Times New Roman"/>
                <a:cs typeface="Times New Roman"/>
              </a:rPr>
              <a:t>How to tell the time requirement information?</a:t>
            </a:r>
          </a:p>
          <a:p>
            <a:pPr marL="627063"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This could be told in the capability exchange procedure before the measurement setup phase. An example is shown below:</a:t>
            </a:r>
          </a:p>
          <a:p>
            <a:pPr marL="627063" lvl="0" indent="-269875" algn="just">
              <a:spcAft>
                <a:spcPts val="0"/>
              </a:spcAft>
              <a:buFont typeface="Times New Roman" panose="02020603050405020304" pitchFamily="18" charset="0"/>
              <a:buChar char="–"/>
              <a:tabLst>
                <a:tab pos="457200" algn="l"/>
              </a:tabLst>
            </a:pPr>
            <a:endParaRPr lang="en-US" altLang="zh-CN" sz="2000" dirty="0">
              <a:latin typeface="Times New Roman"/>
              <a:cs typeface="Times New Roman"/>
            </a:endParaRPr>
          </a:p>
        </p:txBody>
      </p:sp>
      <p:graphicFrame>
        <p:nvGraphicFramePr>
          <p:cNvPr id="4" name="表格 3">
            <a:extLst>
              <a:ext uri="{FF2B5EF4-FFF2-40B4-BE49-F238E27FC236}">
                <a16:creationId xmlns:a16="http://schemas.microsoft.com/office/drawing/2014/main" id="{D19E22A0-00C5-4512-91E4-99A9EDB7ACCB}"/>
              </a:ext>
            </a:extLst>
          </p:cNvPr>
          <p:cNvGraphicFramePr>
            <a:graphicFrameLocks noGrp="1"/>
          </p:cNvGraphicFramePr>
          <p:nvPr>
            <p:extLst>
              <p:ext uri="{D42A27DB-BD31-4B8C-83A1-F6EECF244321}">
                <p14:modId xmlns:p14="http://schemas.microsoft.com/office/powerpoint/2010/main" val="3588749924"/>
              </p:ext>
            </p:extLst>
          </p:nvPr>
        </p:nvGraphicFramePr>
        <p:xfrm>
          <a:off x="2241233" y="5295342"/>
          <a:ext cx="5267960" cy="712978"/>
        </p:xfrm>
        <a:graphic>
          <a:graphicData uri="http://schemas.openxmlformats.org/drawingml/2006/table">
            <a:tbl>
              <a:tblPr firstRow="1" firstCol="1" bandRow="1">
                <a:tableStyleId>{5940675A-B579-460E-94D1-54222C63F5DA}</a:tableStyleId>
              </a:tblPr>
              <a:tblGrid>
                <a:gridCol w="1755775">
                  <a:extLst>
                    <a:ext uri="{9D8B030D-6E8A-4147-A177-3AD203B41FA5}">
                      <a16:colId xmlns:a16="http://schemas.microsoft.com/office/drawing/2014/main" val="3970801586"/>
                    </a:ext>
                  </a:extLst>
                </a:gridCol>
                <a:gridCol w="1755775">
                  <a:extLst>
                    <a:ext uri="{9D8B030D-6E8A-4147-A177-3AD203B41FA5}">
                      <a16:colId xmlns:a16="http://schemas.microsoft.com/office/drawing/2014/main" val="4122913617"/>
                    </a:ext>
                  </a:extLst>
                </a:gridCol>
                <a:gridCol w="1756410">
                  <a:extLst>
                    <a:ext uri="{9D8B030D-6E8A-4147-A177-3AD203B41FA5}">
                      <a16:colId xmlns:a16="http://schemas.microsoft.com/office/drawing/2014/main" val="3298431200"/>
                    </a:ext>
                  </a:extLst>
                </a:gridCol>
              </a:tblGrid>
              <a:tr h="0">
                <a:tc>
                  <a:txBody>
                    <a:bodyPr/>
                    <a:lstStyle/>
                    <a:p>
                      <a:pPr algn="l">
                        <a:lnSpc>
                          <a:spcPct val="150000"/>
                        </a:lnSpc>
                        <a:spcAft>
                          <a:spcPts val="0"/>
                        </a:spcAft>
                      </a:pPr>
                      <a:r>
                        <a:rPr lang="en-US" sz="1400" dirty="0">
                          <a:effectLst/>
                        </a:rPr>
                        <a:t> </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solidFill>
                      <a:schemeClr val="bg1">
                        <a:lumMod val="85000"/>
                      </a:schemeClr>
                    </a:solidFill>
                  </a:tcPr>
                </a:tc>
                <a:tc>
                  <a:txBody>
                    <a:bodyPr/>
                    <a:lstStyle/>
                    <a:p>
                      <a:pPr algn="l">
                        <a:spcAft>
                          <a:spcPts val="0"/>
                        </a:spcAft>
                      </a:pPr>
                      <a:r>
                        <a:rPr lang="en-US" sz="1400" dirty="0">
                          <a:effectLst/>
                        </a:rPr>
                        <a:t>BW 80</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solidFill>
                      <a:schemeClr val="bg1">
                        <a:lumMod val="85000"/>
                      </a:schemeClr>
                    </a:solidFill>
                  </a:tcPr>
                </a:tc>
                <a:tc>
                  <a:txBody>
                    <a:bodyPr/>
                    <a:lstStyle/>
                    <a:p>
                      <a:pPr algn="l">
                        <a:spcAft>
                          <a:spcPts val="0"/>
                        </a:spcAft>
                      </a:pPr>
                      <a:r>
                        <a:rPr lang="en-US" sz="1400" dirty="0">
                          <a:effectLst/>
                        </a:rPr>
                        <a:t>BW 160</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solidFill>
                      <a:schemeClr val="bg1">
                        <a:lumMod val="85000"/>
                      </a:schemeClr>
                    </a:solidFill>
                  </a:tcPr>
                </a:tc>
                <a:extLst>
                  <a:ext uri="{0D108BD9-81ED-4DB2-BD59-A6C34878D82A}">
                    <a16:rowId xmlns:a16="http://schemas.microsoft.com/office/drawing/2014/main" val="3908037794"/>
                  </a:ext>
                </a:extLst>
              </a:tr>
              <a:tr h="0">
                <a:tc>
                  <a:txBody>
                    <a:bodyPr/>
                    <a:lstStyle/>
                    <a:p>
                      <a:pPr algn="l">
                        <a:spcAft>
                          <a:spcPts val="0"/>
                        </a:spcAft>
                      </a:pPr>
                      <a:r>
                        <a:rPr lang="en-US" sz="1400" dirty="0">
                          <a:effectLst/>
                        </a:rPr>
                        <a:t>SS x1 </a:t>
                      </a:r>
                      <a:r>
                        <a:rPr lang="zh-CN" sz="1400" dirty="0">
                          <a:effectLst/>
                        </a:rPr>
                        <a:t>–</a:t>
                      </a:r>
                      <a:r>
                        <a:rPr lang="en-US" sz="1400" dirty="0">
                          <a:effectLst/>
                        </a:rPr>
                        <a:t> SS y1</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solidFill>
                      <a:schemeClr val="bg1">
                        <a:lumMod val="85000"/>
                      </a:schemeClr>
                    </a:solidFill>
                  </a:tcPr>
                </a:tc>
                <a:tc>
                  <a:txBody>
                    <a:bodyPr/>
                    <a:lstStyle/>
                    <a:p>
                      <a:pPr algn="l">
                        <a:spcAft>
                          <a:spcPts val="0"/>
                        </a:spcAft>
                      </a:pPr>
                      <a:r>
                        <a:rPr lang="en-US" sz="1400" dirty="0">
                          <a:effectLst/>
                        </a:rPr>
                        <a:t>T1 us</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tc>
                <a:tc>
                  <a:txBody>
                    <a:bodyPr/>
                    <a:lstStyle/>
                    <a:p>
                      <a:pPr algn="l">
                        <a:spcAft>
                          <a:spcPts val="0"/>
                        </a:spcAft>
                      </a:pPr>
                      <a:r>
                        <a:rPr lang="en-US" sz="1400" dirty="0">
                          <a:effectLst/>
                        </a:rPr>
                        <a:t>T2 us</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tc>
                <a:extLst>
                  <a:ext uri="{0D108BD9-81ED-4DB2-BD59-A6C34878D82A}">
                    <a16:rowId xmlns:a16="http://schemas.microsoft.com/office/drawing/2014/main" val="817975426"/>
                  </a:ext>
                </a:extLst>
              </a:tr>
              <a:tr h="0">
                <a:tc>
                  <a:txBody>
                    <a:bodyPr/>
                    <a:lstStyle/>
                    <a:p>
                      <a:pPr algn="l">
                        <a:spcAft>
                          <a:spcPts val="0"/>
                        </a:spcAft>
                      </a:pPr>
                      <a:r>
                        <a:rPr lang="en-US" sz="1400" dirty="0">
                          <a:effectLst/>
                        </a:rPr>
                        <a:t>SS x2 </a:t>
                      </a:r>
                      <a:r>
                        <a:rPr lang="zh-CN" sz="1400" dirty="0">
                          <a:effectLst/>
                        </a:rPr>
                        <a:t>–</a:t>
                      </a:r>
                      <a:r>
                        <a:rPr lang="en-US" sz="1400" dirty="0">
                          <a:effectLst/>
                        </a:rPr>
                        <a:t> SS y2</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solidFill>
                      <a:schemeClr val="bg1">
                        <a:lumMod val="85000"/>
                      </a:schemeClr>
                    </a:solidFill>
                  </a:tcPr>
                </a:tc>
                <a:tc>
                  <a:txBody>
                    <a:bodyPr/>
                    <a:lstStyle/>
                    <a:p>
                      <a:pPr algn="l">
                        <a:spcAft>
                          <a:spcPts val="0"/>
                        </a:spcAft>
                      </a:pPr>
                      <a:r>
                        <a:rPr lang="en-US" sz="1400" dirty="0">
                          <a:effectLst/>
                        </a:rPr>
                        <a:t>T3 us</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tc>
                <a:tc>
                  <a:txBody>
                    <a:bodyPr/>
                    <a:lstStyle/>
                    <a:p>
                      <a:pPr algn="l">
                        <a:spcAft>
                          <a:spcPts val="0"/>
                        </a:spcAft>
                      </a:pPr>
                      <a:r>
                        <a:rPr lang="en-US" sz="1400" dirty="0">
                          <a:effectLst/>
                        </a:rPr>
                        <a:t>T4 us</a:t>
                      </a:r>
                      <a:endParaRPr lang="zh-CN" sz="140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68580" marR="68580" marT="0" marB="0" anchor="ctr"/>
                </a:tc>
                <a:extLst>
                  <a:ext uri="{0D108BD9-81ED-4DB2-BD59-A6C34878D82A}">
                    <a16:rowId xmlns:a16="http://schemas.microsoft.com/office/drawing/2014/main" val="1803552094"/>
                  </a:ext>
                </a:extLst>
              </a:tr>
            </a:tbl>
          </a:graphicData>
        </a:graphic>
      </p:graphicFrame>
    </p:spTree>
    <p:extLst>
      <p:ext uri="{BB962C8B-B14F-4D97-AF65-F5344CB8AC3E}">
        <p14:creationId xmlns:p14="http://schemas.microsoft.com/office/powerpoint/2010/main" val="81216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39931"/>
            <a:ext cx="7772400" cy="1066800"/>
          </a:xfrm>
        </p:spPr>
        <p:txBody>
          <a:bodyPr/>
          <a:lstStyle/>
          <a:p>
            <a:r>
              <a:rPr lang="en-US" altLang="zh-CN" sz="2800" dirty="0">
                <a:solidFill>
                  <a:schemeClr val="tx1"/>
                </a:solidFill>
              </a:rPr>
              <a:t>Updates 2 (The given time can be enlarged)</a:t>
            </a:r>
            <a:endParaRPr lang="zh-CN" altLang="en-US" sz="2800" dirty="0">
              <a:solidFill>
                <a:schemeClr val="tx1"/>
              </a:solidFill>
            </a:endParaRPr>
          </a:p>
        </p:txBody>
      </p:sp>
      <p:sp>
        <p:nvSpPr>
          <p:cNvPr id="5" name="灯片编号占位符 4"/>
          <p:cNvSpPr>
            <a:spLocks noGrp="1"/>
          </p:cNvSpPr>
          <p:nvPr>
            <p:ph type="sldNum" sz="quarter" idx="11"/>
          </p:nvPr>
        </p:nvSpPr>
        <p:spPr>
          <a:xfrm>
            <a:off x="4344988" y="6475413"/>
            <a:ext cx="530225" cy="182562"/>
          </a:xfrm>
        </p:spPr>
        <p:txBody>
          <a:bodyPr/>
          <a:lstStyle/>
          <a:p>
            <a:r>
              <a:rPr lang="en-US" altLang="zh-CN"/>
              <a:t>Slide </a:t>
            </a:r>
            <a:fld id="{A0EBBC28-08F3-4A32-AE55-9B9A988B436A}" type="slidenum">
              <a:rPr lang="en-US" altLang="zh-CN" smtClean="0"/>
              <a:pPr/>
              <a:t>9</a:t>
            </a:fld>
            <a:endParaRPr lang="en-US" altLang="zh-CN"/>
          </a:p>
        </p:txBody>
      </p:sp>
      <p:sp>
        <p:nvSpPr>
          <p:cNvPr id="3" name="矩形 2">
            <a:extLst>
              <a:ext uri="{FF2B5EF4-FFF2-40B4-BE49-F238E27FC236}">
                <a16:creationId xmlns:a16="http://schemas.microsoft.com/office/drawing/2014/main" id="{9593E41F-34B0-4C3A-BB40-3D7B791FAE95}"/>
              </a:ext>
            </a:extLst>
          </p:cNvPr>
          <p:cNvSpPr/>
          <p:nvPr/>
        </p:nvSpPr>
        <p:spPr>
          <a:xfrm>
            <a:off x="783261" y="1447800"/>
            <a:ext cx="7577478" cy="491211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2000" b="1" dirty="0">
                <a:latin typeface="Times New Roman"/>
                <a:cs typeface="Times New Roman"/>
              </a:rPr>
              <a:t>How to enlarge the given time between the NDP and the sensing measurement frame if the AP wants to further satisfy the time requirement on immediate feedback?</a:t>
            </a:r>
          </a:p>
          <a:p>
            <a:pPr marL="627063" lvl="0"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Add padding in Trigger frames</a:t>
            </a:r>
          </a:p>
          <a:p>
            <a:pPr marL="627063" lvl="0"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Add TF sounding phase and other frames between them</a:t>
            </a:r>
          </a:p>
          <a:p>
            <a:pPr marL="627063"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etc. (This proposal doesn’t limit the used methods (implementation dependent).) </a:t>
            </a:r>
            <a:endParaRPr lang="en-US" altLang="zh-CN" sz="1800" dirty="0">
              <a:latin typeface="Times New Roman"/>
              <a:cs typeface="Times New Roman"/>
            </a:endParaRPr>
          </a:p>
          <a:p>
            <a:pPr marL="627063" indent="-269875" algn="just">
              <a:spcBef>
                <a:spcPts val="600"/>
              </a:spcBef>
              <a:spcAft>
                <a:spcPts val="0"/>
              </a:spcAft>
              <a:buFont typeface="Times New Roman" panose="02020603050405020304" pitchFamily="18" charset="0"/>
              <a:buChar char="–"/>
              <a:tabLst>
                <a:tab pos="457200" algn="l"/>
              </a:tabLst>
            </a:pPr>
            <a:r>
              <a:rPr lang="en-US" altLang="zh-CN" b="1" dirty="0">
                <a:latin typeface="Times New Roman"/>
                <a:cs typeface="Times New Roman"/>
              </a:rPr>
              <a:t>NOTE</a:t>
            </a:r>
            <a:r>
              <a:rPr lang="en-US" altLang="zh-CN" dirty="0">
                <a:latin typeface="Times New Roman"/>
                <a:cs typeface="Times New Roman"/>
              </a:rPr>
              <a:t>: Although how to enlarge the given time is shown here, it doesn’t mean that the AP always needs to enlarge the given time for the immediate feedback. If the given time is already enough, then the immediate feedback can be satisfied directly.</a:t>
            </a:r>
          </a:p>
          <a:p>
            <a:pPr lvl="0" algn="just">
              <a:spcBef>
                <a:spcPct val="20000"/>
              </a:spcBef>
              <a:tabLst>
                <a:tab pos="457200" algn="l"/>
              </a:tabLst>
            </a:pPr>
            <a:endParaRPr lang="en-US" altLang="zh-CN" sz="1600" b="1" dirty="0">
              <a:latin typeface="Times New Roman"/>
              <a:cs typeface="Times New Roman"/>
            </a:endParaRPr>
          </a:p>
          <a:p>
            <a:pPr marL="342900" lvl="0" indent="-342900" algn="just">
              <a:spcBef>
                <a:spcPct val="20000"/>
              </a:spcBef>
              <a:buFont typeface="Arial" panose="020B0604020202020204" pitchFamily="34" charset="0"/>
              <a:buChar char="•"/>
              <a:tabLst>
                <a:tab pos="457200" algn="l"/>
              </a:tabLst>
            </a:pPr>
            <a:r>
              <a:rPr lang="en-US" altLang="zh-CN" sz="2000" b="1" dirty="0">
                <a:latin typeface="Times New Roman"/>
                <a:cs typeface="Times New Roman"/>
              </a:rPr>
              <a:t>How to add padding in Trigger frames?</a:t>
            </a:r>
          </a:p>
          <a:p>
            <a:pPr marL="627063"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AID12 subfield in a User Info field equal to 4095 (indicating the start of the Padding field, used in 11ax and 11be)</a:t>
            </a:r>
          </a:p>
          <a:p>
            <a:pPr marL="627063"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Post-EOF A-MPDU padding</a:t>
            </a:r>
          </a:p>
          <a:p>
            <a:pPr marL="627063"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Aggregating other MPDUs in the A-MPDU </a:t>
            </a:r>
          </a:p>
          <a:p>
            <a:pPr marL="627063" indent="-269875" algn="just">
              <a:spcAft>
                <a:spcPts val="0"/>
              </a:spcAft>
              <a:buFont typeface="Times New Roman" panose="02020603050405020304" pitchFamily="18" charset="0"/>
              <a:buChar char="–"/>
              <a:tabLst>
                <a:tab pos="457200" algn="l"/>
              </a:tabLst>
            </a:pPr>
            <a:r>
              <a:rPr lang="en-US" altLang="zh-CN" sz="1600" dirty="0">
                <a:latin typeface="Times New Roman"/>
                <a:cs typeface="Times New Roman"/>
              </a:rPr>
              <a:t>etc.</a:t>
            </a:r>
          </a:p>
          <a:p>
            <a:pPr marL="627063" indent="-269875" algn="just">
              <a:spcBef>
                <a:spcPts val="600"/>
              </a:spcBef>
              <a:spcAft>
                <a:spcPts val="0"/>
              </a:spcAft>
              <a:buFont typeface="Times New Roman" panose="02020603050405020304" pitchFamily="18" charset="0"/>
              <a:buChar char="–"/>
              <a:tabLst>
                <a:tab pos="457200" algn="l"/>
              </a:tabLst>
            </a:pPr>
            <a:r>
              <a:rPr lang="en-US" altLang="zh-CN" b="1" dirty="0">
                <a:latin typeface="Times New Roman"/>
                <a:cs typeface="Times New Roman"/>
              </a:rPr>
              <a:t>NOTE</a:t>
            </a:r>
            <a:r>
              <a:rPr lang="en-US" altLang="zh-CN" dirty="0">
                <a:latin typeface="Times New Roman"/>
                <a:cs typeface="Times New Roman"/>
              </a:rPr>
              <a:t>: The above padding methods are given in 11ax and 11be. It is common to use Padding for a Trigger frame for different motivations, such as ensuring the </a:t>
            </a:r>
            <a:r>
              <a:rPr lang="en-US" altLang="zh-CN" dirty="0" err="1">
                <a:latin typeface="Times New Roman"/>
                <a:cs typeface="Times New Roman"/>
              </a:rPr>
              <a:t>MinTrigProcTime</a:t>
            </a:r>
            <a:r>
              <a:rPr lang="en-US" altLang="zh-CN" dirty="0">
                <a:latin typeface="Times New Roman"/>
                <a:cs typeface="Times New Roman"/>
              </a:rPr>
              <a:t> shown in 11ax and 11be, and satisfying the EMLSR and EMLMR delay in 11be. [Ref: Subclause: Padding for a triggering frame]</a:t>
            </a:r>
          </a:p>
        </p:txBody>
      </p:sp>
    </p:spTree>
    <p:extLst>
      <p:ext uri="{BB962C8B-B14F-4D97-AF65-F5344CB8AC3E}">
        <p14:creationId xmlns:p14="http://schemas.microsoft.com/office/powerpoint/2010/main" val="374147531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148301</TotalTime>
  <Words>1208</Words>
  <Application>Microsoft Office PowerPoint</Application>
  <PresentationFormat>全屏显示(4:3)</PresentationFormat>
  <Paragraphs>111</Paragraphs>
  <Slides>9</Slides>
  <Notes>6</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7" baseType="lpstr">
      <vt:lpstr>MS PGothic</vt:lpstr>
      <vt:lpstr>MS PGothic</vt:lpstr>
      <vt:lpstr>等线</vt:lpstr>
      <vt:lpstr>宋体</vt:lpstr>
      <vt:lpstr>Arial</vt:lpstr>
      <vt:lpstr>Times New Roman</vt:lpstr>
      <vt:lpstr>802-11-Submission</vt:lpstr>
      <vt:lpstr>Visio</vt:lpstr>
      <vt:lpstr>Time Requirement of Immediate Feedback</vt:lpstr>
      <vt:lpstr>Immediate Feedback and Delayed Feedback</vt:lpstr>
      <vt:lpstr>How to Determine the Feedback Mode (1/2)</vt:lpstr>
      <vt:lpstr>How to Determine the Feedback Mode (2/2)</vt:lpstr>
      <vt:lpstr>Notification of Time Requirement</vt:lpstr>
      <vt:lpstr>Conclusion</vt:lpstr>
      <vt:lpstr>SP 1</vt:lpstr>
      <vt:lpstr>Updates 1</vt:lpstr>
      <vt:lpstr>Updates 2 (The given time can be enlarged)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humengshi@huawei.com</dc:creator>
  <cp:lastModifiedBy>humengshi</cp:lastModifiedBy>
  <cp:revision>2667</cp:revision>
  <cp:lastPrinted>1998-02-10T13:28:06Z</cp:lastPrinted>
  <dcterms:created xsi:type="dcterms:W3CDTF">2007-04-17T18:10:23Z</dcterms:created>
  <dcterms:modified xsi:type="dcterms:W3CDTF">2022-06-14T08:20:54Z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(3)b6sVrc5HvfunpEW6ar0e/KxnuBNqd/FxuPeT+PRNZ2Ojqr217uBmMUgWa+geHiZjL9uAobNP
3Esxat24k6A5ra3bKpUfMoKTN+9QhmNCO5uApK2Zin6l+ap8RZnzwBb9ME5MKcKaYnT604fu
s4cy7DW19PDpR8UcT8zIYHdRfUywEO9j853J8WCCWHouoma6/SktDWr35EoC2ndFHhzHky4x
vvJijoV/qfhu76CF7W</vt:lpwstr>
  </property>
  <property fmtid="{D5CDD505-2E9C-101B-9397-08002B2CF9AE}" pid="10" name="_2015_ms_pID_7253431">
    <vt:lpwstr>gWpvWhP7k6D8jrhlsYN/cH5rH5fF3oilSAujM+w/3sAYg4ashA6/Tn
tRluS5TZcAT3NWmsaeeX8eQEIqCdN0t+MjGZwsYUdoLecBxXs9/3U2VITr35frB/dq7xLoVb
8Viqov479dp7dtLBwCtSknJWcQLEEPD44JPLdPfQiZZ54r18/qBCMDia+JNKpIbATFgmPsnR
C9V+cUQhrMkJVQDSJbVMe5d42dGEICkm0sqm</vt:lpwstr>
  </property>
  <property fmtid="{D5CDD505-2E9C-101B-9397-08002B2CF9AE}" pid="11" name="_2015_ms_pID_7253432">
    <vt:lpwstr>aQ==</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