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628" r:id="rId3"/>
    <p:sldId id="642" r:id="rId4"/>
    <p:sldId id="644" r:id="rId5"/>
    <p:sldId id="639" r:id="rId6"/>
    <p:sldId id="641" r:id="rId7"/>
    <p:sldId id="63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0" d="100"/>
          <a:sy n="110" d="100"/>
        </p:scale>
        <p:origin x="1764"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4163341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122047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502013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3185773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81893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802.11-22/0761r0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22098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M</a:t>
            </a:r>
            <a:r>
              <a:rPr lang="en-US" altLang="zh-CN" sz="1800" b="1" dirty="0"/>
              <a:t>ay</a:t>
            </a:r>
            <a:r>
              <a:rPr lang="en-US" altLang="zh-CN" sz="1800" b="1" baseline="0" dirty="0"/>
              <a:t> 2022</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Visio___1.vsdx"/><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2.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3.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Visio___5.vsdx"/><Relationship Id="rId5" Type="http://schemas.openxmlformats.org/officeDocument/2006/relationships/image" Target="../media/image5.emf"/><Relationship Id="rId4" Type="http://schemas.openxmlformats.org/officeDocument/2006/relationships/package" Target="../embeddings/Microsoft_Visio___4.vsdx"/></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Time Requirement of Immediate Feedback</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b="0" dirty="0"/>
              <a:t> 2022-05-12</a:t>
            </a:r>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4311684"/>
              </p:ext>
            </p:extLst>
          </p:nvPr>
        </p:nvGraphicFramePr>
        <p:xfrm>
          <a:off x="1009649" y="2866249"/>
          <a:ext cx="7200901" cy="1107393"/>
        </p:xfrm>
        <a:graphic>
          <a:graphicData uri="http://schemas.openxmlformats.org/drawingml/2006/table">
            <a:tbl>
              <a:tblPr firstRow="1" bandRow="1">
                <a:tableStyleId>{F5AB1C69-6EDB-4FF4-983F-18BD219EF322}</a:tableStyleId>
              </a:tblPr>
              <a:tblGrid>
                <a:gridCol w="1817306">
                  <a:extLst>
                    <a:ext uri="{9D8B030D-6E8A-4147-A177-3AD203B41FA5}">
                      <a16:colId xmlns:a16="http://schemas.microsoft.com/office/drawing/2014/main" val="20000"/>
                    </a:ext>
                  </a:extLst>
                </a:gridCol>
                <a:gridCol w="1394677">
                  <a:extLst>
                    <a:ext uri="{9D8B030D-6E8A-4147-A177-3AD203B41FA5}">
                      <a16:colId xmlns:a16="http://schemas.microsoft.com/office/drawing/2014/main" val="20001"/>
                    </a:ext>
                  </a:extLst>
                </a:gridCol>
                <a:gridCol w="1321917">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1981201">
                  <a:extLst>
                    <a:ext uri="{9D8B030D-6E8A-4147-A177-3AD203B41FA5}">
                      <a16:colId xmlns:a16="http://schemas.microsoft.com/office/drawing/2014/main" val="20004"/>
                    </a:ext>
                  </a:extLst>
                </a:gridCol>
              </a:tblGrid>
              <a:tr h="267433">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67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Gerile Naren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85800" y="706836"/>
            <a:ext cx="7772400" cy="609600"/>
          </a:xfrm>
          <a:noFill/>
        </p:spPr>
        <p:txBody>
          <a:bodyPr/>
          <a:lstStyle/>
          <a:p>
            <a:r>
              <a:rPr lang="en-US" altLang="zh-CN" sz="2800" dirty="0"/>
              <a:t>Immediate Feedback and Delayed Feedback</a:t>
            </a:r>
            <a:endParaRPr lang="en-GB" altLang="zh-CN" sz="2800" dirty="0"/>
          </a:p>
        </p:txBody>
      </p:sp>
      <p:sp>
        <p:nvSpPr>
          <p:cNvPr id="11" name="矩形 10">
            <a:extLst>
              <a:ext uri="{FF2B5EF4-FFF2-40B4-BE49-F238E27FC236}">
                <a16:creationId xmlns:a16="http://schemas.microsoft.com/office/drawing/2014/main" id="{87CB6DD2-DEA0-4A6C-893E-82BBAD9965B1}"/>
              </a:ext>
            </a:extLst>
          </p:cNvPr>
          <p:cNvSpPr/>
          <p:nvPr/>
        </p:nvSpPr>
        <p:spPr>
          <a:xfrm>
            <a:off x="595189" y="1452464"/>
            <a:ext cx="8244011" cy="1945148"/>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Immediate feedback and delayed feedback are supported in 11bf.</a:t>
            </a:r>
            <a:endParaRPr lang="en-US" altLang="zh-CN"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sensing receiver which is a sensing responder shall provide a Sensing Measurement Report frame in the assigned RUs with either results obtained from the I2R NDP of the </a:t>
            </a:r>
            <a:r>
              <a:rPr lang="en-US" altLang="zh-CN" sz="1600" dirty="0">
                <a:solidFill>
                  <a:srgbClr val="FF3300"/>
                </a:solidFill>
                <a:latin typeface="Times New Roman"/>
                <a:cs typeface="Times New Roman"/>
              </a:rPr>
              <a:t>current measurement instance</a:t>
            </a:r>
            <a:r>
              <a:rPr lang="en-US" altLang="zh-CN" sz="1600" dirty="0">
                <a:latin typeface="Times New Roman"/>
                <a:cs typeface="Times New Roman"/>
              </a:rPr>
              <a:t>, when negotiated to deliver </a:t>
            </a:r>
            <a:r>
              <a:rPr lang="en-US" altLang="zh-CN" sz="1600" dirty="0">
                <a:solidFill>
                  <a:srgbClr val="FF3300"/>
                </a:solidFill>
                <a:latin typeface="Times New Roman"/>
                <a:cs typeface="Times New Roman"/>
              </a:rPr>
              <a:t>immediate feedback reporting</a:t>
            </a:r>
            <a:r>
              <a:rPr lang="en-US" altLang="zh-CN" sz="1600" dirty="0">
                <a:latin typeface="Times New Roman"/>
                <a:cs typeface="Times New Roman"/>
              </a:rPr>
              <a:t>, or results obtained from the I2R NDP of the </a:t>
            </a:r>
            <a:r>
              <a:rPr lang="en-US" altLang="zh-CN" sz="1600" dirty="0">
                <a:solidFill>
                  <a:srgbClr val="0000FF"/>
                </a:solidFill>
                <a:latin typeface="Times New Roman"/>
                <a:cs typeface="Times New Roman"/>
              </a:rPr>
              <a:t>previous measurement instance</a:t>
            </a:r>
            <a:r>
              <a:rPr lang="en-US" altLang="zh-CN" sz="1600" dirty="0">
                <a:latin typeface="Times New Roman"/>
                <a:cs typeface="Times New Roman"/>
              </a:rPr>
              <a:t>, when negotiated to deliver </a:t>
            </a:r>
            <a:r>
              <a:rPr lang="en-US" altLang="zh-CN" sz="1600" dirty="0">
                <a:solidFill>
                  <a:srgbClr val="0000FF"/>
                </a:solidFill>
                <a:latin typeface="Times New Roman"/>
                <a:cs typeface="Times New Roman"/>
              </a:rPr>
              <a:t>delayed feedback reporting</a:t>
            </a:r>
            <a:r>
              <a:rPr lang="en-US" altLang="zh-CN" sz="1600" dirty="0">
                <a:latin typeface="Times New Roman"/>
                <a:cs typeface="Times New Roman"/>
              </a:rPr>
              <a:t>. </a:t>
            </a:r>
            <a:r>
              <a:rPr lang="en-US" altLang="zh-CN" sz="1100" dirty="0">
                <a:highlight>
                  <a:srgbClr val="FFFFFF"/>
                </a:highlight>
              </a:rPr>
              <a:t>[Ref: 802.11bf D0.1]</a:t>
            </a:r>
            <a:endParaRPr lang="en-US" altLang="zh-CN" sz="1100" dirty="0">
              <a:latin typeface="Times New Roman"/>
              <a:cs typeface="Times New Roman"/>
            </a:endParaRPr>
          </a:p>
          <a:p>
            <a:pPr marL="357188" lvl="1" algn="just">
              <a:spcBef>
                <a:spcPct val="20000"/>
              </a:spcBef>
            </a:pPr>
            <a:endParaRPr lang="en-US" altLang="zh-CN" sz="1600" dirty="0">
              <a:latin typeface="Times New Roman"/>
              <a:cs typeface="Times New Roman"/>
            </a:endParaRPr>
          </a:p>
        </p:txBody>
      </p:sp>
      <p:graphicFrame>
        <p:nvGraphicFramePr>
          <p:cNvPr id="12" name="对象 11">
            <a:extLst>
              <a:ext uri="{FF2B5EF4-FFF2-40B4-BE49-F238E27FC236}">
                <a16:creationId xmlns:a16="http://schemas.microsoft.com/office/drawing/2014/main" id="{F745B101-4880-424C-BDCA-095F08EC6AFD}"/>
              </a:ext>
            </a:extLst>
          </p:cNvPr>
          <p:cNvGraphicFramePr>
            <a:graphicFrameLocks noChangeAspect="1"/>
          </p:cNvGraphicFramePr>
          <p:nvPr>
            <p:extLst>
              <p:ext uri="{D42A27DB-BD31-4B8C-83A1-F6EECF244321}">
                <p14:modId xmlns:p14="http://schemas.microsoft.com/office/powerpoint/2010/main" val="1524363760"/>
              </p:ext>
            </p:extLst>
          </p:nvPr>
        </p:nvGraphicFramePr>
        <p:xfrm>
          <a:off x="1134889" y="3383879"/>
          <a:ext cx="7142090" cy="957064"/>
        </p:xfrm>
        <a:graphic>
          <a:graphicData uri="http://schemas.openxmlformats.org/presentationml/2006/ole">
            <mc:AlternateContent xmlns:mc="http://schemas.openxmlformats.org/markup-compatibility/2006">
              <mc:Choice xmlns:v="urn:schemas-microsoft-com:vml" Requires="v">
                <p:oleObj spid="_x0000_s1242" name="Visio" r:id="rId4" imgW="5876798" imgH="743027" progId="Visio.Drawing.15">
                  <p:embed/>
                </p:oleObj>
              </mc:Choice>
              <mc:Fallback>
                <p:oleObj name="Visio" r:id="rId4" imgW="5876798" imgH="743027" progId="Visio.Drawing.15">
                  <p:embed/>
                  <p:pic>
                    <p:nvPicPr>
                      <p:cNvPr id="5" name="对象 4">
                        <a:extLst>
                          <a:ext uri="{FF2B5EF4-FFF2-40B4-BE49-F238E27FC236}">
                            <a16:creationId xmlns:a16="http://schemas.microsoft.com/office/drawing/2014/main" id="{D5D4F056-BFE5-4CD2-BD59-B370F748901E}"/>
                          </a:ext>
                        </a:extLst>
                      </p:cNvPr>
                      <p:cNvPicPr/>
                      <p:nvPr/>
                    </p:nvPicPr>
                    <p:blipFill>
                      <a:blip r:embed="rId5"/>
                      <a:stretch>
                        <a:fillRect/>
                      </a:stretch>
                    </p:blipFill>
                    <p:spPr>
                      <a:xfrm>
                        <a:off x="1134889" y="3383879"/>
                        <a:ext cx="7142090" cy="957064"/>
                      </a:xfrm>
                      <a:prstGeom prst="rect">
                        <a:avLst/>
                      </a:prstGeom>
                    </p:spPr>
                  </p:pic>
                </p:oleObj>
              </mc:Fallback>
            </mc:AlternateContent>
          </a:graphicData>
        </a:graphic>
      </p:graphicFrame>
      <p:graphicFrame>
        <p:nvGraphicFramePr>
          <p:cNvPr id="13" name="对象 12">
            <a:extLst>
              <a:ext uri="{FF2B5EF4-FFF2-40B4-BE49-F238E27FC236}">
                <a16:creationId xmlns:a16="http://schemas.microsoft.com/office/drawing/2014/main" id="{B2E78280-0C03-44BA-AEEC-58DD802A2E92}"/>
              </a:ext>
            </a:extLst>
          </p:cNvPr>
          <p:cNvGraphicFramePr>
            <a:graphicFrameLocks noChangeAspect="1"/>
          </p:cNvGraphicFramePr>
          <p:nvPr>
            <p:extLst>
              <p:ext uri="{D42A27DB-BD31-4B8C-83A1-F6EECF244321}">
                <p14:modId xmlns:p14="http://schemas.microsoft.com/office/powerpoint/2010/main" val="460527032"/>
              </p:ext>
            </p:extLst>
          </p:nvPr>
        </p:nvGraphicFramePr>
        <p:xfrm>
          <a:off x="1143000" y="4876800"/>
          <a:ext cx="7136156" cy="957064"/>
        </p:xfrm>
        <a:graphic>
          <a:graphicData uri="http://schemas.openxmlformats.org/presentationml/2006/ole">
            <mc:AlternateContent xmlns:mc="http://schemas.openxmlformats.org/markup-compatibility/2006">
              <mc:Choice xmlns:v="urn:schemas-microsoft-com:vml" Requires="v">
                <p:oleObj spid="_x0000_s1243" name="Visio" r:id="rId6" imgW="5876798" imgH="780908" progId="Visio.Drawing.15">
                  <p:embed/>
                </p:oleObj>
              </mc:Choice>
              <mc:Fallback>
                <p:oleObj name="Visio" r:id="rId6" imgW="5876798" imgH="780908" progId="Visio.Drawing.15">
                  <p:embed/>
                  <p:pic>
                    <p:nvPicPr>
                      <p:cNvPr id="8" name="对象 7">
                        <a:extLst>
                          <a:ext uri="{FF2B5EF4-FFF2-40B4-BE49-F238E27FC236}">
                            <a16:creationId xmlns:a16="http://schemas.microsoft.com/office/drawing/2014/main" id="{5C9354C7-AF5E-422C-99F6-B9278A58724C}"/>
                          </a:ext>
                        </a:extLst>
                      </p:cNvPr>
                      <p:cNvPicPr/>
                      <p:nvPr/>
                    </p:nvPicPr>
                    <p:blipFill>
                      <a:blip r:embed="rId7"/>
                      <a:stretch>
                        <a:fillRect/>
                      </a:stretch>
                    </p:blipFill>
                    <p:spPr>
                      <a:xfrm>
                        <a:off x="1143000" y="4876800"/>
                        <a:ext cx="7136156" cy="957064"/>
                      </a:xfrm>
                      <a:prstGeom prst="rect">
                        <a:avLst/>
                      </a:prstGeom>
                    </p:spPr>
                  </p:pic>
                </p:oleObj>
              </mc:Fallback>
            </mc:AlternateContent>
          </a:graphicData>
        </a:graphic>
      </p:graphicFrame>
      <p:sp>
        <p:nvSpPr>
          <p:cNvPr id="14" name="矩形 13">
            <a:extLst>
              <a:ext uri="{FF2B5EF4-FFF2-40B4-BE49-F238E27FC236}">
                <a16:creationId xmlns:a16="http://schemas.microsoft.com/office/drawing/2014/main" id="{B3243790-6837-4787-B45F-839C93E84594}"/>
              </a:ext>
            </a:extLst>
          </p:cNvPr>
          <p:cNvSpPr/>
          <p:nvPr/>
        </p:nvSpPr>
        <p:spPr>
          <a:xfrm>
            <a:off x="3374024" y="4289411"/>
            <a:ext cx="2587568" cy="276999"/>
          </a:xfrm>
          <a:prstGeom prst="rect">
            <a:avLst/>
          </a:prstGeom>
        </p:spPr>
        <p:txBody>
          <a:bodyPr wrap="none">
            <a:spAutoFit/>
          </a:bodyPr>
          <a:lstStyle/>
          <a:p>
            <a:r>
              <a:rPr lang="en-US" altLang="zh-CN" dirty="0"/>
              <a:t>Fig. 1 Example of immediate feedback</a:t>
            </a:r>
            <a:endParaRPr lang="zh-CN" altLang="en-US" dirty="0"/>
          </a:p>
        </p:txBody>
      </p:sp>
      <p:sp>
        <p:nvSpPr>
          <p:cNvPr id="15" name="矩形 14">
            <a:extLst>
              <a:ext uri="{FF2B5EF4-FFF2-40B4-BE49-F238E27FC236}">
                <a16:creationId xmlns:a16="http://schemas.microsoft.com/office/drawing/2014/main" id="{F0237A12-77AB-4ADD-8ECE-083F769D4BD7}"/>
              </a:ext>
            </a:extLst>
          </p:cNvPr>
          <p:cNvSpPr/>
          <p:nvPr/>
        </p:nvSpPr>
        <p:spPr>
          <a:xfrm>
            <a:off x="2908807" y="5833864"/>
            <a:ext cx="3709670" cy="276999"/>
          </a:xfrm>
          <a:prstGeom prst="rect">
            <a:avLst/>
          </a:prstGeom>
        </p:spPr>
        <p:txBody>
          <a:bodyPr wrap="none">
            <a:spAutoFit/>
          </a:bodyPr>
          <a:lstStyle/>
          <a:p>
            <a:r>
              <a:rPr lang="en-US" altLang="zh-CN" dirty="0"/>
              <a:t>Fig. 2 Example of delayed feedback (one-instance delay)</a:t>
            </a:r>
            <a:endParaRPr lang="zh-CN" altLang="en-US" dirty="0"/>
          </a:p>
        </p:txBody>
      </p:sp>
    </p:spTree>
    <p:extLst>
      <p:ext uri="{BB962C8B-B14F-4D97-AF65-F5344CB8AC3E}">
        <p14:creationId xmlns:p14="http://schemas.microsoft.com/office/powerpoint/2010/main" val="1051795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(1/2)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85800" y="1405959"/>
            <a:ext cx="7721125" cy="299774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A natural idea people may have is that the STA will tell the AP its feedback mode in the Measurement Setup phase according to the measurement setup configuration. </a:t>
            </a:r>
          </a:p>
          <a:p>
            <a:pPr marL="342900" indent="-342900" algn="just">
              <a:spcBef>
                <a:spcPct val="20000"/>
              </a:spcBef>
              <a:buFont typeface="Arial" panose="020B0604020202020204" pitchFamily="34" charset="0"/>
              <a:buChar char="•"/>
            </a:pPr>
            <a:r>
              <a:rPr lang="en-US" altLang="zh-CN" sz="1600" b="1" dirty="0">
                <a:solidFill>
                  <a:srgbClr val="FF3300"/>
                </a:solidFill>
                <a:latin typeface="Times New Roman"/>
                <a:cs typeface="Times New Roman"/>
              </a:rPr>
              <a:t>However</a:t>
            </a:r>
            <a:r>
              <a:rPr lang="en-US" altLang="zh-CN" sz="1600" b="1" dirty="0">
                <a:latin typeface="Times New Roman"/>
                <a:cs typeface="Times New Roman"/>
              </a:rPr>
              <a:t>, to determine the feedback modes, the STA also needs to know (or at least estimate) the given time between the NDP and the Sensing Measurement Report frame it sends. Actually, the time may be very different because of the following reasons:</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duration of the trigger frame in the reporting phase may be different.</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There may exist other frames or phases between the NDPA phase and the Reporting phase (such as the TF sounding phase, Polling phase). </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5" name="对象 4">
            <a:extLst>
              <a:ext uri="{FF2B5EF4-FFF2-40B4-BE49-F238E27FC236}">
                <a16:creationId xmlns:a16="http://schemas.microsoft.com/office/drawing/2014/main" id="{C4864F15-030D-4FE6-90A6-2962A3FD1F5C}"/>
              </a:ext>
            </a:extLst>
          </p:cNvPr>
          <p:cNvGraphicFramePr>
            <a:graphicFrameLocks noChangeAspect="1"/>
          </p:cNvGraphicFramePr>
          <p:nvPr>
            <p:extLst>
              <p:ext uri="{D42A27DB-BD31-4B8C-83A1-F6EECF244321}">
                <p14:modId xmlns:p14="http://schemas.microsoft.com/office/powerpoint/2010/main" val="1564810123"/>
              </p:ext>
            </p:extLst>
          </p:nvPr>
        </p:nvGraphicFramePr>
        <p:xfrm>
          <a:off x="2095500" y="4191000"/>
          <a:ext cx="4953000" cy="2124576"/>
        </p:xfrm>
        <a:graphic>
          <a:graphicData uri="http://schemas.openxmlformats.org/presentationml/2006/ole">
            <mc:AlternateContent xmlns:mc="http://schemas.openxmlformats.org/markup-compatibility/2006">
              <mc:Choice xmlns:v="urn:schemas-microsoft-com:vml" Requires="v">
                <p:oleObj spid="_x0000_s5157" name="Visio" r:id="rId4" imgW="7238855" imgH="3105214" progId="Visio.Drawing.15">
                  <p:embed/>
                </p:oleObj>
              </mc:Choice>
              <mc:Fallback>
                <p:oleObj name="Visio" r:id="rId4" imgW="7238855" imgH="3105214" progId="Visio.Drawing.15">
                  <p:embed/>
                  <p:pic>
                    <p:nvPicPr>
                      <p:cNvPr id="0" name=""/>
                      <p:cNvPicPr/>
                      <p:nvPr/>
                    </p:nvPicPr>
                    <p:blipFill>
                      <a:blip r:embed="rId5"/>
                      <a:stretch>
                        <a:fillRect/>
                      </a:stretch>
                    </p:blipFill>
                    <p:spPr>
                      <a:xfrm>
                        <a:off x="2095500" y="4191000"/>
                        <a:ext cx="4953000" cy="2124576"/>
                      </a:xfrm>
                      <a:prstGeom prst="rect">
                        <a:avLst/>
                      </a:prstGeom>
                    </p:spPr>
                  </p:pic>
                </p:oleObj>
              </mc:Fallback>
            </mc:AlternateContent>
          </a:graphicData>
        </a:graphic>
      </p:graphicFrame>
    </p:spTree>
    <p:extLst>
      <p:ext uri="{BB962C8B-B14F-4D97-AF65-F5344CB8AC3E}">
        <p14:creationId xmlns:p14="http://schemas.microsoft.com/office/powerpoint/2010/main" val="114875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H</a:t>
            </a:r>
            <a:r>
              <a:rPr lang="en-US" altLang="zh-CN" sz="2800" dirty="0"/>
              <a:t>ow to Determine the Feedback Mode (2/2)</a:t>
            </a:r>
            <a:endParaRPr lang="en-GB" altLang="zh-CN" sz="2800" dirty="0"/>
          </a:p>
        </p:txBody>
      </p:sp>
      <p:sp>
        <p:nvSpPr>
          <p:cNvPr id="2" name="矩形 1">
            <a:extLst>
              <a:ext uri="{FF2B5EF4-FFF2-40B4-BE49-F238E27FC236}">
                <a16:creationId xmlns:a16="http://schemas.microsoft.com/office/drawing/2014/main" id="{168827C1-313B-4995-A934-26FE6125922E}"/>
              </a:ext>
            </a:extLst>
          </p:cNvPr>
          <p:cNvSpPr/>
          <p:nvPr/>
        </p:nvSpPr>
        <p:spPr>
          <a:xfrm>
            <a:off x="600666" y="1295400"/>
            <a:ext cx="7840116" cy="3699474"/>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600" b="1" dirty="0">
                <a:latin typeface="Times New Roman"/>
                <a:cs typeface="Times New Roman"/>
              </a:rPr>
              <a:t>Therefore, only having one binary indication (immediate or delayed) in the Measurement Setup phase seems to be inefficient sometimes.</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It is more reasonable for a STA to tell its time requirement of the immediate feedback in the Measurement Setup phase.</a:t>
            </a:r>
          </a:p>
          <a:p>
            <a:pPr marL="627063" lvl="1" indent="-269875" algn="just">
              <a:spcBef>
                <a:spcPct val="20000"/>
              </a:spcBef>
              <a:buFont typeface="Times New Roman" panose="02020603050405020304" pitchFamily="18" charset="0"/>
              <a:buChar char="–"/>
            </a:pPr>
            <a:r>
              <a:rPr lang="en-US" altLang="zh-CN" sz="1400" dirty="0">
                <a:latin typeface="Times New Roman"/>
                <a:cs typeface="Times New Roman"/>
              </a:rPr>
              <a:t>Note: The time requirement of the immediate feedback means the immediate feedback from the STA can be done when the given time is larger than or equal to the required time.</a:t>
            </a:r>
          </a:p>
          <a:p>
            <a:pPr marL="342900" indent="-342900" algn="just">
              <a:spcBef>
                <a:spcPct val="20000"/>
              </a:spcBef>
              <a:buFont typeface="Arial" panose="020B0604020202020204" pitchFamily="34" charset="0"/>
              <a:buChar char="•"/>
            </a:pPr>
            <a:r>
              <a:rPr lang="en-US" altLang="zh-CN" sz="1600" b="1" dirty="0">
                <a:latin typeface="Times New Roman"/>
                <a:cs typeface="Times New Roman"/>
              </a:rPr>
              <a:t>Why is the binary indication inefficient sometimes? (Two reasons are given below)</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STA tends to choose the delayed report because of not knowing the given time. This </a:t>
            </a:r>
            <a:r>
              <a:rPr lang="en-US" altLang="zh-CN" sz="1600" dirty="0">
                <a:solidFill>
                  <a:srgbClr val="FF3300"/>
                </a:solidFill>
                <a:latin typeface="Times New Roman"/>
                <a:cs typeface="Times New Roman"/>
              </a:rPr>
              <a:t>conservative way (The given time has to be considered to be very small by the STA, and the mode is chosen on the basis of this estimated given time) </a:t>
            </a:r>
            <a:r>
              <a:rPr lang="en-US" altLang="zh-CN" sz="1600" dirty="0">
                <a:latin typeface="Times New Roman"/>
                <a:cs typeface="Times New Roman"/>
              </a:rPr>
              <a:t>is chosen to avoid notifying immediate mode which can not actually be satisfied.</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In the case that the time requirement is a little bit larger than the given time, actually the AP can choose to give a padding to the trigger to achieve the immediate feedback.</a:t>
            </a:r>
          </a:p>
          <a:p>
            <a:pPr marL="342900" indent="-342900" algn="just">
              <a:spcBef>
                <a:spcPct val="20000"/>
              </a:spcBef>
              <a:buFont typeface="Arial" panose="020B0604020202020204" pitchFamily="34" charset="0"/>
              <a:buChar char="•"/>
            </a:pPr>
            <a:endParaRPr lang="en-US" altLang="zh-CN" sz="1600" dirty="0">
              <a:latin typeface="Times New Roman"/>
              <a:cs typeface="Times New Roman"/>
            </a:endParaRPr>
          </a:p>
        </p:txBody>
      </p:sp>
      <p:graphicFrame>
        <p:nvGraphicFramePr>
          <p:cNvPr id="6" name="对象 5">
            <a:extLst>
              <a:ext uri="{FF2B5EF4-FFF2-40B4-BE49-F238E27FC236}">
                <a16:creationId xmlns:a16="http://schemas.microsoft.com/office/drawing/2014/main" id="{63928AF8-D908-47FD-8145-B38856703619}"/>
              </a:ext>
            </a:extLst>
          </p:cNvPr>
          <p:cNvGraphicFramePr>
            <a:graphicFrameLocks noChangeAspect="1"/>
          </p:cNvGraphicFramePr>
          <p:nvPr>
            <p:extLst>
              <p:ext uri="{D42A27DB-BD31-4B8C-83A1-F6EECF244321}">
                <p14:modId xmlns:p14="http://schemas.microsoft.com/office/powerpoint/2010/main" val="1801330908"/>
              </p:ext>
            </p:extLst>
          </p:nvPr>
        </p:nvGraphicFramePr>
        <p:xfrm>
          <a:off x="2615445" y="4677648"/>
          <a:ext cx="3810558" cy="1769904"/>
        </p:xfrm>
        <a:graphic>
          <a:graphicData uri="http://schemas.openxmlformats.org/presentationml/2006/ole">
            <mc:AlternateContent xmlns:mc="http://schemas.openxmlformats.org/markup-compatibility/2006">
              <mc:Choice xmlns:v="urn:schemas-microsoft-com:vml" Requires="v">
                <p:oleObj spid="_x0000_s6171" name="Visio" r:id="rId4" imgW="7334286" imgH="3333892" progId="Visio.Drawing.15">
                  <p:embed/>
                </p:oleObj>
              </mc:Choice>
              <mc:Fallback>
                <p:oleObj name="Visio" r:id="rId4" imgW="7334286" imgH="3333892" progId="Visio.Drawing.15">
                  <p:embed/>
                  <p:pic>
                    <p:nvPicPr>
                      <p:cNvPr id="7" name="对象 6">
                        <a:extLst>
                          <a:ext uri="{FF2B5EF4-FFF2-40B4-BE49-F238E27FC236}">
                            <a16:creationId xmlns:a16="http://schemas.microsoft.com/office/drawing/2014/main" id="{5B0FA8BB-ED20-435D-A7BE-44A2514C60B1}"/>
                          </a:ext>
                        </a:extLst>
                      </p:cNvPr>
                      <p:cNvPicPr/>
                      <p:nvPr/>
                    </p:nvPicPr>
                    <p:blipFill>
                      <a:blip r:embed="rId5"/>
                      <a:stretch>
                        <a:fillRect/>
                      </a:stretch>
                    </p:blipFill>
                    <p:spPr>
                      <a:xfrm>
                        <a:off x="2615445" y="4677648"/>
                        <a:ext cx="3810558" cy="1769904"/>
                      </a:xfrm>
                      <a:prstGeom prst="rect">
                        <a:avLst/>
                      </a:prstGeom>
                    </p:spPr>
                  </p:pic>
                </p:oleObj>
              </mc:Fallback>
            </mc:AlternateContent>
          </a:graphicData>
        </a:graphic>
      </p:graphicFrame>
    </p:spTree>
    <p:extLst>
      <p:ext uri="{BB962C8B-B14F-4D97-AF65-F5344CB8AC3E}">
        <p14:creationId xmlns:p14="http://schemas.microsoft.com/office/powerpoint/2010/main" val="335161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Notification of Time Requirement</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772400" cy="1465016"/>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To improve the efficiency, the time requirement for a STA to feed back an immediate feedback could be told to the AP in the corresponding Measurement Setup phase.    </a:t>
            </a: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 AP could choose whether or not to satisfy the time requirement for immediate feedback dynamically shown as below.</a:t>
            </a:r>
            <a:endParaRPr lang="en-US" altLang="zh-CN" sz="1600" dirty="0">
              <a:highlight>
                <a:srgbClr val="FFFFFF"/>
              </a:highlight>
            </a:endParaRPr>
          </a:p>
        </p:txBody>
      </p:sp>
      <p:graphicFrame>
        <p:nvGraphicFramePr>
          <p:cNvPr id="4" name="对象 3">
            <a:extLst>
              <a:ext uri="{FF2B5EF4-FFF2-40B4-BE49-F238E27FC236}">
                <a16:creationId xmlns:a16="http://schemas.microsoft.com/office/drawing/2014/main" id="{5824438B-1009-460B-A30F-0DA6F9A00984}"/>
              </a:ext>
            </a:extLst>
          </p:cNvPr>
          <p:cNvGraphicFramePr>
            <a:graphicFrameLocks noChangeAspect="1"/>
          </p:cNvGraphicFramePr>
          <p:nvPr>
            <p:extLst>
              <p:ext uri="{D42A27DB-BD31-4B8C-83A1-F6EECF244321}">
                <p14:modId xmlns:p14="http://schemas.microsoft.com/office/powerpoint/2010/main" val="2382516392"/>
              </p:ext>
            </p:extLst>
          </p:nvPr>
        </p:nvGraphicFramePr>
        <p:xfrm>
          <a:off x="4087812" y="2828925"/>
          <a:ext cx="3989388" cy="1812925"/>
        </p:xfrm>
        <a:graphic>
          <a:graphicData uri="http://schemas.openxmlformats.org/presentationml/2006/ole">
            <mc:AlternateContent xmlns:mc="http://schemas.openxmlformats.org/markup-compatibility/2006">
              <mc:Choice xmlns:v="urn:schemas-microsoft-com:vml" Requires="v">
                <p:oleObj spid="_x0000_s4224" name="Visio" r:id="rId4" imgW="7334286" imgH="3333892" progId="Visio.Drawing.15">
                  <p:embed/>
                </p:oleObj>
              </mc:Choice>
              <mc:Fallback>
                <p:oleObj name="Visio" r:id="rId4" imgW="7334286" imgH="3333892" progId="Visio.Drawing.15">
                  <p:embed/>
                  <p:pic>
                    <p:nvPicPr>
                      <p:cNvPr id="0" name=""/>
                      <p:cNvPicPr/>
                      <p:nvPr/>
                    </p:nvPicPr>
                    <p:blipFill>
                      <a:blip r:embed="rId5"/>
                      <a:stretch>
                        <a:fillRect/>
                      </a:stretch>
                    </p:blipFill>
                    <p:spPr>
                      <a:xfrm>
                        <a:off x="4087812" y="2828925"/>
                        <a:ext cx="3989388" cy="1812925"/>
                      </a:xfrm>
                      <a:prstGeom prst="rect">
                        <a:avLst/>
                      </a:prstGeom>
                    </p:spPr>
                  </p:pic>
                </p:oleObj>
              </mc:Fallback>
            </mc:AlternateContent>
          </a:graphicData>
        </a:graphic>
      </p:graphicFrame>
      <p:sp>
        <p:nvSpPr>
          <p:cNvPr id="10" name="矩形 9">
            <a:extLst>
              <a:ext uri="{FF2B5EF4-FFF2-40B4-BE49-F238E27FC236}">
                <a16:creationId xmlns:a16="http://schemas.microsoft.com/office/drawing/2014/main" id="{2C1B1902-D9D0-40D8-BAD6-92F925A1609A}"/>
              </a:ext>
            </a:extLst>
          </p:cNvPr>
          <p:cNvSpPr/>
          <p:nvPr/>
        </p:nvSpPr>
        <p:spPr>
          <a:xfrm>
            <a:off x="859790" y="3284178"/>
            <a:ext cx="3185159" cy="997196"/>
          </a:xfrm>
          <a:prstGeom prst="rect">
            <a:avLst/>
          </a:prstGeom>
        </p:spPr>
        <p:txBody>
          <a:bodyPr wrap="square">
            <a:spAutoFit/>
          </a:bodyPr>
          <a:lstStyle/>
          <a:p>
            <a:pPr algn="just"/>
            <a:r>
              <a:rPr lang="en-US" altLang="zh-CN" sz="1400" dirty="0"/>
              <a:t>Fig. 1 Example for delayed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is smaller than the time requirement for an immediate feedback, a delayed feedback is used.</a:t>
            </a:r>
          </a:p>
        </p:txBody>
      </p:sp>
      <p:graphicFrame>
        <p:nvGraphicFramePr>
          <p:cNvPr id="7" name="对象 6">
            <a:extLst>
              <a:ext uri="{FF2B5EF4-FFF2-40B4-BE49-F238E27FC236}">
                <a16:creationId xmlns:a16="http://schemas.microsoft.com/office/drawing/2014/main" id="{FD2623D0-964D-47B7-9B8F-746040CA4690}"/>
              </a:ext>
            </a:extLst>
          </p:cNvPr>
          <p:cNvGraphicFramePr>
            <a:graphicFrameLocks noChangeAspect="1"/>
          </p:cNvGraphicFramePr>
          <p:nvPr>
            <p:extLst>
              <p:ext uri="{D42A27DB-BD31-4B8C-83A1-F6EECF244321}">
                <p14:modId xmlns:p14="http://schemas.microsoft.com/office/powerpoint/2010/main" val="215943914"/>
              </p:ext>
            </p:extLst>
          </p:nvPr>
        </p:nvGraphicFramePr>
        <p:xfrm>
          <a:off x="4093845" y="4648200"/>
          <a:ext cx="4167188" cy="1708150"/>
        </p:xfrm>
        <a:graphic>
          <a:graphicData uri="http://schemas.openxmlformats.org/presentationml/2006/ole">
            <mc:AlternateContent xmlns:mc="http://schemas.openxmlformats.org/markup-compatibility/2006">
              <mc:Choice xmlns:v="urn:schemas-microsoft-com:vml" Requires="v">
                <p:oleObj spid="_x0000_s4225" name="Visio" r:id="rId6" imgW="7762857" imgH="3333892" progId="Visio.Drawing.15">
                  <p:embed/>
                </p:oleObj>
              </mc:Choice>
              <mc:Fallback>
                <p:oleObj name="Visio" r:id="rId6" imgW="7762857" imgH="3333892" progId="Visio.Drawing.15">
                  <p:embed/>
                  <p:pic>
                    <p:nvPicPr>
                      <p:cNvPr id="0" name=""/>
                      <p:cNvPicPr/>
                      <p:nvPr/>
                    </p:nvPicPr>
                    <p:blipFill>
                      <a:blip r:embed="rId7"/>
                      <a:stretch>
                        <a:fillRect/>
                      </a:stretch>
                    </p:blipFill>
                    <p:spPr>
                      <a:xfrm>
                        <a:off x="4093845" y="4648200"/>
                        <a:ext cx="4167188" cy="1708150"/>
                      </a:xfrm>
                      <a:prstGeom prst="rect">
                        <a:avLst/>
                      </a:prstGeom>
                    </p:spPr>
                  </p:pic>
                </p:oleObj>
              </mc:Fallback>
            </mc:AlternateContent>
          </a:graphicData>
        </a:graphic>
      </p:graphicFrame>
      <p:sp>
        <p:nvSpPr>
          <p:cNvPr id="16" name="矩形 15">
            <a:extLst>
              <a:ext uri="{FF2B5EF4-FFF2-40B4-BE49-F238E27FC236}">
                <a16:creationId xmlns:a16="http://schemas.microsoft.com/office/drawing/2014/main" id="{7232C1BD-68A1-4721-BD9A-E64B9B9A802C}"/>
              </a:ext>
            </a:extLst>
          </p:cNvPr>
          <p:cNvSpPr/>
          <p:nvPr/>
        </p:nvSpPr>
        <p:spPr>
          <a:xfrm>
            <a:off x="859790" y="4956425"/>
            <a:ext cx="3282949" cy="997196"/>
          </a:xfrm>
          <a:prstGeom prst="rect">
            <a:avLst/>
          </a:prstGeom>
        </p:spPr>
        <p:txBody>
          <a:bodyPr wrap="square">
            <a:spAutoFit/>
          </a:bodyPr>
          <a:lstStyle/>
          <a:p>
            <a:pPr algn="just"/>
            <a:r>
              <a:rPr lang="en-US" altLang="zh-CN" sz="1400" dirty="0"/>
              <a:t>Fig. 2 Example for immediate feedback</a:t>
            </a:r>
          </a:p>
          <a:p>
            <a:pPr marL="182563" lvl="1" indent="-182563" algn="just">
              <a:spcBef>
                <a:spcPct val="20000"/>
              </a:spcBef>
              <a:buFont typeface="Times New Roman" panose="02020603050405020304" pitchFamily="18" charset="0"/>
              <a:buChar char="–"/>
            </a:pPr>
            <a:r>
              <a:rPr lang="en-US" altLang="zh-CN" sz="1400" dirty="0">
                <a:latin typeface="Times New Roman"/>
                <a:cs typeface="Times New Roman"/>
              </a:rPr>
              <a:t>If the actual time satisfies the time requirement for an immediate feedback, a immediate feedback can be used.</a:t>
            </a:r>
          </a:p>
        </p:txBody>
      </p:sp>
    </p:spTree>
    <p:extLst>
      <p:ext uri="{BB962C8B-B14F-4D97-AF65-F5344CB8AC3E}">
        <p14:creationId xmlns:p14="http://schemas.microsoft.com/office/powerpoint/2010/main" val="379742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9" name="Rectangle 2">
            <a:extLst>
              <a:ext uri="{FF2B5EF4-FFF2-40B4-BE49-F238E27FC236}">
                <a16:creationId xmlns:a16="http://schemas.microsoft.com/office/drawing/2014/main" id="{DA849843-42EA-4081-A911-76F9AE6B5050}"/>
              </a:ext>
            </a:extLst>
          </p:cNvPr>
          <p:cNvSpPr>
            <a:spLocks noGrp="1" noChangeArrowheads="1"/>
          </p:cNvSpPr>
          <p:nvPr>
            <p:ph type="title"/>
          </p:nvPr>
        </p:nvSpPr>
        <p:spPr>
          <a:xfrm>
            <a:off x="634525" y="685800"/>
            <a:ext cx="7772400" cy="609600"/>
          </a:xfrm>
          <a:noFill/>
        </p:spPr>
        <p:txBody>
          <a:bodyPr/>
          <a:lstStyle/>
          <a:p>
            <a:r>
              <a:rPr lang="en-GB" altLang="zh-CN" sz="2800" dirty="0"/>
              <a:t>Conclusion</a:t>
            </a:r>
          </a:p>
        </p:txBody>
      </p:sp>
      <p:sp>
        <p:nvSpPr>
          <p:cNvPr id="2" name="矩形 1">
            <a:extLst>
              <a:ext uri="{FF2B5EF4-FFF2-40B4-BE49-F238E27FC236}">
                <a16:creationId xmlns:a16="http://schemas.microsoft.com/office/drawing/2014/main" id="{168827C1-313B-4995-A934-26FE6125922E}"/>
              </a:ext>
            </a:extLst>
          </p:cNvPr>
          <p:cNvSpPr/>
          <p:nvPr/>
        </p:nvSpPr>
        <p:spPr>
          <a:xfrm>
            <a:off x="761999" y="1524000"/>
            <a:ext cx="7467601" cy="437042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A STA can tell the AP its time requirement for the immediate feedback for one measurement setup configuration in the Measurement Setup phase. </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rPr>
              <a:t>Then the AP can explicitly know when the STA will have the ability to feed back the immediate feedback or delayed feedback.</a:t>
            </a: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42900" lvl="1" indent="-342900" algn="just">
              <a:spcBef>
                <a:spcPct val="20000"/>
              </a:spcBef>
              <a:buFont typeface="Arial" panose="020B0604020202020204" pitchFamily="34" charset="0"/>
              <a:buChar char="•"/>
            </a:pPr>
            <a:r>
              <a:rPr lang="en-US" altLang="zh-CN" sz="1800" b="1" dirty="0">
                <a:latin typeface="Times New Roman"/>
                <a:cs typeface="Times New Roman"/>
              </a:rPr>
              <a:t>Compared with only telling the AP the immediate or delayed modes for one measurement setup configuration, a STA is more easily to be in the immediate feedback mode, which improves the efficiency.</a:t>
            </a:r>
          </a:p>
          <a:p>
            <a:pPr marL="357188" lvl="1" algn="just">
              <a:spcBef>
                <a:spcPct val="20000"/>
              </a:spcBef>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357188" lvl="1" algn="just">
              <a:spcBef>
                <a:spcPct val="20000"/>
              </a:spcBef>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marL="627063" lvl="1" indent="-269875" algn="just">
              <a:spcBef>
                <a:spcPct val="20000"/>
              </a:spcBef>
              <a:buFont typeface="Times New Roman" panose="02020603050405020304" pitchFamily="18" charset="0"/>
              <a:buChar char="–"/>
            </a:pPr>
            <a:endParaRPr lang="en-US" altLang="zh-CN" sz="1600" dirty="0">
              <a:latin typeface="Times New Roman"/>
              <a:cs typeface="Times New Roman"/>
            </a:endParaRPr>
          </a:p>
          <a:p>
            <a:pPr algn="just"/>
            <a:endParaRPr lang="en-US" altLang="zh-CN" sz="1600" dirty="0">
              <a:highlight>
                <a:srgbClr val="FFFFFF"/>
              </a:highlight>
            </a:endParaRPr>
          </a:p>
        </p:txBody>
      </p:sp>
    </p:spTree>
    <p:extLst>
      <p:ext uri="{BB962C8B-B14F-4D97-AF65-F5344CB8AC3E}">
        <p14:creationId xmlns:p14="http://schemas.microsoft.com/office/powerpoint/2010/main" val="2576048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a:t>
            </a:r>
            <a:endParaRPr lang="zh-CN" altLang="en-US" dirty="0"/>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7</a:t>
            </a:fld>
            <a:endParaRPr lang="en-US" altLang="zh-CN"/>
          </a:p>
        </p:txBody>
      </p:sp>
      <p:sp>
        <p:nvSpPr>
          <p:cNvPr id="3" name="矩形 2">
            <a:extLst>
              <a:ext uri="{FF2B5EF4-FFF2-40B4-BE49-F238E27FC236}">
                <a16:creationId xmlns:a16="http://schemas.microsoft.com/office/drawing/2014/main" id="{9593E41F-34B0-4C3A-BB40-3D7B791FAE95}"/>
              </a:ext>
            </a:extLst>
          </p:cNvPr>
          <p:cNvSpPr/>
          <p:nvPr/>
        </p:nvSpPr>
        <p:spPr>
          <a:xfrm>
            <a:off x="1001621" y="2128103"/>
            <a:ext cx="7458756" cy="1200329"/>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2000" b="1" dirty="0">
                <a:latin typeface="Times New Roman"/>
                <a:cs typeface="Times New Roman"/>
              </a:rPr>
              <a:t>Do you agree that a STA may tell the AP its time requirement of the immediate feedback for a TB measurement instance corresponding to a measurement setup configuration?</a:t>
            </a:r>
            <a:endParaRPr lang="zh-CN" altLang="zh-CN" sz="2000" b="1" dirty="0">
              <a:latin typeface="Times New Roman"/>
              <a:cs typeface="Times New Roman"/>
            </a:endParaRPr>
          </a:p>
          <a:p>
            <a:pPr marL="342900" lvl="0" indent="-342900">
              <a:spcAft>
                <a:spcPts val="0"/>
              </a:spcAft>
              <a:buFont typeface="Times New Roman" panose="02020603050405020304" pitchFamily="18" charset="0"/>
              <a:buChar char="–"/>
              <a:tabLst>
                <a:tab pos="457200" algn="l"/>
              </a:tabLst>
            </a:pPr>
            <a:endParaRPr lang="zh-CN" altLang="zh-CN" dirty="0">
              <a:latin typeface="Calibri" panose="020F0502020204030204" pitchFamily="34" charset="0"/>
              <a:ea typeface="宋体" panose="02010600030101010101" pitchFamily="2" charset="-122"/>
            </a:endParaRPr>
          </a:p>
        </p:txBody>
      </p:sp>
      <p:sp>
        <p:nvSpPr>
          <p:cNvPr id="4" name="矩形 3">
            <a:extLst>
              <a:ext uri="{FF2B5EF4-FFF2-40B4-BE49-F238E27FC236}">
                <a16:creationId xmlns:a16="http://schemas.microsoft.com/office/drawing/2014/main" id="{A8E5E73B-465F-49F4-9619-7FD55FBBF0F7}"/>
              </a:ext>
            </a:extLst>
          </p:cNvPr>
          <p:cNvSpPr/>
          <p:nvPr/>
        </p:nvSpPr>
        <p:spPr>
          <a:xfrm>
            <a:off x="618444" y="4570260"/>
            <a:ext cx="4572000" cy="929485"/>
          </a:xfrm>
          <a:prstGeom prst="rect">
            <a:avLst/>
          </a:prstGeom>
        </p:spPr>
        <p:txBody>
          <a:bodyPr>
            <a:spAutoFit/>
          </a:bodyPr>
          <a:lstStyle/>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Y</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N</a:t>
            </a:r>
          </a:p>
          <a:p>
            <a:pPr marL="627063" lvl="1" indent="-269875" algn="just">
              <a:spcBef>
                <a:spcPct val="20000"/>
              </a:spcBef>
              <a:buFont typeface="Times New Roman" panose="02020603050405020304" pitchFamily="18" charset="0"/>
              <a:buChar char="–"/>
            </a:pPr>
            <a:r>
              <a:rPr lang="en-US" altLang="zh-CN" sz="1600" dirty="0">
                <a:latin typeface="Times New Roman"/>
                <a:cs typeface="Times New Roman"/>
                <a:sym typeface="Times New Roman"/>
              </a:rPr>
              <a:t>A</a:t>
            </a:r>
          </a:p>
        </p:txBody>
      </p:sp>
    </p:spTree>
    <p:extLst>
      <p:ext uri="{BB962C8B-B14F-4D97-AF65-F5344CB8AC3E}">
        <p14:creationId xmlns:p14="http://schemas.microsoft.com/office/powerpoint/2010/main" val="19689516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148099</TotalTime>
  <Words>769</Words>
  <Application>Microsoft Office PowerPoint</Application>
  <PresentationFormat>全屏显示(4:3)</PresentationFormat>
  <Paragraphs>77</Paragraphs>
  <Slides>7</Slides>
  <Notes>6</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5" baseType="lpstr">
      <vt:lpstr>MS PGothic</vt:lpstr>
      <vt:lpstr>MS PGothic</vt:lpstr>
      <vt:lpstr>宋体</vt:lpstr>
      <vt:lpstr>Arial</vt:lpstr>
      <vt:lpstr>Calibri</vt:lpstr>
      <vt:lpstr>Times New Roman</vt:lpstr>
      <vt:lpstr>802-11-Submission</vt:lpstr>
      <vt:lpstr>Visio</vt:lpstr>
      <vt:lpstr>Time Requirement of Immediate Feedback</vt:lpstr>
      <vt:lpstr>Immediate Feedback and Delayed Feedback</vt:lpstr>
      <vt:lpstr>How to Determine the Feedback Mode (1/2)</vt:lpstr>
      <vt:lpstr>How to Determine the Feedback Mode (2/2)</vt:lpstr>
      <vt:lpstr>Notification of Time Requirement</vt:lpstr>
      <vt:lpstr>Conclusion</vt:lpstr>
      <vt:lpstr>SP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humengshi@huawei.com</dc:creator>
  <cp:lastModifiedBy>humengshi</cp:lastModifiedBy>
  <cp:revision>2617</cp:revision>
  <cp:lastPrinted>1998-02-10T13:28:06Z</cp:lastPrinted>
  <dcterms:created xsi:type="dcterms:W3CDTF">2007-04-17T18:10:23Z</dcterms:created>
  <dcterms:modified xsi:type="dcterms:W3CDTF">2022-05-12T07:57:14Z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(3)ebkgauyeJdtlfDMdKCuTiqm0e2nFnBr1FJ/LZnGqxc7kR4hUw8hQO/9R7iYygwFChMMcI14A
0zvlB5UoEZQSqBuVliLALm7Er9Sj63lKujg4xNjym6EhUgt2PqMcplM/F6JVazz8oSyfbn9W
+tBtkuP5YwInL9vujrUBLFK7A8sny4uFQhKK8reeJSOLf4q6jV48JppQckkuL5PxD/llsDad
wThOoLOegEcIGgT+yo</vt:lpwstr>
  </property>
  <property fmtid="{D5CDD505-2E9C-101B-9397-08002B2CF9AE}" pid="10" name="_2015_ms_pID_7253431">
    <vt:lpwstr>aqVUfFRJLvxVlb7WZZoRycyxDXNdTq3HDbL8jyyxKl5v/0mVKbIBdg
jB1qgE7nuEyH/7OGSOtv/WgkXC7sJni1KENndkRCzJsqKYb4yxvywXlABC4GjoCC4NDbLo68
curUXmUol4s49565/1uqo/rBDoFgiELzvKNymeZJSjFYsNZW3l85R4k0H/fO3mSAglnT8FAu
0kDwV+aNhfKaQnuOwKSTQr4HKOfvuMn7WpGH</vt:lpwstr>
  </property>
  <property fmtid="{D5CDD505-2E9C-101B-9397-08002B2CF9AE}" pid="11" name="_2015_ms_pID_7253432">
    <vt:lpwstr>zg==</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