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69" r:id="rId2"/>
    <p:sldId id="296" r:id="rId3"/>
    <p:sldId id="294" r:id="rId4"/>
    <p:sldId id="289" r:id="rId5"/>
    <p:sldId id="290" r:id="rId6"/>
  </p:sldIdLst>
  <p:sldSz cx="9144000" cy="6858000" type="screen4x3"/>
  <p:notesSz cx="68580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3">
          <p15:clr>
            <a:srgbClr val="A4A3A4"/>
          </p15:clr>
        </p15:guide>
        <p15:guide id="2" pos="284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FF9900"/>
    <a:srgbClr val="66FF99"/>
    <a:srgbClr val="FF9966"/>
    <a:srgbClr val="FF9933"/>
    <a:srgbClr val="FFFF00"/>
    <a:srgbClr val="66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576" autoAdjust="0"/>
    <p:restoredTop sz="86380" autoAdjust="0"/>
  </p:normalViewPr>
  <p:slideViewPr>
    <p:cSldViewPr>
      <p:cViewPr varScale="1">
        <p:scale>
          <a:sx n="114" d="100"/>
          <a:sy n="114" d="100"/>
        </p:scale>
        <p:origin x="1986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5958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0" d="100"/>
        <a:sy n="90" d="100"/>
      </p:scale>
      <p:origin x="0" y="3492"/>
    </p:cViewPr>
  </p:sorterViewPr>
  <p:notesViewPr>
    <p:cSldViewPr>
      <p:cViewPr>
        <p:scale>
          <a:sx n="100" d="100"/>
          <a:sy n="100" d="100"/>
        </p:scale>
        <p:origin x="3552" y="-300"/>
      </p:cViewPr>
      <p:guideLst>
        <p:guide orient="horz" pos="2163"/>
        <p:guide pos="284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29263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/>
              <a:t>doc.: IEEE 802.11-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7388" y="177800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/>
              <a:t>April 2013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81675" y="8997950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/>
              <a:t>Graham Smith, DSP Group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95625" y="89979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F771502A-6538-410D-9F92-7BE935D2C4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198" name="Line 6"/>
          <p:cNvSpPr>
            <a:spLocks noChangeShapeType="1"/>
          </p:cNvSpPr>
          <p:nvPr/>
        </p:nvSpPr>
        <p:spPr bwMode="auto">
          <a:xfrm>
            <a:off x="685800" y="38735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685800" y="8997950"/>
            <a:ext cx="70326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8213"/>
            <a:r>
              <a:rPr lang="en-US" sz="1200" b="0"/>
              <a:t>Submission</a:t>
            </a:r>
          </a:p>
        </p:txBody>
      </p:sp>
      <p:sp>
        <p:nvSpPr>
          <p:cNvPr id="8200" name="Line 8"/>
          <p:cNvSpPr>
            <a:spLocks noChangeShapeType="1"/>
          </p:cNvSpPr>
          <p:nvPr/>
        </p:nvSpPr>
        <p:spPr bwMode="auto">
          <a:xfrm>
            <a:off x="685800" y="8986838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0807714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72125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/>
              <a:t>doc.: IEEE 802.11-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6113" y="98425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/>
              <a:t>April 2013</a:t>
            </a:r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12838" y="701675"/>
            <a:ext cx="4635500" cy="34766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6425"/>
            <a:ext cx="5029200" cy="418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112" tIns="46259" rIns="94112" bIns="4625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87963" y="9001125"/>
            <a:ext cx="925512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8213">
              <a:defRPr sz="1200" b="0"/>
            </a:lvl5pPr>
          </a:lstStyle>
          <a:p>
            <a:pPr lvl="4">
              <a:defRPr/>
            </a:pPr>
            <a:r>
              <a:rPr lang="en-US"/>
              <a:t>Graham Smith, DSP Group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81350" y="900112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715963" y="9001125"/>
            <a:ext cx="703262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19163"/>
            <a:r>
              <a:rPr lang="en-US" sz="1200" b="0"/>
              <a:t>Submission</a:t>
            </a:r>
          </a:p>
        </p:txBody>
      </p:sp>
      <p:sp>
        <p:nvSpPr>
          <p:cNvPr id="5129" name="Line 9"/>
          <p:cNvSpPr>
            <a:spLocks noChangeShapeType="1"/>
          </p:cNvSpPr>
          <p:nvPr/>
        </p:nvSpPr>
        <p:spPr bwMode="auto">
          <a:xfrm>
            <a:off x="715963" y="8999538"/>
            <a:ext cx="54260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130" name="Line 10"/>
          <p:cNvSpPr>
            <a:spLocks noChangeShapeType="1"/>
          </p:cNvSpPr>
          <p:nvPr/>
        </p:nvSpPr>
        <p:spPr bwMode="auto">
          <a:xfrm>
            <a:off x="639763" y="296863"/>
            <a:ext cx="55784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28568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/>
              <a:t>doc.: IEEE 802.11-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/>
              <a:t>April 2013</a:t>
            </a:r>
          </a:p>
        </p:txBody>
      </p:sp>
      <p:sp>
        <p:nvSpPr>
          <p:cNvPr id="614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b="0"/>
              <a:t>Graham Smith, DSP Group</a:t>
            </a:r>
          </a:p>
        </p:txBody>
      </p:sp>
      <p:sp>
        <p:nvSpPr>
          <p:cNvPr id="614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/>
              <a:t>Page </a:t>
            </a:r>
            <a:fld id="{D0B8B295-F92D-467A-B866-1ED57ECAAB6C}" type="slidenum">
              <a:rPr lang="en-US" sz="1200" b="0" smtClean="0"/>
              <a:pPr/>
              <a:t>1</a:t>
            </a:fld>
            <a:endParaRPr lang="en-US" sz="1200" b="0"/>
          </a:p>
        </p:txBody>
      </p:sp>
      <p:sp>
        <p:nvSpPr>
          <p:cNvPr id="61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9269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Graham Smith, SR Technologies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E5CBE4F-402A-49FC-A06A-9C974296C4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Date Placeholder 7"/>
          <p:cNvSpPr>
            <a:spLocks noGrp="1"/>
          </p:cNvSpPr>
          <p:nvPr>
            <p:ph type="dt" sz="half" idx="12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pPr>
              <a:defRPr/>
            </a:pPr>
            <a:r>
              <a:rPr lang="en-US"/>
              <a:t>May 2022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82542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pPr>
              <a:defRPr/>
            </a:pPr>
            <a:r>
              <a:rPr lang="en-US"/>
              <a:t>May 2022</a:t>
            </a:r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Graham Smith, SR Technologies</a:t>
            </a: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31D45EC1-4C6A-4C4C-A230-3BDF24B584F8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83650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1691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smtClean="0"/>
            </a:lvl1pPr>
          </a:lstStyle>
          <a:p>
            <a:pPr>
              <a:defRPr/>
            </a:pPr>
            <a:r>
              <a:rPr lang="en-US"/>
              <a:t>May 2022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518434" y="6475413"/>
            <a:ext cx="202549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b="0"/>
            </a:lvl1pPr>
          </a:lstStyle>
          <a:p>
            <a:pPr>
              <a:defRPr/>
            </a:pPr>
            <a:r>
              <a:rPr lang="en-US" dirty="0"/>
              <a:t>Graham Smith, SR Technologies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200" b="0"/>
            </a:lvl1pPr>
          </a:lstStyle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7518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dirty="0"/>
              <a:t>doc.: IEEE 802.11-22/0737r0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200" b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85" r:id="rId1"/>
    <p:sldLayoutId id="2147483974" r:id="rId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16918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/>
              <a:t>May 2022</a:t>
            </a:r>
            <a:endParaRPr lang="en-US" sz="1800" dirty="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xfrm>
            <a:off x="771525" y="787802"/>
            <a:ext cx="7772400" cy="1310834"/>
          </a:xfrm>
          <a:noFill/>
        </p:spPr>
        <p:txBody>
          <a:bodyPr/>
          <a:lstStyle/>
          <a:p>
            <a:r>
              <a:rPr lang="en-US" dirty="0"/>
              <a:t>TG </a:t>
            </a:r>
            <a:r>
              <a:rPr lang="en-US" dirty="0" err="1"/>
              <a:t>bh</a:t>
            </a:r>
            <a:br>
              <a:rPr lang="en-US" dirty="0"/>
            </a:br>
            <a:r>
              <a:rPr lang="en-US" dirty="0"/>
              <a:t>MAAD MAC Outline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47607" y="2209800"/>
            <a:ext cx="7772400" cy="381000"/>
          </a:xfrm>
          <a:noFill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2022-02</a:t>
            </a:r>
          </a:p>
        </p:txBody>
      </p:sp>
      <p:sp>
        <p:nvSpPr>
          <p:cNvPr id="3080" name="Rectangle 12"/>
          <p:cNvSpPr>
            <a:spLocks noChangeArrowheads="1"/>
          </p:cNvSpPr>
          <p:nvPr/>
        </p:nvSpPr>
        <p:spPr bwMode="auto">
          <a:xfrm>
            <a:off x="637005" y="313804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dirty="0"/>
              <a:t>Authors:</a:t>
            </a:r>
            <a:endParaRPr lang="en-US" sz="2000" b="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Graham Smith, SR Technologies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2477154"/>
              </p:ext>
            </p:extLst>
          </p:nvPr>
        </p:nvGraphicFramePr>
        <p:xfrm>
          <a:off x="1133831" y="3697247"/>
          <a:ext cx="7162800" cy="117955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32560">
                  <a:extLst>
                    <a:ext uri="{9D8B030D-6E8A-4147-A177-3AD203B41FA5}">
                      <a16:colId xmlns:a16="http://schemas.microsoft.com/office/drawing/2014/main" val="367919905"/>
                    </a:ext>
                  </a:extLst>
                </a:gridCol>
                <a:gridCol w="1432560">
                  <a:extLst>
                    <a:ext uri="{9D8B030D-6E8A-4147-A177-3AD203B41FA5}">
                      <a16:colId xmlns:a16="http://schemas.microsoft.com/office/drawing/2014/main" val="183324270"/>
                    </a:ext>
                  </a:extLst>
                </a:gridCol>
                <a:gridCol w="1432560">
                  <a:extLst>
                    <a:ext uri="{9D8B030D-6E8A-4147-A177-3AD203B41FA5}">
                      <a16:colId xmlns:a16="http://schemas.microsoft.com/office/drawing/2014/main" val="2681071824"/>
                    </a:ext>
                  </a:extLst>
                </a:gridCol>
                <a:gridCol w="1036318">
                  <a:extLst>
                    <a:ext uri="{9D8B030D-6E8A-4147-A177-3AD203B41FA5}">
                      <a16:colId xmlns:a16="http://schemas.microsoft.com/office/drawing/2014/main" val="3659536808"/>
                    </a:ext>
                  </a:extLst>
                </a:gridCol>
                <a:gridCol w="1828802">
                  <a:extLst>
                    <a:ext uri="{9D8B030D-6E8A-4147-A177-3AD203B41FA5}">
                      <a16:colId xmlns:a16="http://schemas.microsoft.com/office/drawing/2014/main" val="181059685"/>
                    </a:ext>
                  </a:extLst>
                </a:gridCol>
              </a:tblGrid>
              <a:tr h="393185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Company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Address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Phone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email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43191694"/>
                  </a:ext>
                </a:extLst>
              </a:tr>
              <a:tr h="393185">
                <a:tc>
                  <a:txBody>
                    <a:bodyPr/>
                    <a:lstStyle/>
                    <a:p>
                      <a:r>
                        <a:rPr lang="en-US" sz="1400" dirty="0"/>
                        <a:t>Graham Smith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SRT</a:t>
                      </a:r>
                      <a:r>
                        <a:rPr lang="en-US" sz="1400" baseline="0" dirty="0"/>
                        <a:t> Group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Sunrise , FL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gsmith@srtrl.com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18716959"/>
                  </a:ext>
                </a:extLst>
              </a:tr>
              <a:tr h="393185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4503563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0424DAD7-9891-A48E-2676-C2B2644799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MAAD MAC has been presented a few times, but it has been realized, based upon questions I have received,  that the details are still somewhat not understood by several.</a:t>
            </a:r>
          </a:p>
          <a:p>
            <a:r>
              <a:rPr lang="en-US" dirty="0"/>
              <a:t>This Outline’s objective is to try to make it clear that MAAD MAC scheme is </a:t>
            </a:r>
            <a:r>
              <a:rPr lang="en-US" u="sng" dirty="0"/>
              <a:t>simple, secure, and an apt solution for </a:t>
            </a:r>
            <a:r>
              <a:rPr lang="en-US" u="sng" dirty="0" err="1"/>
              <a:t>TGbh</a:t>
            </a:r>
            <a:r>
              <a:rPr lang="en-US" u="sng" dirty="0"/>
              <a:t>.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DB771C4D-B0D4-AB45-466E-1B9B5DB060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6191B7-9FC3-6A98-0AFF-B46009DDA8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May 2022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8BA13A-EFD8-8EED-D2D0-7982A83690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Graham Smith, SR Technologies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A63A3E-1F38-E208-0DCA-5934CF3BF4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63955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838200"/>
            <a:ext cx="7772400" cy="5257800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/>
              <a:t>BASICS:</a:t>
            </a:r>
          </a:p>
          <a:p>
            <a:pPr marL="0" indent="0">
              <a:buNone/>
            </a:pPr>
            <a:r>
              <a:rPr lang="en-US" sz="2000" dirty="0"/>
              <a:t>MAAD MAC Both STA and AP advertise support</a:t>
            </a:r>
          </a:p>
          <a:p>
            <a:pPr marL="0" indent="0">
              <a:buNone/>
            </a:pPr>
            <a:endParaRPr lang="en-US" sz="2000" dirty="0"/>
          </a:p>
          <a:p>
            <a:r>
              <a:rPr lang="en-US" sz="2000" dirty="0"/>
              <a:t>AP assigns a </a:t>
            </a:r>
            <a:r>
              <a:rPr lang="en-US" sz="2000" u="sng" dirty="0"/>
              <a:t>new</a:t>
            </a:r>
            <a:r>
              <a:rPr lang="en-US" sz="2000" dirty="0"/>
              <a:t> MAAD MAC address at </a:t>
            </a:r>
            <a:r>
              <a:rPr lang="en-US" sz="2000" u="sng" dirty="0"/>
              <a:t>every</a:t>
            </a:r>
            <a:r>
              <a:rPr lang="en-US" sz="2000" dirty="0"/>
              <a:t> RSN association</a:t>
            </a:r>
          </a:p>
          <a:p>
            <a:endParaRPr lang="en-US" sz="2000" dirty="0"/>
          </a:p>
          <a:p>
            <a:r>
              <a:rPr lang="en-US" sz="2000" dirty="0"/>
              <a:t>STA uses that NEW allocated address the NEXT time it associates</a:t>
            </a:r>
          </a:p>
          <a:p>
            <a:pPr lvl="1"/>
            <a:r>
              <a:rPr lang="en-US" sz="1600" dirty="0"/>
              <a:t>New MAC Address EVERY Association</a:t>
            </a:r>
          </a:p>
          <a:p>
            <a:pPr lvl="1"/>
            <a:r>
              <a:rPr lang="en-US" sz="1600" dirty="0"/>
              <a:t>Cannot be followed</a:t>
            </a:r>
          </a:p>
          <a:p>
            <a:r>
              <a:rPr lang="en-US" sz="2000" dirty="0"/>
              <a:t>AP recognizes STA pre-association</a:t>
            </a:r>
          </a:p>
          <a:p>
            <a:pPr lvl="1"/>
            <a:r>
              <a:rPr lang="en-US" sz="1600" dirty="0"/>
              <a:t>AP “knows” the MAC Address</a:t>
            </a:r>
          </a:p>
          <a:p>
            <a:r>
              <a:rPr lang="en-US" sz="2000" dirty="0"/>
              <a:t>Reassociation uses MAC address used for the association</a:t>
            </a:r>
          </a:p>
          <a:p>
            <a:pPr lvl="1"/>
            <a:r>
              <a:rPr lang="en-US" sz="1600" dirty="0"/>
              <a:t>Has to, that’s the rule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/>
              <a:t>Text is in 22/0427r5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May 2022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Graham Smith, SR Technologies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82761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219200"/>
            <a:ext cx="7772400" cy="4953000"/>
          </a:xfrm>
        </p:spPr>
        <p:txBody>
          <a:bodyPr/>
          <a:lstStyle/>
          <a:p>
            <a:pPr>
              <a:buFont typeface="+mj-lt"/>
              <a:buAutoNum type="arabicPeriod"/>
            </a:pPr>
            <a:r>
              <a:rPr lang="en-US" sz="1600" dirty="0"/>
              <a:t>AP and STA show support for MAAD in Extended Capabilities</a:t>
            </a:r>
            <a:r>
              <a:rPr lang="en-US" sz="1400" dirty="0"/>
              <a:t> </a:t>
            </a:r>
          </a:p>
          <a:p>
            <a:pPr>
              <a:buFont typeface="+mj-lt"/>
              <a:buAutoNum type="arabicPeriod"/>
            </a:pPr>
            <a:r>
              <a:rPr lang="en-US" sz="1600" dirty="0"/>
              <a:t>STA associates first time using 4 W HS</a:t>
            </a:r>
          </a:p>
          <a:p>
            <a:pPr>
              <a:buFont typeface="+mj-lt"/>
              <a:buAutoNum type="arabicPeriod"/>
            </a:pPr>
            <a:r>
              <a:rPr lang="en-US" sz="1600" dirty="0"/>
              <a:t>A</a:t>
            </a:r>
            <a:r>
              <a:rPr lang="en-GB" dirty="0"/>
              <a:t> </a:t>
            </a:r>
            <a:r>
              <a:rPr lang="en-GB" sz="1400" dirty="0"/>
              <a:t>MAAD MAC Address sent by AP in EAPOL-Key </a:t>
            </a:r>
            <a:r>
              <a:rPr lang="en-GB" sz="1400" dirty="0" err="1"/>
              <a:t>msg</a:t>
            </a:r>
            <a:r>
              <a:rPr lang="en-GB" sz="1400" dirty="0"/>
              <a:t> 3/4 (as per NG ID)</a:t>
            </a:r>
            <a:endParaRPr lang="en-US" sz="1400" dirty="0"/>
          </a:p>
          <a:p>
            <a:pPr lvl="1"/>
            <a:r>
              <a:rPr lang="en-US" sz="1400" dirty="0"/>
              <a:t>48 bit MAC address, Locally administered (maybe SLAP?)</a:t>
            </a:r>
          </a:p>
          <a:p>
            <a:pPr lvl="1"/>
            <a:r>
              <a:rPr lang="en-US" sz="1400" dirty="0"/>
              <a:t>AP stores the allocated MAAD MAC for that STA</a:t>
            </a:r>
          </a:p>
          <a:p>
            <a:pPr lvl="1"/>
            <a:r>
              <a:rPr lang="en-US" sz="1400" dirty="0"/>
              <a:t>STA stores the allocated MAAD MAC for that AP</a:t>
            </a:r>
            <a:endParaRPr lang="en-US" sz="1600" dirty="0"/>
          </a:p>
          <a:p>
            <a:pPr>
              <a:buFont typeface="+mj-lt"/>
              <a:buAutoNum type="arabicPeriod"/>
            </a:pPr>
            <a:r>
              <a:rPr lang="en-US" sz="1600" u="sng" dirty="0"/>
              <a:t>When STA comes back it uses that previously allocated MAAD MAC Address  as TA</a:t>
            </a:r>
          </a:p>
          <a:p>
            <a:pPr>
              <a:buFont typeface="+mj-lt"/>
              <a:buAutoNum type="arabicPeriod"/>
            </a:pPr>
            <a:r>
              <a:rPr lang="en-US" sz="1600" dirty="0"/>
              <a:t>AP instantly recognizes the STA from TA in Association Request etc.</a:t>
            </a:r>
          </a:p>
          <a:p>
            <a:pPr lvl="1"/>
            <a:r>
              <a:rPr lang="en-US" sz="1400" dirty="0"/>
              <a:t>AP can identify the STA pre-association – e.g. directed probe</a:t>
            </a:r>
          </a:p>
          <a:p>
            <a:pPr>
              <a:buFont typeface="+mj-lt"/>
              <a:buAutoNum type="arabicPeriod"/>
            </a:pPr>
            <a:r>
              <a:rPr lang="en-US" sz="1600" dirty="0"/>
              <a:t>STA Associates using the allocated MAAD MAC as TA</a:t>
            </a:r>
          </a:p>
          <a:p>
            <a:pPr>
              <a:buFont typeface="+mj-lt"/>
              <a:buAutoNum type="arabicPeriod"/>
            </a:pPr>
            <a:r>
              <a:rPr lang="en-US" sz="1600" dirty="0"/>
              <a:t>At association, AP provides </a:t>
            </a:r>
            <a:r>
              <a:rPr lang="en-US" sz="1600" u="sng" dirty="0"/>
              <a:t>new</a:t>
            </a:r>
            <a:r>
              <a:rPr lang="en-US" sz="1600" dirty="0"/>
              <a:t> MAAD MAC address in </a:t>
            </a:r>
            <a:r>
              <a:rPr lang="en-GB" sz="1600" dirty="0"/>
              <a:t>EAPOL-Key </a:t>
            </a:r>
            <a:r>
              <a:rPr lang="en-GB" sz="1600" dirty="0" err="1"/>
              <a:t>msg</a:t>
            </a:r>
            <a:r>
              <a:rPr lang="en-GB" sz="1600" dirty="0"/>
              <a:t> ¾</a:t>
            </a:r>
          </a:p>
          <a:p>
            <a:pPr lvl="1"/>
            <a:r>
              <a:rPr lang="en-GB" sz="1400" dirty="0"/>
              <a:t>New MAC Address used for the NEXT association</a:t>
            </a:r>
            <a:r>
              <a:rPr lang="en-GB" sz="1200" dirty="0"/>
              <a:t>.</a:t>
            </a:r>
            <a:endParaRPr lang="en-US" sz="1200" dirty="0"/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r>
              <a:rPr lang="en-US" sz="1600" dirty="0"/>
              <a:t>NOTES (</a:t>
            </a:r>
            <a:r>
              <a:rPr lang="en-US" sz="1600" b="0" dirty="0"/>
              <a:t>as per network generated device ID</a:t>
            </a:r>
            <a:r>
              <a:rPr lang="en-US" sz="1600" dirty="0"/>
              <a:t>):</a:t>
            </a:r>
          </a:p>
          <a:p>
            <a:r>
              <a:rPr lang="en-US" sz="1600" dirty="0"/>
              <a:t>For FILS </a:t>
            </a:r>
            <a:r>
              <a:rPr lang="en-GB" sz="1600" dirty="0"/>
              <a:t>new MAAD MAC address is received in Association Response frame</a:t>
            </a:r>
          </a:p>
          <a:p>
            <a:r>
              <a:rPr lang="en-GB" sz="1600" dirty="0"/>
              <a:t>For FT new MAAD MAC address is received in EAPOL-Key </a:t>
            </a:r>
            <a:r>
              <a:rPr lang="en-GB" sz="1600" dirty="0" err="1"/>
              <a:t>msg</a:t>
            </a:r>
            <a:r>
              <a:rPr lang="en-GB" sz="1600" dirty="0"/>
              <a:t> 3/4, but not during the FT protocol </a:t>
            </a:r>
            <a:r>
              <a:rPr lang="en-GB" sz="1600" dirty="0" err="1"/>
              <a:t>reassociations</a:t>
            </a:r>
            <a:r>
              <a:rPr lang="en-GB" sz="1600" dirty="0"/>
              <a:t> within the same ESS</a:t>
            </a:r>
          </a:p>
          <a:p>
            <a:pPr>
              <a:buFont typeface="+mj-lt"/>
              <a:buAutoNum type="arabicPeriod"/>
            </a:pPr>
            <a:endParaRPr lang="en-US" sz="16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/>
              <a:t>Outline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/>
          <a:p>
            <a:pPr>
              <a:defRPr/>
            </a:pPr>
            <a:r>
              <a:rPr lang="en-US"/>
              <a:t>May 2022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Graham Smith, SR Technologies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84239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914400" y="1068387"/>
            <a:ext cx="7772400" cy="5105400"/>
          </a:xfrm>
        </p:spPr>
        <p:txBody>
          <a:bodyPr/>
          <a:lstStyle/>
          <a:p>
            <a:pPr marL="0" indent="0">
              <a:buNone/>
            </a:pPr>
            <a:endParaRPr lang="en-US" sz="1800" dirty="0"/>
          </a:p>
          <a:p>
            <a:r>
              <a:rPr lang="en-US" sz="1800" dirty="0"/>
              <a:t>TA is identified pre-association</a:t>
            </a:r>
            <a:endParaRPr lang="en-US" sz="1600" dirty="0"/>
          </a:p>
          <a:p>
            <a:r>
              <a:rPr lang="en-US" sz="1800" dirty="0"/>
              <a:t>TA changes every time, but is identified only by the AP</a:t>
            </a:r>
          </a:p>
          <a:p>
            <a:pPr lvl="1"/>
            <a:r>
              <a:rPr lang="en-US" sz="1400" dirty="0"/>
              <a:t>STA cannot be tracked</a:t>
            </a:r>
          </a:p>
          <a:p>
            <a:endParaRPr lang="en-US" sz="1800" dirty="0"/>
          </a:p>
          <a:p>
            <a:r>
              <a:rPr lang="en-US" sz="1800" dirty="0"/>
              <a:t>Existing Apps, affected by RCM, can be easily adapted (a true </a:t>
            </a:r>
            <a:r>
              <a:rPr lang="en-US" sz="1800" dirty="0" err="1"/>
              <a:t>TGbh</a:t>
            </a:r>
            <a:r>
              <a:rPr lang="en-US" sz="1800" dirty="0"/>
              <a:t> solution)</a:t>
            </a:r>
          </a:p>
          <a:p>
            <a:pPr lvl="1"/>
            <a:r>
              <a:rPr lang="en-US" sz="1600" dirty="0"/>
              <a:t>Applications as per Use Cases use the MAC Address as identifier</a:t>
            </a:r>
          </a:p>
          <a:p>
            <a:pPr lvl="1"/>
            <a:r>
              <a:rPr lang="en-US" sz="1600" dirty="0"/>
              <a:t>MAC address again used BUT ONLY THE AP KNOWS IT.</a:t>
            </a:r>
          </a:p>
          <a:p>
            <a:endParaRPr lang="en-US" sz="1800" dirty="0"/>
          </a:p>
          <a:p>
            <a:r>
              <a:rPr lang="en-US" sz="1800" dirty="0"/>
              <a:t>No link between a STA ID and the (changing) MAC Address.</a:t>
            </a:r>
          </a:p>
          <a:p>
            <a:r>
              <a:rPr lang="en-US" sz="1800" dirty="0"/>
              <a:t>From outside, MAC Address is Random</a:t>
            </a:r>
          </a:p>
          <a:p>
            <a:endParaRPr lang="en-US" sz="1800" dirty="0"/>
          </a:p>
          <a:p>
            <a:r>
              <a:rPr lang="en-US" sz="1800" dirty="0"/>
              <a:t>AP and STA store just the latest MAAD MAC allocation</a:t>
            </a:r>
          </a:p>
          <a:p>
            <a:r>
              <a:rPr lang="en-US" sz="1800" dirty="0"/>
              <a:t>No calculations!!</a:t>
            </a:r>
          </a:p>
          <a:p>
            <a:pPr marL="0" indent="0">
              <a:buNone/>
            </a:pPr>
            <a:endParaRPr lang="en-US" sz="1800" b="0" dirty="0"/>
          </a:p>
          <a:p>
            <a:pPr marL="0" indent="0">
              <a:buNone/>
            </a:pPr>
            <a:r>
              <a:rPr lang="en-US" sz="1800" dirty="0"/>
              <a:t>	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382587"/>
          </a:xfrm>
        </p:spPr>
        <p:txBody>
          <a:bodyPr/>
          <a:lstStyle/>
          <a:p>
            <a:r>
              <a:rPr lang="en-US" sz="2800" dirty="0"/>
              <a:t>ADVANTAGES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May 2022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Graham Smith, SR Technologies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5266696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110242</TotalTime>
  <Words>490</Words>
  <Application>Microsoft Office PowerPoint</Application>
  <PresentationFormat>On-screen Show (4:3)</PresentationFormat>
  <Paragraphs>83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7" baseType="lpstr">
      <vt:lpstr>Times New Roman</vt:lpstr>
      <vt:lpstr>Default Design</vt:lpstr>
      <vt:lpstr>TG bh MAAD MAC Outline</vt:lpstr>
      <vt:lpstr>Introduction</vt:lpstr>
      <vt:lpstr>PowerPoint Presentation</vt:lpstr>
      <vt:lpstr>Outline</vt:lpstr>
      <vt:lpstr>ADVANTAGES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Outdoor Enterprise DSC</dc:title>
  <dc:creator>gsmith@srtrl.com</dc:creator>
  <cp:lastModifiedBy>Smith, Graham</cp:lastModifiedBy>
  <cp:revision>1832</cp:revision>
  <cp:lastPrinted>1998-02-10T13:28:06Z</cp:lastPrinted>
  <dcterms:created xsi:type="dcterms:W3CDTF">1998-02-10T13:07:52Z</dcterms:created>
  <dcterms:modified xsi:type="dcterms:W3CDTF">2022-05-10T17:41:37Z</dcterms:modified>
</cp:coreProperties>
</file>