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0" r:id="rId4"/>
    <p:sldId id="263" r:id="rId5"/>
    <p:sldId id="276" r:id="rId6"/>
    <p:sldId id="281" r:id="rId7"/>
    <p:sldId id="277" r:id="rId8"/>
    <p:sldId id="266" r:id="rId9"/>
    <p:sldId id="279" r:id="rId10"/>
    <p:sldId id="278" r:id="rId11"/>
    <p:sldId id="272" r:id="rId12"/>
    <p:sldId id="271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 Rison" initials="mgr" lastIdx="6" clrIdx="0">
    <p:extLst>
      <p:ext uri="{19B8F6BF-5375-455C-9EA6-DF929625EA0E}">
        <p15:presenceInfo xmlns:p15="http://schemas.microsoft.com/office/powerpoint/2012/main" userId="Mark R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75991" autoAdjust="0"/>
  </p:normalViewPr>
  <p:slideViewPr>
    <p:cSldViewPr>
      <p:cViewPr varScale="1">
        <p:scale>
          <a:sx n="198" d="100"/>
          <a:sy n="198" d="100"/>
        </p:scale>
        <p:origin x="2268" y="1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94" d="100"/>
          <a:sy n="194" d="100"/>
        </p:scale>
        <p:origin x="7236" y="1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802.11-22/0689r3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40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42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354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802.11-22/0689r3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June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Michail Koundourakis, Samsung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8572" y="332656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Michail Koundourakis,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802.11-22/0689r3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8981" y="437607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Rogue MPDU detection in RSNA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2022-06-16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750137"/>
              </p:ext>
            </p:extLst>
          </p:nvPr>
        </p:nvGraphicFramePr>
        <p:xfrm>
          <a:off x="996950" y="2422525"/>
          <a:ext cx="89789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Document" r:id="rId4" imgW="10448057" imgH="2567726" progId="Word.Document.8">
                  <p:embed/>
                </p:oleObj>
              </mc:Choice>
              <mc:Fallback>
                <p:oleObj name="Document" r:id="rId4" imgW="10448057" imgH="25677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22525"/>
                        <a:ext cx="8978900" cy="2184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GB" dirty="0" smtClean="0"/>
              <a:t>Option 2 –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182" y="1556792"/>
            <a:ext cx="10361084" cy="4608512"/>
          </a:xfrm>
        </p:spPr>
        <p:txBody>
          <a:bodyPr/>
          <a:lstStyle/>
          <a:p>
            <a:pPr marL="0" indent="0"/>
            <a:r>
              <a:rPr lang="en-GB" dirty="0"/>
              <a:t>Duplicate Detection and Replay Check if run in cooperation (i.e. </a:t>
            </a:r>
            <a:r>
              <a:rPr lang="en-GB" dirty="0" smtClean="0"/>
              <a:t>u</a:t>
            </a:r>
            <a:r>
              <a:rPr lang="en-GB" dirty="0" smtClean="0"/>
              <a:t>ntil </a:t>
            </a:r>
            <a:r>
              <a:rPr lang="en-GB" dirty="0"/>
              <a:t>an MPDU reaches the start of the reordering buffer, duplicates are not identified and </a:t>
            </a:r>
            <a:r>
              <a:rPr lang="en-GB" dirty="0" smtClean="0"/>
              <a:t>discarded</a:t>
            </a:r>
            <a:r>
              <a:rPr lang="en-GB" dirty="0" smtClean="0"/>
              <a:t>) </a:t>
            </a:r>
            <a:r>
              <a:rPr lang="en-GB" dirty="0"/>
              <a:t>can be used to determine if an MPDU is legal, i.e. </a:t>
            </a:r>
            <a:r>
              <a:rPr lang="en-GB" dirty="0" smtClean="0"/>
              <a:t>satisfies both </a:t>
            </a:r>
            <a:r>
              <a:rPr lang="en-GB" dirty="0" smtClean="0"/>
              <a:t>SN </a:t>
            </a:r>
            <a:r>
              <a:rPr lang="en-GB" dirty="0" smtClean="0"/>
              <a:t>Duplicate and </a:t>
            </a:r>
            <a:r>
              <a:rPr lang="en-GB" dirty="0" smtClean="0"/>
              <a:t>PN Replay checks</a:t>
            </a:r>
            <a:endParaRPr lang="en-GB" dirty="0"/>
          </a:p>
          <a:p>
            <a:pPr marL="0" indent="0"/>
            <a:r>
              <a:rPr lang="en-GB" dirty="0"/>
              <a:t>As a </a:t>
            </a:r>
            <a:r>
              <a:rPr lang="en-GB" dirty="0" smtClean="0"/>
              <a:t>consequence:</a:t>
            </a:r>
          </a:p>
          <a:p>
            <a:pPr marL="0" indent="0"/>
            <a:endParaRPr lang="en-GB" dirty="0"/>
          </a:p>
          <a:p>
            <a:pPr marL="0" indent="0"/>
            <a:r>
              <a:rPr lang="en-GB" u="sng" dirty="0" smtClean="0"/>
              <a:t>A </a:t>
            </a:r>
            <a:r>
              <a:rPr lang="en-GB" u="sng" dirty="0"/>
              <a:t>replay within a reordering </a:t>
            </a:r>
            <a:r>
              <a:rPr lang="en-GB" u="sng" dirty="0" smtClean="0"/>
              <a:t>buffer </a:t>
            </a:r>
            <a:r>
              <a:rPr lang="en-GB" u="sng" dirty="0"/>
              <a:t>cannot cause valid MPDUs to be discarded </a:t>
            </a:r>
            <a:r>
              <a:rPr lang="en-GB" u="sng" dirty="0" smtClean="0"/>
              <a:t>(since only one is currently stored)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5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62026"/>
          </a:xfrm>
        </p:spPr>
        <p:txBody>
          <a:bodyPr/>
          <a:lstStyle/>
          <a:p>
            <a:r>
              <a:rPr lang="en-GB" dirty="0" smtClean="0"/>
              <a:t>Option </a:t>
            </a:r>
            <a:r>
              <a:rPr lang="en-GB" dirty="0" smtClean="0"/>
              <a:t>2 – How it 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1"/>
            <a:ext cx="6693767" cy="4846614"/>
          </a:xfrm>
        </p:spPr>
        <p:txBody>
          <a:bodyPr/>
          <a:lstStyle/>
          <a:p>
            <a:r>
              <a:rPr lang="en-GB" sz="2000" dirty="0" smtClean="0"/>
              <a:t>Claim: </a:t>
            </a:r>
            <a:r>
              <a:rPr lang="en-GB" sz="2000" dirty="0"/>
              <a:t>Current spec rules run Replay Check after Duplicate Detection. A Replay may occupy a position in the reordering </a:t>
            </a:r>
            <a:r>
              <a:rPr lang="en-GB" sz="2000" dirty="0" smtClean="0"/>
              <a:t>buffer </a:t>
            </a:r>
            <a:r>
              <a:rPr lang="en-GB" sz="2000" dirty="0"/>
              <a:t>and cause a valid MPDU (with the same SN as the rogue MPDU) to be discarded as Duplicate: “</a:t>
            </a:r>
            <a:r>
              <a:rPr lang="en-GB" sz="2000" b="0" i="1" dirty="0"/>
              <a:t>It is also responsible for identifying and discarding duplicate frames (i.e., frames that have the same sequence number as a currently buffered frame) that are part of this block </a:t>
            </a:r>
            <a:r>
              <a:rPr lang="en-GB" sz="2000" b="0" i="1" dirty="0" err="1"/>
              <a:t>ack</a:t>
            </a:r>
            <a:r>
              <a:rPr lang="en-GB" sz="2000" b="0" i="1" dirty="0"/>
              <a:t> agreement.</a:t>
            </a:r>
            <a:r>
              <a:rPr lang="en-GB" sz="2000" dirty="0"/>
              <a:t>”</a:t>
            </a:r>
          </a:p>
          <a:p>
            <a:endParaRPr lang="en-GB" sz="2000" dirty="0"/>
          </a:p>
          <a:p>
            <a:r>
              <a:rPr lang="en-GB" sz="2000" dirty="0"/>
              <a:t>Fix: When Duplicate Detection and Replay Check run in </a:t>
            </a:r>
            <a:r>
              <a:rPr lang="en-GB" sz="2000" dirty="0" smtClean="0"/>
              <a:t>consecutive steps, </a:t>
            </a:r>
            <a:r>
              <a:rPr lang="en-GB" sz="2000" dirty="0"/>
              <a:t>Replay can be detected, rogue MPDU dropped and valid MPDU accepted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1527204"/>
            <a:ext cx="4048704" cy="399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Security can be improved using either a protected SN, or the protected PN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Discussion so far raise confidence that issues can be addressed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Option 2 is worth considering, if members believe: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issues shall be addressed without defining a new feature (protected SN), </a:t>
            </a:r>
            <a:r>
              <a:rPr lang="en-GB" b="1" dirty="0" smtClean="0"/>
              <a:t>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Proposed Option 2 (PN-only checks) is implementable by existing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Otherwise, Option 1 would be the preferred way 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note </a:t>
            </a:r>
            <a:r>
              <a:rPr lang="en-GB" dirty="0"/>
              <a:t>that </a:t>
            </a:r>
            <a:r>
              <a:rPr lang="en-GB" dirty="0" smtClean="0"/>
              <a:t>it would be a new </a:t>
            </a:r>
            <a:r>
              <a:rPr lang="en-GB" dirty="0"/>
              <a:t>feature that might not be possible via firmware upgrade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41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49191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42393" y="1484784"/>
            <a:ext cx="10547391" cy="499063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CIDs </a:t>
            </a:r>
            <a:r>
              <a:rPr lang="en-GB" sz="2000" dirty="0"/>
              <a:t>1002, 1821, 1017, 1014, 1745, 1808, 1013, </a:t>
            </a:r>
            <a:r>
              <a:rPr lang="en-GB" sz="2000" dirty="0" smtClean="0"/>
              <a:t>1015 </a:t>
            </a:r>
            <a:r>
              <a:rPr lang="en-GB" sz="2000" dirty="0"/>
              <a:t>and </a:t>
            </a:r>
            <a:r>
              <a:rPr lang="en-GB" sz="2000" dirty="0" smtClean="0"/>
              <a:t>1016 raise issues related to valid MPDUs not getting acknowledged, as a result of malicious attacks.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Efforts are made to improve the security and resolve some of these issues using Protected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, but there are still vulnerabilities which need further work.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Offline discussion between some members established that there is a common understanding about the issues and a number of different solutions have been considered. We invite members to participate in the discussion, so that the group can identify the best way forward.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7341839" cy="36693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 of issues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0256" y="791147"/>
            <a:ext cx="3555957" cy="5374158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42393" y="1132112"/>
            <a:ext cx="7917903" cy="5249216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The 802.11 spec has rules to describe: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Which MPDUs get </a:t>
            </a:r>
            <a:r>
              <a:rPr lang="en-GB" sz="2000" dirty="0" err="1" smtClean="0"/>
              <a:t>Acked</a:t>
            </a:r>
            <a:r>
              <a:rPr lang="en-GB" sz="2000" dirty="0" smtClean="0"/>
              <a:t>, using (unencrypted) SN in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</a:t>
            </a:r>
            <a:r>
              <a:rPr lang="en-GB" sz="2000" dirty="0" err="1" smtClean="0"/>
              <a:t>Scoreboarding</a:t>
            </a:r>
            <a:r>
              <a:rPr lang="en-GB" sz="2000" dirty="0" smtClean="0"/>
              <a:t> Control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err="1" smtClean="0"/>
              <a:t>WinStartR</a:t>
            </a:r>
            <a:r>
              <a:rPr lang="en-GB" sz="1600" dirty="0" smtClean="0"/>
              <a:t> divides SN space in “new” and “old”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How MPDUs are discarded as Duplicates (based on SN), before the MPDU reaches the Reordering Buffer or it is checked for Replay (PN)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Which MPDUs are </a:t>
            </a:r>
            <a:r>
              <a:rPr lang="en-GB" sz="2000" dirty="0" smtClean="0"/>
              <a:t>accepted </a:t>
            </a:r>
            <a:r>
              <a:rPr lang="en-GB" sz="2000" dirty="0" smtClean="0"/>
              <a:t>for buffering and reordering using SN, before the MPDU is check for Replay (PN)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err="1" smtClean="0"/>
              <a:t>WinStartB</a:t>
            </a:r>
            <a:r>
              <a:rPr lang="en-GB" sz="1600" dirty="0" smtClean="0"/>
              <a:t> divides </a:t>
            </a:r>
            <a:r>
              <a:rPr lang="en-GB" sz="1600" dirty="0"/>
              <a:t>SN </a:t>
            </a:r>
            <a:r>
              <a:rPr lang="en-GB" sz="1600" dirty="0" smtClean="0"/>
              <a:t>space in “new” and “old”</a:t>
            </a:r>
            <a:endParaRPr lang="en-GB" sz="160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existing rules allow Replays (detected late) to cause valid MPDUs to: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u="sng" dirty="0" smtClean="0"/>
              <a:t>I1</a:t>
            </a:r>
            <a:r>
              <a:rPr lang="en-GB" sz="1800" dirty="0" smtClean="0"/>
              <a:t>: Not get </a:t>
            </a:r>
            <a:r>
              <a:rPr lang="en-GB" sz="1800" dirty="0" err="1" smtClean="0"/>
              <a:t>Acked</a:t>
            </a:r>
            <a:r>
              <a:rPr lang="en-GB" sz="1800" dirty="0"/>
              <a:t> </a:t>
            </a:r>
            <a:r>
              <a:rPr lang="en-GB" sz="1800" dirty="0" smtClean="0"/>
              <a:t>(</a:t>
            </a:r>
            <a:r>
              <a:rPr lang="en-GB" sz="1800" dirty="0" err="1" smtClean="0"/>
              <a:t>WinStartR</a:t>
            </a:r>
            <a:r>
              <a:rPr lang="en-GB" sz="1800" dirty="0" smtClean="0"/>
              <a:t> moved incorrectly)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u="sng" dirty="0" smtClean="0"/>
              <a:t>I2</a:t>
            </a:r>
            <a:r>
              <a:rPr lang="en-GB" sz="1800" dirty="0" smtClean="0"/>
              <a:t>: Be discarded </a:t>
            </a:r>
            <a:r>
              <a:rPr lang="en-GB" sz="1800" dirty="0"/>
              <a:t>in the </a:t>
            </a:r>
            <a:r>
              <a:rPr lang="en-GB" sz="1800" dirty="0" smtClean="0"/>
              <a:t>reordering buffer (rogue MPDU with same SN takes entry)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2777549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an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478930"/>
          </a:xfrm>
        </p:spPr>
        <p:txBody>
          <a:bodyPr/>
          <a:lstStyle/>
          <a:p>
            <a:pPr>
              <a:buFontTx/>
              <a:buChar char="-"/>
            </a:pPr>
            <a:r>
              <a:rPr lang="en-GB" sz="2000" dirty="0" err="1"/>
              <a:t>WinStartR</a:t>
            </a:r>
            <a:r>
              <a:rPr lang="en-GB" sz="2000" dirty="0"/>
              <a:t> = 1000 (recipient has received and </a:t>
            </a:r>
            <a:r>
              <a:rPr lang="en-GB" sz="2000" dirty="0" err="1"/>
              <a:t>Acked</a:t>
            </a:r>
            <a:r>
              <a:rPr lang="en-GB" sz="2000" dirty="0"/>
              <a:t> SNs up to </a:t>
            </a:r>
            <a:r>
              <a:rPr lang="en-GB" sz="2000" dirty="0" smtClean="0"/>
              <a:t>999</a:t>
            </a:r>
            <a:r>
              <a:rPr lang="en-GB" sz="2000" dirty="0" smtClean="0"/>
              <a:t>)</a:t>
            </a:r>
          </a:p>
          <a:p>
            <a:pPr marL="0" indent="0"/>
            <a:endParaRPr lang="en-GB" sz="2000" dirty="0"/>
          </a:p>
          <a:p>
            <a:pPr>
              <a:buFontTx/>
              <a:buChar char="-"/>
            </a:pPr>
            <a:r>
              <a:rPr lang="en-GB" sz="2000" dirty="0"/>
              <a:t>Rogue device replays SN=999 MPDU, changing its SN to 2200 </a:t>
            </a:r>
            <a:r>
              <a:rPr lang="en-GB" sz="2000" dirty="0" smtClean="0"/>
              <a:t>(&gt; </a:t>
            </a:r>
            <a:r>
              <a:rPr lang="en-GB" sz="2000" dirty="0" err="1" smtClean="0"/>
              <a:t>WinStartR+WinSizeR</a:t>
            </a:r>
            <a:r>
              <a:rPr lang="en-GB" sz="2000" dirty="0" smtClean="0"/>
              <a:t>)</a:t>
            </a:r>
          </a:p>
          <a:p>
            <a:pPr>
              <a:buFontTx/>
              <a:buChar char="-"/>
            </a:pPr>
            <a:endParaRPr lang="en-GB" sz="2000" dirty="0"/>
          </a:p>
          <a:p>
            <a:pPr>
              <a:buFontTx/>
              <a:buChar char="-"/>
            </a:pPr>
            <a:r>
              <a:rPr lang="en-GB" sz="2000" dirty="0"/>
              <a:t>STA receives MPDU SN=2200 and it is a valid frame, so sets </a:t>
            </a:r>
            <a:r>
              <a:rPr lang="en-GB" sz="2000" dirty="0" err="1" smtClean="0"/>
              <a:t>WinStartR</a:t>
            </a:r>
            <a:r>
              <a:rPr lang="en-GB" sz="2000" dirty="0" smtClean="0"/>
              <a:t>=2200</a:t>
            </a:r>
          </a:p>
          <a:p>
            <a:pPr>
              <a:buFontTx/>
              <a:buChar char="-"/>
            </a:pPr>
            <a:endParaRPr lang="en-GB" sz="2000" dirty="0"/>
          </a:p>
          <a:p>
            <a:pPr>
              <a:buFontTx/>
              <a:buChar char="-"/>
            </a:pPr>
            <a:r>
              <a:rPr lang="en-GB" sz="2000" dirty="0"/>
              <a:t>Peer transmits MPDU with SN=1000, but STA does not </a:t>
            </a:r>
            <a:r>
              <a:rPr lang="en-GB" sz="2000" dirty="0" err="1"/>
              <a:t>Ack</a:t>
            </a:r>
            <a:r>
              <a:rPr lang="en-GB" sz="2000" dirty="0"/>
              <a:t> SN=1000 in the </a:t>
            </a:r>
            <a:r>
              <a:rPr lang="en-GB" sz="2000" dirty="0" err="1"/>
              <a:t>BlockAck</a:t>
            </a:r>
            <a:r>
              <a:rPr lang="en-GB" sz="2000" dirty="0"/>
              <a:t> response due to:</a:t>
            </a:r>
          </a:p>
          <a:p>
            <a:pPr lvl="1">
              <a:buFontTx/>
              <a:buChar char="-"/>
            </a:pPr>
            <a:r>
              <a:rPr lang="en-GB" i="1" dirty="0"/>
              <a:t>2200</a:t>
            </a:r>
            <a:r>
              <a:rPr lang="en-GB" dirty="0"/>
              <a:t>+2^11 = 152  &lt;=  </a:t>
            </a:r>
            <a:r>
              <a:rPr lang="en-GB" b="1" i="1" dirty="0"/>
              <a:t>1000</a:t>
            </a:r>
            <a:r>
              <a:rPr lang="en-GB" i="1" dirty="0"/>
              <a:t> </a:t>
            </a:r>
            <a:r>
              <a:rPr lang="en-GB" dirty="0"/>
              <a:t>&lt; </a:t>
            </a:r>
            <a:r>
              <a:rPr lang="en-GB" i="1" dirty="0" smtClean="0"/>
              <a:t>2200</a:t>
            </a:r>
          </a:p>
          <a:p>
            <a:pPr lvl="1">
              <a:buFontTx/>
              <a:buChar char="-"/>
            </a:pPr>
            <a:endParaRPr lang="en-GB" i="1" dirty="0" smtClean="0"/>
          </a:p>
          <a:p>
            <a:pPr>
              <a:buFontTx/>
              <a:buChar char="-"/>
            </a:pPr>
            <a:r>
              <a:rPr lang="en-GB" sz="2000" dirty="0"/>
              <a:t>Reordering </a:t>
            </a:r>
            <a:r>
              <a:rPr lang="en-GB" sz="2000" dirty="0" smtClean="0"/>
              <a:t>buffer processing drops the MPDU for the same reason (replay set </a:t>
            </a:r>
            <a:r>
              <a:rPr lang="en-GB" sz="2000" dirty="0" err="1" smtClean="0"/>
              <a:t>WinStartB</a:t>
            </a:r>
            <a:r>
              <a:rPr lang="en-GB" sz="2000" dirty="0" smtClean="0"/>
              <a:t>=2200)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9898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How to fix Issues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798223" cy="4464496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Principles to ensure vulnerabilities are addressed: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P1. Attacker cannot move </a:t>
            </a:r>
            <a:r>
              <a:rPr lang="en-GB" sz="2000" dirty="0" err="1" smtClean="0"/>
              <a:t>WinStartR</a:t>
            </a:r>
            <a:r>
              <a:rPr lang="en-GB" sz="2000" dirty="0" smtClean="0"/>
              <a:t>, or if </a:t>
            </a:r>
            <a:r>
              <a:rPr lang="en-GB" sz="2000" dirty="0" err="1" smtClean="0"/>
              <a:t>WinStartR</a:t>
            </a:r>
            <a:r>
              <a:rPr lang="en-GB" sz="2000" dirty="0" smtClean="0"/>
              <a:t> moved by an attacker does not cause legal MPDUs </a:t>
            </a:r>
            <a:r>
              <a:rPr lang="en-GB" sz="2000" dirty="0"/>
              <a:t>to not be </a:t>
            </a:r>
            <a:r>
              <a:rPr lang="en-GB" sz="2000" dirty="0" err="1" smtClean="0"/>
              <a:t>Acked</a:t>
            </a:r>
            <a:r>
              <a:rPr lang="en-GB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How can an attacker move </a:t>
            </a:r>
            <a:r>
              <a:rPr lang="en-GB" sz="2000" dirty="0" err="1" smtClean="0"/>
              <a:t>WinStartR</a:t>
            </a:r>
            <a:r>
              <a:rPr lang="en-GB" sz="20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Unprotected Block </a:t>
            </a:r>
            <a:r>
              <a:rPr lang="en-GB" sz="1600" dirty="0" err="1" smtClean="0"/>
              <a:t>Ack</a:t>
            </a:r>
            <a:r>
              <a:rPr lang="en-GB" sz="1600" dirty="0" smtClean="0"/>
              <a:t> Request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Replay (same PN using different SN)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P2. Duplicate Detection can trust the MPDU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SN unprotected, so in current specification </a:t>
            </a:r>
            <a:r>
              <a:rPr lang="en-GB" sz="2000" dirty="0"/>
              <a:t>o</a:t>
            </a:r>
            <a:r>
              <a:rPr lang="en-GB" sz="2000" dirty="0" smtClean="0"/>
              <a:t>nly PN can be trusted. Receiver cache identifier RC9 in current Draft effectively disables Duplicate Detection for </a:t>
            </a:r>
            <a:r>
              <a:rPr lang="en-GB" sz="2000" dirty="0" err="1" smtClean="0"/>
              <a:t>QoS</a:t>
            </a:r>
            <a:r>
              <a:rPr lang="en-GB" sz="2000" dirty="0" smtClean="0"/>
              <a:t> Data under BA.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P3.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Buffering and Reordering can trust the MPDU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SN </a:t>
            </a:r>
            <a:r>
              <a:rPr lang="en-GB" sz="2000" dirty="0"/>
              <a:t>unprotected, so in current specification only PN can be trusted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603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5496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Proposals (so far)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51332"/>
            <a:ext cx="11014247" cy="5024082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u="sng" dirty="0" smtClean="0"/>
              <a:t>P1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00B0F0"/>
                </a:solidFill>
              </a:rPr>
              <a:t>STA to support partial-state 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Scoreboard temporary record can be either “forgotten” or can relax partial-state rules to remove 2^11 SN space restrictions (discussion ongoing)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u="sng" dirty="0" smtClean="0"/>
              <a:t>P2</a:t>
            </a:r>
            <a:r>
              <a:rPr lang="en-GB" sz="2000" dirty="0" smtClean="0"/>
              <a:t> (</a:t>
            </a:r>
            <a:r>
              <a:rPr lang="en-GB" sz="2000" b="0" dirty="0">
                <a:solidFill>
                  <a:srgbClr val="FF0000"/>
                </a:solidFill>
              </a:rPr>
              <a:t>link to support Protected Block </a:t>
            </a:r>
            <a:r>
              <a:rPr lang="en-GB" sz="2000" b="0" dirty="0" err="1">
                <a:solidFill>
                  <a:srgbClr val="FF0000"/>
                </a:solidFill>
              </a:rPr>
              <a:t>Ack</a:t>
            </a:r>
            <a:r>
              <a:rPr lang="en-GB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FFC000"/>
                </a:solidFill>
              </a:rPr>
              <a:t>Protect SN in AAD </a:t>
            </a:r>
            <a:r>
              <a:rPr lang="en-GB" sz="2000" dirty="0" smtClean="0"/>
              <a:t>(</a:t>
            </a:r>
            <a:r>
              <a:rPr lang="en-GB" sz="2000" b="0" dirty="0"/>
              <a:t>Requires a new feature and support by both transmitter and recipient </a:t>
            </a:r>
            <a:r>
              <a:rPr lang="en-GB" sz="2000" b="0" dirty="0" smtClean="0"/>
              <a:t>STA</a:t>
            </a:r>
            <a:r>
              <a:rPr lang="en-GB" sz="2000" dirty="0" smtClean="0"/>
              <a:t>), or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00B050"/>
                </a:solidFill>
              </a:rPr>
              <a:t>Use SN only after PN is checked </a:t>
            </a:r>
            <a:r>
              <a:rPr lang="en-GB" sz="2000" dirty="0" smtClean="0"/>
              <a:t>(</a:t>
            </a:r>
            <a:r>
              <a:rPr lang="en-GB" sz="2000" b="0" dirty="0"/>
              <a:t>Requires changes to </a:t>
            </a:r>
            <a:r>
              <a:rPr lang="en-GB" sz="2000" b="0" dirty="0" smtClean="0"/>
              <a:t>specification but no changes at the peer STA</a:t>
            </a:r>
            <a:r>
              <a:rPr lang="en-GB" sz="2000" dirty="0" smtClean="0"/>
              <a:t>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u="sng" dirty="0" smtClean="0"/>
              <a:t>P3</a:t>
            </a:r>
            <a:r>
              <a:rPr lang="en-GB" sz="2000" dirty="0" smtClean="0"/>
              <a:t> </a:t>
            </a:r>
            <a:r>
              <a:rPr lang="en-GB" sz="2000" dirty="0"/>
              <a:t>(</a:t>
            </a:r>
            <a:r>
              <a:rPr lang="en-GB" sz="2000" b="0" dirty="0">
                <a:solidFill>
                  <a:srgbClr val="FF0000"/>
                </a:solidFill>
              </a:rPr>
              <a:t>link to support Protected Block </a:t>
            </a:r>
            <a:r>
              <a:rPr lang="en-GB" sz="2000" b="0" dirty="0" err="1">
                <a:solidFill>
                  <a:srgbClr val="FF0000"/>
                </a:solidFill>
              </a:rPr>
              <a:t>Ack</a:t>
            </a:r>
            <a:r>
              <a:rPr lang="en-GB" sz="2000" dirty="0" smtClean="0"/>
              <a:t>)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00B0F0"/>
                </a:solidFill>
              </a:rPr>
              <a:t>STA to discard unsolicited Block </a:t>
            </a:r>
            <a:r>
              <a:rPr lang="en-GB" sz="2000" dirty="0" err="1" smtClean="0">
                <a:solidFill>
                  <a:srgbClr val="00B0F0"/>
                </a:solidFill>
              </a:rPr>
              <a:t>Ack</a:t>
            </a:r>
            <a:r>
              <a:rPr lang="en-GB" sz="2000" dirty="0" smtClean="0">
                <a:solidFill>
                  <a:srgbClr val="00B0F0"/>
                </a:solidFill>
              </a:rPr>
              <a:t> frames</a:t>
            </a:r>
            <a:r>
              <a:rPr lang="en-GB" sz="2000" dirty="0" smtClean="0"/>
              <a:t>, and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rgbClr val="FFC000"/>
                </a:solidFill>
              </a:rPr>
              <a:t>Protect SN in </a:t>
            </a:r>
            <a:r>
              <a:rPr lang="en-GB" sz="2000" dirty="0" smtClean="0">
                <a:solidFill>
                  <a:srgbClr val="FFC000"/>
                </a:solidFill>
              </a:rPr>
              <a:t>AAD</a:t>
            </a:r>
            <a:r>
              <a:rPr lang="en-GB" sz="2000" dirty="0" smtClean="0"/>
              <a:t>, or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>
                <a:solidFill>
                  <a:srgbClr val="00B050"/>
                </a:solidFill>
              </a:rPr>
              <a:t>Use PN to identify valid MPDUs in Reordering Buffer processing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Full solution requires buffering multiple MPDUs in each position of the reordering buffer, but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If STA can implement it, does not require peer STA support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2906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 smtClean="0"/>
              <a:t>Impact on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584" y="1772816"/>
            <a:ext cx="715327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GB" dirty="0" smtClean="0"/>
              <a:t>Specification Changes – Not </a:t>
            </a:r>
            <a:r>
              <a:rPr lang="en-GB" dirty="0" err="1" smtClean="0"/>
              <a:t>Acked</a:t>
            </a:r>
            <a:r>
              <a:rPr lang="en-GB" dirty="0" smtClean="0"/>
              <a:t> MPDUs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182" y="1556792"/>
            <a:ext cx="10361084" cy="4824536"/>
          </a:xfrm>
        </p:spPr>
        <p:txBody>
          <a:bodyPr/>
          <a:lstStyle/>
          <a:p>
            <a:pPr marL="0" indent="0"/>
            <a:r>
              <a:rPr lang="en-GB" dirty="0" smtClean="0"/>
              <a:t>Specification changes to </a:t>
            </a:r>
            <a:r>
              <a:rPr lang="en-GB" dirty="0" smtClean="0">
                <a:solidFill>
                  <a:srgbClr val="00B0F0"/>
                </a:solidFill>
              </a:rPr>
              <a:t>allow valid FCS MPDUs to be </a:t>
            </a:r>
            <a:r>
              <a:rPr lang="en-GB" dirty="0" err="1" smtClean="0">
                <a:solidFill>
                  <a:srgbClr val="00B0F0"/>
                </a:solidFill>
              </a:rPr>
              <a:t>Acked</a:t>
            </a:r>
            <a:r>
              <a:rPr lang="en-GB" dirty="0" smtClean="0"/>
              <a:t>.</a:t>
            </a:r>
          </a:p>
          <a:p>
            <a:pPr marL="0" indent="0"/>
            <a:r>
              <a:rPr lang="en-GB" dirty="0" smtClean="0"/>
              <a:t>Discussion: Can restrict changes to apply </a:t>
            </a:r>
            <a:r>
              <a:rPr lang="en-GB" dirty="0" smtClean="0">
                <a:solidFill>
                  <a:schemeClr val="tx1"/>
                </a:solidFill>
              </a:rPr>
              <a:t>when</a:t>
            </a:r>
            <a:r>
              <a:rPr lang="en-GB" dirty="0" smtClean="0">
                <a:solidFill>
                  <a:srgbClr val="FF0000"/>
                </a:solidFill>
              </a:rPr>
              <a:t> STA </a:t>
            </a:r>
            <a:r>
              <a:rPr lang="en-GB" dirty="0">
                <a:solidFill>
                  <a:srgbClr val="FF0000"/>
                </a:solidFill>
              </a:rPr>
              <a:t>supports Protected </a:t>
            </a:r>
            <a:r>
              <a:rPr lang="en-GB" dirty="0" smtClean="0">
                <a:solidFill>
                  <a:srgbClr val="FF0000"/>
                </a:solidFill>
              </a:rPr>
              <a:t>BA</a:t>
            </a:r>
            <a:endParaRPr lang="en-GB" dirty="0" smtClean="0"/>
          </a:p>
          <a:p>
            <a:pPr marL="0" indent="0"/>
            <a:r>
              <a:rPr lang="en-GB" dirty="0" smtClean="0"/>
              <a:t>Options: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Discard the temporary current record of scoreboard context control after a Block </a:t>
            </a:r>
            <a:r>
              <a:rPr lang="en-GB" dirty="0" err="1" smtClean="0"/>
              <a:t>Ack</a:t>
            </a:r>
            <a:r>
              <a:rPr lang="en-GB" dirty="0" smtClean="0"/>
              <a:t> is transmitted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Replace </a:t>
            </a:r>
            <a:r>
              <a:rPr lang="en-GB" i="1" dirty="0" smtClean="0"/>
              <a:t>2^11 </a:t>
            </a:r>
            <a:r>
              <a:rPr lang="en-GB" dirty="0" smtClean="0"/>
              <a:t>with </a:t>
            </a:r>
            <a:r>
              <a:rPr lang="en-GB" i="1" dirty="0" smtClean="0"/>
              <a:t>2^12 </a:t>
            </a:r>
            <a:r>
              <a:rPr lang="en-GB" dirty="0" smtClean="0"/>
              <a:t>in scoreboard context control operation</a:t>
            </a:r>
            <a:endParaRPr lang="en-GB" dirty="0"/>
          </a:p>
          <a:p>
            <a:pPr marL="0" indent="0"/>
            <a:r>
              <a:rPr lang="en-GB" dirty="0" smtClean="0"/>
              <a:t>Discussion:</a:t>
            </a:r>
            <a:endParaRPr lang="en-GB" dirty="0"/>
          </a:p>
          <a:p>
            <a:pPr marL="857250" lvl="1" indent="-457200">
              <a:buFont typeface="+mj-lt"/>
              <a:buAutoNum type="alphaLcParenR"/>
            </a:pPr>
            <a:r>
              <a:rPr lang="en-GB" dirty="0" smtClean="0"/>
              <a:t>Option 1 is simple to implement and discarding of current record is allowed in some cases already</a:t>
            </a:r>
            <a:endParaRPr lang="en-GB" dirty="0"/>
          </a:p>
          <a:p>
            <a:pPr marL="857250" lvl="1" indent="-457200">
              <a:buFont typeface="+mj-lt"/>
              <a:buAutoNum type="alphaLcParenR"/>
            </a:pPr>
            <a:r>
              <a:rPr lang="en-GB" dirty="0" smtClean="0"/>
              <a:t>Option 2 </a:t>
            </a:r>
            <a:r>
              <a:rPr lang="en-GB" dirty="0" smtClean="0"/>
              <a:t>allows </a:t>
            </a:r>
            <a:r>
              <a:rPr lang="en-GB" dirty="0" err="1" smtClean="0"/>
              <a:t>Ack</a:t>
            </a:r>
            <a:r>
              <a:rPr lang="en-GB" dirty="0" smtClean="0"/>
              <a:t> information to be retained so may reduce retransmissions in some case when not all Block </a:t>
            </a:r>
            <a:r>
              <a:rPr lang="en-GB" dirty="0" err="1" smtClean="0"/>
              <a:t>Ack</a:t>
            </a:r>
            <a:r>
              <a:rPr lang="en-GB" dirty="0" smtClean="0"/>
              <a:t> frames are received by peer.</a:t>
            </a:r>
          </a:p>
          <a:p>
            <a:pPr marL="0" indent="0"/>
            <a:r>
              <a:rPr lang="en-GB" dirty="0" err="1" smtClean="0"/>
              <a:t>TGm</a:t>
            </a:r>
            <a:r>
              <a:rPr lang="en-GB" dirty="0" smtClean="0"/>
              <a:t> would have to select an option.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60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GB" dirty="0" smtClean="0"/>
              <a:t>Specification Changes – Discarded MPDUs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182" y="1556792"/>
            <a:ext cx="10361084" cy="4824536"/>
          </a:xfrm>
        </p:spPr>
        <p:txBody>
          <a:bodyPr/>
          <a:lstStyle/>
          <a:p>
            <a:pPr marL="0" indent="0"/>
            <a:r>
              <a:rPr lang="en-GB" dirty="0" smtClean="0"/>
              <a:t>Specification changes to fix issues with valid MPDU discarded.</a:t>
            </a:r>
          </a:p>
          <a:p>
            <a:pPr marL="0" indent="0"/>
            <a:r>
              <a:rPr lang="en-GB" dirty="0" smtClean="0"/>
              <a:t>Prerequisite: </a:t>
            </a:r>
            <a:r>
              <a:rPr lang="en-GB" dirty="0" smtClean="0">
                <a:solidFill>
                  <a:srgbClr val="FF0000"/>
                </a:solidFill>
              </a:rPr>
              <a:t>Link supports Protected Block </a:t>
            </a:r>
            <a:r>
              <a:rPr lang="en-GB" dirty="0" err="1" smtClean="0">
                <a:solidFill>
                  <a:srgbClr val="FF0000"/>
                </a:solidFill>
              </a:rPr>
              <a:t>Ack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/>
            <a:r>
              <a:rPr lang="en-GB" dirty="0" smtClean="0"/>
              <a:t>Options: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FFC000"/>
                </a:solidFill>
              </a:rPr>
              <a:t>Protect the SN</a:t>
            </a:r>
            <a:r>
              <a:rPr lang="en-GB" dirty="0" smtClean="0"/>
              <a:t>. Can be added to AAD.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00B050"/>
                </a:solidFill>
              </a:rPr>
              <a:t>Use PN in Duplicate, Buffering and Reordering</a:t>
            </a:r>
            <a:endParaRPr lang="en-GB" dirty="0">
              <a:solidFill>
                <a:srgbClr val="00B050"/>
              </a:solidFill>
            </a:endParaRPr>
          </a:p>
          <a:p>
            <a:pPr marL="0" indent="0"/>
            <a:r>
              <a:rPr lang="en-GB" dirty="0" smtClean="0"/>
              <a:t>Discussion:</a:t>
            </a:r>
            <a:endParaRPr lang="en-GB" dirty="0"/>
          </a:p>
          <a:p>
            <a:pPr marL="857250" lvl="1" indent="-457200">
              <a:buFont typeface="+mj-lt"/>
              <a:buAutoNum type="alphaLcParenR"/>
            </a:pPr>
            <a:r>
              <a:rPr lang="en-GB" dirty="0" smtClean="0"/>
              <a:t>Option 1 is simpler and robust, however requires a new feature to be defined and does not benefit implementations which cannot comply, e.g. AAD calculations implemented in Hardware, or when peer does not support.</a:t>
            </a:r>
            <a:endParaRPr lang="en-GB" dirty="0"/>
          </a:p>
          <a:p>
            <a:pPr marL="857250" lvl="1" indent="-457200">
              <a:buFont typeface="+mj-lt"/>
              <a:buAutoNum type="alphaLcParenR"/>
            </a:pPr>
            <a:r>
              <a:rPr lang="en-GB" dirty="0" smtClean="0"/>
              <a:t>Option 2 does not need peer to change and does not require new calculations, so it likely implementable by existing devices.</a:t>
            </a:r>
            <a:endParaRPr lang="en-GB" dirty="0" smtClean="0"/>
          </a:p>
          <a:p>
            <a:pPr marL="0" indent="0"/>
            <a:r>
              <a:rPr lang="en-GB" dirty="0" err="1" smtClean="0"/>
              <a:t>TGm</a:t>
            </a:r>
            <a:r>
              <a:rPr lang="en-GB" dirty="0" smtClean="0"/>
              <a:t> would have to select one or even both options.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Michail Koundourakis,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0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17530</TotalTime>
  <Words>1299</Words>
  <Application>Microsoft Office PowerPoint</Application>
  <PresentationFormat>Widescreen</PresentationFormat>
  <Paragraphs>161</Paragraphs>
  <Slides>13</Slides>
  <Notes>7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Rogue MPDU detection in RSNA</vt:lpstr>
      <vt:lpstr>Abstract</vt:lpstr>
      <vt:lpstr>Summary of issues</vt:lpstr>
      <vt:lpstr>Example of an attack</vt:lpstr>
      <vt:lpstr>How to fix Issues</vt:lpstr>
      <vt:lpstr>Proposals (so far)</vt:lpstr>
      <vt:lpstr>Impact on Architecture</vt:lpstr>
      <vt:lpstr>Specification Changes – Not Acked MPDUs</vt:lpstr>
      <vt:lpstr>Specification Changes – Discarded MPDUs</vt:lpstr>
      <vt:lpstr>Option 2 – Discussion</vt:lpstr>
      <vt:lpstr>Option 2 – How it works</vt:lpstr>
      <vt:lpstr>Conclusion</vt:lpstr>
      <vt:lpstr>References</vt:lpstr>
    </vt:vector>
  </TitlesOfParts>
  <Company>SCSC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[Replay Detection in RSNA]</dc:title>
  <dc:creator>Michail Koundourakis</dc:creator>
  <cp:lastModifiedBy>Michail Koundourakis</cp:lastModifiedBy>
  <cp:revision>150</cp:revision>
  <cp:lastPrinted>1601-01-01T00:00:00Z</cp:lastPrinted>
  <dcterms:created xsi:type="dcterms:W3CDTF">2022-04-07T10:05:38Z</dcterms:created>
  <dcterms:modified xsi:type="dcterms:W3CDTF">2022-06-17T10:32:32Z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