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62" r:id="rId4"/>
    <p:sldId id="263" r:id="rId5"/>
    <p:sldId id="265" r:id="rId6"/>
    <p:sldId id="266" r:id="rId7"/>
    <p:sldId id="275" r:id="rId8"/>
    <p:sldId id="269" r:id="rId9"/>
    <p:sldId id="272" r:id="rId10"/>
    <p:sldId id="274" r:id="rId11"/>
    <p:sldId id="273" r:id="rId12"/>
    <p:sldId id="267" r:id="rId13"/>
    <p:sldId id="268" r:id="rId14"/>
    <p:sldId id="270" r:id="rId15"/>
    <p:sldId id="271" r:id="rId16"/>
    <p:sldId id="264"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k Rison" initials="mgr" lastIdx="6" clrIdx="0">
    <p:extLst>
      <p:ext uri="{19B8F6BF-5375-455C-9EA6-DF929625EA0E}">
        <p15:presenceInfo xmlns:p15="http://schemas.microsoft.com/office/powerpoint/2012/main" userId="Mark Ris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98" autoAdjust="0"/>
    <p:restoredTop sz="94639" autoAdjust="0"/>
  </p:normalViewPr>
  <p:slideViewPr>
    <p:cSldViewPr>
      <p:cViewPr varScale="1">
        <p:scale>
          <a:sx n="246" d="100"/>
          <a:sy n="246" d="100"/>
        </p:scale>
        <p:origin x="426" y="19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194" d="100"/>
          <a:sy n="194" d="100"/>
        </p:scale>
        <p:origin x="7236" y="18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4-13T13:59:08.795" idx="5">
    <p:pos x="7388" y="962"/>
    <p:text>If red and green statements are true, then why wouldn't WinStartB get stuck at 1010?</p:text>
    <p:extLst>
      <p:ext uri="{C676402C-5697-4E1C-873F-D02D1690AC5C}">
        <p15:threadingInfo xmlns:p15="http://schemas.microsoft.com/office/powerpoint/2012/main" timeZoneBias="-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2-04-13T14:01:10.874" idx="6">
    <p:pos x="7437" y="1207"/>
    <p:text>I don't understand the bitmaps in the last arrow.  I would expect 20 bits to be set -&gt; bitmaps should be 0x8000000...</p:text>
    <p:extLst>
      <p:ext uri="{C676402C-5697-4E1C-873F-D02D1690AC5C}">
        <p15:threadingInfo xmlns:p15="http://schemas.microsoft.com/office/powerpoint/2012/main" timeZoneBias="-6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802.11-22/0689r2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April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Michail Koundourakis, Samsung</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doc.: IEEE 802.11-22/0689r2</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May 2022</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Michail Koundourakis, Samsung</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802.11-22/0689r2</a:t>
            </a:r>
            <a:endParaRPr lang="en-US"/>
          </a:p>
        </p:txBody>
      </p:sp>
      <p:sp>
        <p:nvSpPr>
          <p:cNvPr id="5" name="Rectangle 3"/>
          <p:cNvSpPr>
            <a:spLocks noGrp="1" noChangeArrowheads="1"/>
          </p:cNvSpPr>
          <p:nvPr>
            <p:ph type="dt"/>
          </p:nvPr>
        </p:nvSpPr>
        <p:spPr>
          <a:ln/>
        </p:spPr>
        <p:txBody>
          <a:bodyPr/>
          <a:lstStyle/>
          <a:p>
            <a:r>
              <a:rPr lang="en-US" smtClean="0"/>
              <a:t>April 2022</a:t>
            </a:r>
            <a:endParaRPr lang="en-US"/>
          </a:p>
        </p:txBody>
      </p:sp>
      <p:sp>
        <p:nvSpPr>
          <p:cNvPr id="6" name="Rectangle 6"/>
          <p:cNvSpPr>
            <a:spLocks noGrp="1" noChangeArrowheads="1"/>
          </p:cNvSpPr>
          <p:nvPr>
            <p:ph type="ftr"/>
          </p:nvPr>
        </p:nvSpPr>
        <p:spPr>
          <a:ln/>
        </p:spPr>
        <p:txBody>
          <a:bodyPr/>
          <a:lstStyle/>
          <a:p>
            <a:r>
              <a:rPr lang="en-US" smtClean="0"/>
              <a:t>Michail Koundourakis, Samsung</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802.11-22/0689r2</a:t>
            </a:r>
            <a:endParaRPr lang="en-US"/>
          </a:p>
        </p:txBody>
      </p:sp>
      <p:sp>
        <p:nvSpPr>
          <p:cNvPr id="5" name="Rectangle 3"/>
          <p:cNvSpPr>
            <a:spLocks noGrp="1" noChangeArrowheads="1"/>
          </p:cNvSpPr>
          <p:nvPr>
            <p:ph type="dt"/>
          </p:nvPr>
        </p:nvSpPr>
        <p:spPr>
          <a:ln/>
        </p:spPr>
        <p:txBody>
          <a:bodyPr/>
          <a:lstStyle/>
          <a:p>
            <a:r>
              <a:rPr lang="en-US" smtClean="0"/>
              <a:t>April 2022</a:t>
            </a:r>
            <a:endParaRPr lang="en-US"/>
          </a:p>
        </p:txBody>
      </p:sp>
      <p:sp>
        <p:nvSpPr>
          <p:cNvPr id="6" name="Rectangle 6"/>
          <p:cNvSpPr>
            <a:spLocks noGrp="1" noChangeArrowheads="1"/>
          </p:cNvSpPr>
          <p:nvPr>
            <p:ph type="ftr"/>
          </p:nvPr>
        </p:nvSpPr>
        <p:spPr>
          <a:ln/>
        </p:spPr>
        <p:txBody>
          <a:bodyPr/>
          <a:lstStyle/>
          <a:p>
            <a:r>
              <a:rPr lang="en-US" smtClean="0"/>
              <a:t>Michail Koundourakis, Samsung</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802.11-22/0689r2</a:t>
            </a:r>
            <a:endParaRPr lang="en-US"/>
          </a:p>
        </p:txBody>
      </p:sp>
      <p:sp>
        <p:nvSpPr>
          <p:cNvPr id="5" name="Rectangle 3"/>
          <p:cNvSpPr>
            <a:spLocks noGrp="1" noChangeArrowheads="1"/>
          </p:cNvSpPr>
          <p:nvPr>
            <p:ph type="dt"/>
          </p:nvPr>
        </p:nvSpPr>
        <p:spPr>
          <a:ln/>
        </p:spPr>
        <p:txBody>
          <a:bodyPr/>
          <a:lstStyle/>
          <a:p>
            <a:r>
              <a:rPr lang="en-US" smtClean="0"/>
              <a:t>April 2022</a:t>
            </a:r>
            <a:endParaRPr lang="en-US"/>
          </a:p>
        </p:txBody>
      </p:sp>
      <p:sp>
        <p:nvSpPr>
          <p:cNvPr id="6" name="Rectangle 6"/>
          <p:cNvSpPr>
            <a:spLocks noGrp="1" noChangeArrowheads="1"/>
          </p:cNvSpPr>
          <p:nvPr>
            <p:ph type="ftr"/>
          </p:nvPr>
        </p:nvSpPr>
        <p:spPr>
          <a:ln/>
        </p:spPr>
        <p:txBody>
          <a:bodyPr/>
          <a:lstStyle/>
          <a:p>
            <a:r>
              <a:rPr lang="en-US" smtClean="0"/>
              <a:t>Michail Koundourakis, Samsung</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802.11-22/0689r2</a:t>
            </a:r>
            <a:endParaRPr lang="en-US"/>
          </a:p>
        </p:txBody>
      </p:sp>
      <p:sp>
        <p:nvSpPr>
          <p:cNvPr id="5" name="Rectangle 3"/>
          <p:cNvSpPr>
            <a:spLocks noGrp="1" noChangeArrowheads="1"/>
          </p:cNvSpPr>
          <p:nvPr>
            <p:ph type="dt"/>
          </p:nvPr>
        </p:nvSpPr>
        <p:spPr>
          <a:ln/>
        </p:spPr>
        <p:txBody>
          <a:bodyPr/>
          <a:lstStyle/>
          <a:p>
            <a:r>
              <a:rPr lang="en-US" smtClean="0"/>
              <a:t>April 2022</a:t>
            </a:r>
            <a:endParaRPr lang="en-US"/>
          </a:p>
        </p:txBody>
      </p:sp>
      <p:sp>
        <p:nvSpPr>
          <p:cNvPr id="6" name="Rectangle 6"/>
          <p:cNvSpPr>
            <a:spLocks noGrp="1" noChangeArrowheads="1"/>
          </p:cNvSpPr>
          <p:nvPr>
            <p:ph type="ftr"/>
          </p:nvPr>
        </p:nvSpPr>
        <p:spPr>
          <a:ln/>
        </p:spPr>
        <p:txBody>
          <a:bodyPr/>
          <a:lstStyle/>
          <a:p>
            <a:r>
              <a:rPr lang="en-US" smtClean="0"/>
              <a:t>Michail Koundourakis, Samsung</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802.11-22/0689r2</a:t>
            </a:r>
            <a:endParaRPr lang="en-US"/>
          </a:p>
        </p:txBody>
      </p:sp>
      <p:sp>
        <p:nvSpPr>
          <p:cNvPr id="5" name="Rectangle 3"/>
          <p:cNvSpPr>
            <a:spLocks noGrp="1" noChangeArrowheads="1"/>
          </p:cNvSpPr>
          <p:nvPr>
            <p:ph type="dt"/>
          </p:nvPr>
        </p:nvSpPr>
        <p:spPr>
          <a:ln/>
        </p:spPr>
        <p:txBody>
          <a:bodyPr/>
          <a:lstStyle/>
          <a:p>
            <a:r>
              <a:rPr lang="en-US" smtClean="0"/>
              <a:t>April 2022</a:t>
            </a:r>
            <a:endParaRPr lang="en-US"/>
          </a:p>
        </p:txBody>
      </p:sp>
      <p:sp>
        <p:nvSpPr>
          <p:cNvPr id="6" name="Rectangle 6"/>
          <p:cNvSpPr>
            <a:spLocks noGrp="1" noChangeArrowheads="1"/>
          </p:cNvSpPr>
          <p:nvPr>
            <p:ph type="ftr"/>
          </p:nvPr>
        </p:nvSpPr>
        <p:spPr>
          <a:ln/>
        </p:spPr>
        <p:txBody>
          <a:bodyPr/>
          <a:lstStyle/>
          <a:p>
            <a:r>
              <a:rPr lang="en-US" smtClean="0"/>
              <a:t>Michail Koundourakis, Samsung</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2022</a:t>
            </a:r>
            <a:endParaRPr lang="en-GB" dirty="0"/>
          </a:p>
        </p:txBody>
      </p:sp>
      <p:sp>
        <p:nvSpPr>
          <p:cNvPr id="5" name="Footer Placeholder 4"/>
          <p:cNvSpPr>
            <a:spLocks noGrp="1"/>
          </p:cNvSpPr>
          <p:nvPr>
            <p:ph type="ftr" idx="11"/>
          </p:nvPr>
        </p:nvSpPr>
        <p:spPr/>
        <p:txBody>
          <a:bodyPr/>
          <a:lstStyle>
            <a:lvl1pPr>
              <a:defRPr/>
            </a:lvl1pPr>
          </a:lstStyle>
          <a:p>
            <a:r>
              <a:rPr lang="en-GB" smtClean="0"/>
              <a:t>Michail Koundourakis, Samsung</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
        <p:nvSpPr>
          <p:cNvPr id="7" name="Title 6"/>
          <p:cNvSpPr>
            <a:spLocks noGrp="1"/>
          </p:cNvSpPr>
          <p:nvPr>
            <p:ph type="title"/>
          </p:nvPr>
        </p:nvSpPr>
        <p:spPr/>
        <p:txBody>
          <a:bodyPr/>
          <a:lstStyle/>
          <a:p>
            <a:r>
              <a:rPr lang="en-US" smtClean="0"/>
              <a:t>Click to edit Master title style</a:t>
            </a:r>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Michail Koundourakis, Samsung</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2022</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3"/>
          <p:cNvSpPr>
            <a:spLocks noGrp="1"/>
          </p:cNvSpPr>
          <p:nvPr>
            <p:ph type="dt" idx="10"/>
          </p:nvPr>
        </p:nvSpPr>
        <p:spPr/>
        <p:txBody>
          <a:bodyPr/>
          <a:lstStyle>
            <a:lvl1pPr>
              <a:defRPr/>
            </a:lvl1pPr>
          </a:lstStyle>
          <a:p>
            <a:r>
              <a:rPr lang="en-US" smtClean="0"/>
              <a:t>May 2022</a:t>
            </a:r>
            <a:endParaRPr lang="en-GB"/>
          </a:p>
        </p:txBody>
      </p:sp>
      <p:sp>
        <p:nvSpPr>
          <p:cNvPr id="5" name="Footer Placeholder 4"/>
          <p:cNvSpPr>
            <a:spLocks noGrp="1"/>
          </p:cNvSpPr>
          <p:nvPr>
            <p:ph type="ftr" idx="11"/>
          </p:nvPr>
        </p:nvSpPr>
        <p:spPr/>
        <p:txBody>
          <a:bodyPr/>
          <a:lstStyle>
            <a:lvl1pPr>
              <a:defRPr/>
            </a:lvl1pPr>
          </a:lstStyle>
          <a:p>
            <a:r>
              <a:rPr lang="en-GB" smtClean="0"/>
              <a:t>Michail Koundourakis, Samsung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2022</a:t>
            </a:r>
            <a:endParaRPr lang="en-GB"/>
          </a:p>
        </p:txBody>
      </p:sp>
      <p:sp>
        <p:nvSpPr>
          <p:cNvPr id="6" name="Footer Placeholder 5"/>
          <p:cNvSpPr>
            <a:spLocks noGrp="1"/>
          </p:cNvSpPr>
          <p:nvPr>
            <p:ph type="ftr" idx="11"/>
          </p:nvPr>
        </p:nvSpPr>
        <p:spPr/>
        <p:txBody>
          <a:bodyPr/>
          <a:lstStyle>
            <a:lvl1pPr>
              <a:defRPr/>
            </a:lvl1pPr>
          </a:lstStyle>
          <a:p>
            <a:r>
              <a:rPr lang="en-GB" smtClean="0"/>
              <a:t>Michail Koundourakis, Samsung</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Michail Koundourakis, Samsung</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2022</a:t>
            </a:r>
            <a:endParaRPr lang="en-GB"/>
          </a:p>
        </p:txBody>
      </p:sp>
      <p:sp>
        <p:nvSpPr>
          <p:cNvPr id="4" name="Footer Placeholder 3"/>
          <p:cNvSpPr>
            <a:spLocks noGrp="1"/>
          </p:cNvSpPr>
          <p:nvPr>
            <p:ph type="ftr" idx="11"/>
          </p:nvPr>
        </p:nvSpPr>
        <p:spPr/>
        <p:txBody>
          <a:bodyPr/>
          <a:lstStyle>
            <a:lvl1pPr>
              <a:defRPr/>
            </a:lvl1pPr>
          </a:lstStyle>
          <a:p>
            <a:r>
              <a:rPr lang="en-GB" smtClean="0"/>
              <a:t>Michail Koundourakis, Samsung</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2022</a:t>
            </a:r>
            <a:endParaRPr lang="en-GB"/>
          </a:p>
        </p:txBody>
      </p:sp>
      <p:sp>
        <p:nvSpPr>
          <p:cNvPr id="3" name="Footer Placeholder 2"/>
          <p:cNvSpPr>
            <a:spLocks noGrp="1"/>
          </p:cNvSpPr>
          <p:nvPr>
            <p:ph type="ftr" idx="11"/>
          </p:nvPr>
        </p:nvSpPr>
        <p:spPr/>
        <p:txBody>
          <a:bodyPr/>
          <a:lstStyle>
            <a:lvl1pPr>
              <a:defRPr/>
            </a:lvl1pPr>
          </a:lstStyle>
          <a:p>
            <a:r>
              <a:rPr lang="en-GB" smtClean="0"/>
              <a:t>Michail Koundourakis, Samsung</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2022</a:t>
            </a:r>
            <a:endParaRPr lang="en-GB"/>
          </a:p>
        </p:txBody>
      </p:sp>
      <p:sp>
        <p:nvSpPr>
          <p:cNvPr id="5" name="Footer Placeholder 4"/>
          <p:cNvSpPr>
            <a:spLocks noGrp="1"/>
          </p:cNvSpPr>
          <p:nvPr>
            <p:ph type="ftr" idx="11"/>
          </p:nvPr>
        </p:nvSpPr>
        <p:spPr/>
        <p:txBody>
          <a:bodyPr/>
          <a:lstStyle>
            <a:lvl1pPr>
              <a:defRPr/>
            </a:lvl1pPr>
          </a:lstStyle>
          <a:p>
            <a:r>
              <a:rPr lang="en-GB" smtClean="0"/>
              <a:t>Michail Koundourakis, Samsung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2022</a:t>
            </a:r>
            <a:endParaRPr lang="en-GB"/>
          </a:p>
        </p:txBody>
      </p:sp>
      <p:sp>
        <p:nvSpPr>
          <p:cNvPr id="5" name="Footer Placeholder 4"/>
          <p:cNvSpPr>
            <a:spLocks noGrp="1"/>
          </p:cNvSpPr>
          <p:nvPr>
            <p:ph type="ftr" idx="11"/>
          </p:nvPr>
        </p:nvSpPr>
        <p:spPr/>
        <p:txBody>
          <a:bodyPr/>
          <a:lstStyle>
            <a:lvl1pPr>
              <a:defRPr/>
            </a:lvl1pPr>
          </a:lstStyle>
          <a:p>
            <a:r>
              <a:rPr lang="en-GB" smtClean="0"/>
              <a:t>Michail Koundourakis, Samsung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Michail Koundourakis, Samsung</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802.11-22/0689r2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48981" y="437607"/>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Rogue MPDU detection in RSNA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2022-05-26</a:t>
            </a:r>
            <a:endParaRPr lang="en-GB" sz="2000" b="0" dirty="0"/>
          </a:p>
        </p:txBody>
      </p:sp>
      <p:sp>
        <p:nvSpPr>
          <p:cNvPr id="6" name="Date Placeholder 3"/>
          <p:cNvSpPr>
            <a:spLocks noGrp="1"/>
          </p:cNvSpPr>
          <p:nvPr>
            <p:ph type="dt" idx="10"/>
          </p:nvPr>
        </p:nvSpPr>
        <p:spPr/>
        <p:txBody>
          <a:bodyPr/>
          <a:lstStyle/>
          <a:p>
            <a:r>
              <a:rPr lang="en-US" smtClean="0"/>
              <a:t>May 2022</a:t>
            </a:r>
            <a:endParaRPr lang="en-GB" dirty="0"/>
          </a:p>
        </p:txBody>
      </p:sp>
      <p:sp>
        <p:nvSpPr>
          <p:cNvPr id="7" name="Footer Placeholder 4"/>
          <p:cNvSpPr>
            <a:spLocks noGrp="1"/>
          </p:cNvSpPr>
          <p:nvPr>
            <p:ph type="ftr" idx="11"/>
          </p:nvPr>
        </p:nvSpPr>
        <p:spPr/>
        <p:txBody>
          <a:bodyPr/>
          <a:lstStyle/>
          <a:p>
            <a:r>
              <a:rPr lang="en-GB" smtClean="0"/>
              <a:t>Michail Koundourakis, Samsung</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97567967"/>
              </p:ext>
            </p:extLst>
          </p:nvPr>
        </p:nvGraphicFramePr>
        <p:xfrm>
          <a:off x="993775" y="2419350"/>
          <a:ext cx="9069388" cy="2206625"/>
        </p:xfrm>
        <a:graphic>
          <a:graphicData uri="http://schemas.openxmlformats.org/presentationml/2006/ole">
            <mc:AlternateContent xmlns:mc="http://schemas.openxmlformats.org/markup-compatibility/2006">
              <mc:Choice xmlns:v="urn:schemas-microsoft-com:vml" Requires="v">
                <p:oleObj spid="_x0000_s3159" name="Document" r:id="rId4" imgW="10448057" imgH="2551831" progId="Word.Document.8">
                  <p:embed/>
                </p:oleObj>
              </mc:Choice>
              <mc:Fallback>
                <p:oleObj name="Document" r:id="rId4" imgW="10448057" imgH="2551831" progId="Word.Document.8">
                  <p:embed/>
                  <p:pic>
                    <p:nvPicPr>
                      <p:cNvPr id="0" name="Picture 3"/>
                      <p:cNvPicPr>
                        <a:picLocks noChangeAspect="1" noChangeArrowheads="1"/>
                      </p:cNvPicPr>
                      <p:nvPr/>
                    </p:nvPicPr>
                    <p:blipFill>
                      <a:blip r:embed="rId5"/>
                      <a:srcRect/>
                      <a:stretch>
                        <a:fillRect/>
                      </a:stretch>
                    </p:blipFill>
                    <p:spPr bwMode="auto">
                      <a:xfrm>
                        <a:off x="993775" y="2419350"/>
                        <a:ext cx="9069388" cy="220662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Improvement 2</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6" name="Date Placeholder 5"/>
          <p:cNvSpPr>
            <a:spLocks noGrp="1"/>
          </p:cNvSpPr>
          <p:nvPr>
            <p:ph type="dt" idx="15"/>
          </p:nvPr>
        </p:nvSpPr>
        <p:spPr/>
        <p:txBody>
          <a:bodyPr/>
          <a:lstStyle/>
          <a:p>
            <a:r>
              <a:rPr lang="en-US" smtClean="0"/>
              <a:t>May 2022</a:t>
            </a:r>
            <a:endParaRPr lang="en-GB" dirty="0"/>
          </a:p>
        </p:txBody>
      </p:sp>
      <p:sp>
        <p:nvSpPr>
          <p:cNvPr id="8" name="Content Placeholder 2"/>
          <p:cNvSpPr txBox="1">
            <a:spLocks/>
          </p:cNvSpPr>
          <p:nvPr/>
        </p:nvSpPr>
        <p:spPr bwMode="auto">
          <a:xfrm>
            <a:off x="914401" y="1628801"/>
            <a:ext cx="5613647" cy="381642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sz="2000" kern="0" dirty="0" smtClean="0"/>
              <a:t>Claim: Current spec rules allow a window of opportunity which can cause valid MPDUs to go </a:t>
            </a:r>
            <a:r>
              <a:rPr lang="en-GB" sz="2000" kern="0" dirty="0" smtClean="0"/>
              <a:t>unacknowledged (subject of </a:t>
            </a:r>
            <a:r>
              <a:rPr lang="en-GB" sz="2000" dirty="0"/>
              <a:t>22/0082</a:t>
            </a:r>
            <a:r>
              <a:rPr lang="en-GB" sz="2000" kern="0" dirty="0" smtClean="0"/>
              <a:t>)</a:t>
            </a:r>
            <a:endParaRPr lang="en-GB" sz="2000" kern="0" dirty="0" smtClean="0"/>
          </a:p>
          <a:p>
            <a:endParaRPr lang="en-GB" sz="2000" kern="0" dirty="0" smtClean="0"/>
          </a:p>
          <a:p>
            <a:r>
              <a:rPr lang="en-GB" sz="2000" kern="0" dirty="0" smtClean="0"/>
              <a:t>Fix: </a:t>
            </a:r>
            <a:r>
              <a:rPr lang="en-GB" sz="2000" kern="0" dirty="0" err="1" smtClean="0"/>
              <a:t>Ack</a:t>
            </a:r>
            <a:r>
              <a:rPr lang="en-GB" sz="2000" kern="0" dirty="0" smtClean="0"/>
              <a:t> all valid MPDUs (which is simple) and let Duplicate Detection and Replay Check to cooperatively decide which MPDUs are accepted or dropped</a:t>
            </a:r>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44072" y="1916832"/>
            <a:ext cx="5062375" cy="3816424"/>
          </a:xfrm>
        </p:spPr>
      </p:pic>
    </p:spTree>
    <p:extLst>
      <p:ext uri="{BB962C8B-B14F-4D97-AF65-F5344CB8AC3E}">
        <p14:creationId xmlns:p14="http://schemas.microsoft.com/office/powerpoint/2010/main" val="318001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762026"/>
          </a:xfrm>
        </p:spPr>
        <p:txBody>
          <a:bodyPr/>
          <a:lstStyle/>
          <a:p>
            <a:r>
              <a:rPr lang="en-GB" dirty="0" smtClean="0"/>
              <a:t>Improvement 3</a:t>
            </a:r>
            <a:endParaRPr lang="en-GB" dirty="0"/>
          </a:p>
        </p:txBody>
      </p:sp>
      <p:sp>
        <p:nvSpPr>
          <p:cNvPr id="3" name="Content Placeholder 2"/>
          <p:cNvSpPr>
            <a:spLocks noGrp="1"/>
          </p:cNvSpPr>
          <p:nvPr>
            <p:ph idx="1"/>
          </p:nvPr>
        </p:nvSpPr>
        <p:spPr>
          <a:xfrm>
            <a:off x="914401" y="1628801"/>
            <a:ext cx="10438183" cy="4176463"/>
          </a:xfrm>
        </p:spPr>
        <p:txBody>
          <a:bodyPr/>
          <a:lstStyle/>
          <a:p>
            <a:r>
              <a:rPr lang="en-GB" sz="2000" dirty="0"/>
              <a:t>Claim: Existing </a:t>
            </a:r>
            <a:r>
              <a:rPr lang="en-GB" sz="2000" dirty="0" smtClean="0"/>
              <a:t>reordering </a:t>
            </a:r>
            <a:r>
              <a:rPr lang="en-GB" sz="2000" dirty="0"/>
              <a:t>buffer control rules will work at the recipient despite allowing all MPDUs to be </a:t>
            </a:r>
            <a:r>
              <a:rPr lang="en-GB" sz="2000" dirty="0" err="1"/>
              <a:t>Acked</a:t>
            </a:r>
            <a:endParaRPr lang="en-GB" sz="2000" dirty="0"/>
          </a:p>
          <a:p>
            <a:endParaRPr lang="en-GB" sz="2000" dirty="0"/>
          </a:p>
          <a:p>
            <a:r>
              <a:rPr lang="en-GB" sz="2000" dirty="0"/>
              <a:t>Test rules: In next slides, we look at how existing reordering buffer control rules will cope with allowing </a:t>
            </a:r>
            <a:r>
              <a:rPr lang="en-GB" sz="2000" dirty="0" err="1"/>
              <a:t>BlockAck</a:t>
            </a:r>
            <a:r>
              <a:rPr lang="en-GB" sz="2000" dirty="0"/>
              <a:t> </a:t>
            </a:r>
            <a:r>
              <a:rPr lang="en-GB" sz="2000" dirty="0" err="1"/>
              <a:t>Scoreboarding</a:t>
            </a:r>
            <a:r>
              <a:rPr lang="en-GB" sz="2000" dirty="0"/>
              <a:t> to accept all MPDUs (for a TID, with valid FCS)</a:t>
            </a:r>
          </a:p>
          <a:p>
            <a:endParaRPr lang="en-GB" sz="2000" dirty="0"/>
          </a:p>
          <a:p>
            <a:r>
              <a:rPr lang="en-GB" sz="2000" dirty="0"/>
              <a:t>We use rules from: 10.25.6.6.2.1 Block </a:t>
            </a:r>
            <a:r>
              <a:rPr lang="en-GB" sz="2000" dirty="0" err="1"/>
              <a:t>ack</a:t>
            </a:r>
            <a:r>
              <a:rPr lang="en-GB" sz="2000" dirty="0"/>
              <a:t> agreements not using segmentation and reassembly but these are applicable to the whole 10.25.6.6.2</a:t>
            </a:r>
          </a:p>
          <a:p>
            <a:endParaRPr lang="en-GB" sz="2000" dirty="0"/>
          </a:p>
          <a:p>
            <a:r>
              <a:rPr lang="en-GB" sz="2000" dirty="0"/>
              <a:t>Note: </a:t>
            </a:r>
            <a:r>
              <a:rPr lang="en-GB" sz="2000" u="sng" dirty="0"/>
              <a:t>This only works with Protected </a:t>
            </a:r>
            <a:r>
              <a:rPr lang="en-GB" sz="2000" u="sng" dirty="0" err="1"/>
              <a:t>BlockAck</a:t>
            </a:r>
            <a:r>
              <a:rPr lang="en-GB" sz="2000" dirty="0"/>
              <a:t>, i.e. only a valid ADDBA Request can move </a:t>
            </a:r>
            <a:r>
              <a:rPr lang="en-GB" sz="2000" dirty="0" err="1"/>
              <a:t>WinStartB</a:t>
            </a:r>
            <a:endParaRPr lang="en-GB"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6" name="Date Placeholder 5"/>
          <p:cNvSpPr>
            <a:spLocks noGrp="1"/>
          </p:cNvSpPr>
          <p:nvPr>
            <p:ph type="dt" idx="15"/>
          </p:nvPr>
        </p:nvSpPr>
        <p:spPr/>
        <p:txBody>
          <a:bodyPr/>
          <a:lstStyle/>
          <a:p>
            <a:r>
              <a:rPr lang="en-US" smtClean="0"/>
              <a:t>May 2022</a:t>
            </a:r>
            <a:endParaRPr lang="en-GB" dirty="0"/>
          </a:p>
        </p:txBody>
      </p:sp>
    </p:spTree>
    <p:extLst>
      <p:ext uri="{BB962C8B-B14F-4D97-AF65-F5344CB8AC3E}">
        <p14:creationId xmlns:p14="http://schemas.microsoft.com/office/powerpoint/2010/main" val="11565624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1: </a:t>
            </a:r>
            <a:r>
              <a:rPr lang="en-GB" b="0" i="1" dirty="0"/>
              <a:t>WinStartB</a:t>
            </a:r>
            <a:r>
              <a:rPr lang="en-GB" b="0" dirty="0"/>
              <a:t>+2^11 &lt;= </a:t>
            </a:r>
            <a:r>
              <a:rPr lang="en-GB" b="0" i="1" dirty="0"/>
              <a:t>SN </a:t>
            </a:r>
            <a:r>
              <a:rPr lang="en-GB" b="0" dirty="0"/>
              <a:t>&lt; </a:t>
            </a:r>
            <a:r>
              <a:rPr lang="en-GB" b="0" i="1" dirty="0" err="1"/>
              <a:t>WinStartB</a:t>
            </a:r>
            <a:r>
              <a:rPr lang="en-GB" b="0" dirty="0" smtClean="0"/>
              <a:t> </a:t>
            </a:r>
            <a:endParaRPr lang="en-GB" b="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smtClean="0"/>
              <a:t>Spec </a:t>
            </a:r>
            <a:r>
              <a:rPr lang="en-GB" dirty="0" smtClean="0"/>
              <a:t>requires dropping the MPDU, so it is safe</a:t>
            </a:r>
          </a:p>
          <a:p>
            <a:pPr lvl="1">
              <a:buFont typeface="Arial" panose="020B0604020202020204" pitchFamily="34" charset="0"/>
              <a:buChar char="•"/>
            </a:pPr>
            <a:r>
              <a:rPr lang="en-GB" dirty="0" smtClean="0"/>
              <a:t>In theory, if STA can remember all the SN/PN for the [0, 4095] space, it may even be possible to accept a valid MPDU arriving late, i.e. after </a:t>
            </a:r>
            <a:r>
              <a:rPr lang="en-GB" dirty="0" err="1" smtClean="0"/>
              <a:t>WinStartB</a:t>
            </a:r>
            <a:r>
              <a:rPr lang="en-GB" dirty="0" smtClean="0"/>
              <a:t> moving beyond its SN – but this goes against the spec as it stands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6" name="Date Placeholder 5"/>
          <p:cNvSpPr>
            <a:spLocks noGrp="1"/>
          </p:cNvSpPr>
          <p:nvPr>
            <p:ph type="dt" idx="15"/>
          </p:nvPr>
        </p:nvSpPr>
        <p:spPr/>
        <p:txBody>
          <a:bodyPr/>
          <a:lstStyle/>
          <a:p>
            <a:r>
              <a:rPr lang="en-US" smtClean="0"/>
              <a:t>May 2022</a:t>
            </a:r>
            <a:endParaRPr lang="en-GB" dirty="0"/>
          </a:p>
        </p:txBody>
      </p:sp>
    </p:spTree>
    <p:extLst>
      <p:ext uri="{BB962C8B-B14F-4D97-AF65-F5344CB8AC3E}">
        <p14:creationId xmlns:p14="http://schemas.microsoft.com/office/powerpoint/2010/main" val="40818783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2: </a:t>
            </a:r>
            <a:r>
              <a:rPr lang="en-GB" b="0" i="1" dirty="0" err="1" smtClean="0"/>
              <a:t>WinStartB</a:t>
            </a:r>
            <a:r>
              <a:rPr lang="en-GB" b="0" i="1" dirty="0" smtClean="0"/>
              <a:t> &lt;=</a:t>
            </a:r>
            <a:r>
              <a:rPr lang="en-GB" b="0" dirty="0" smtClean="0"/>
              <a:t> </a:t>
            </a:r>
            <a:r>
              <a:rPr lang="en-GB" b="0" i="1" dirty="0"/>
              <a:t>SN </a:t>
            </a:r>
            <a:r>
              <a:rPr lang="en-GB" b="0" i="1" dirty="0" smtClean="0"/>
              <a:t>&lt;=</a:t>
            </a:r>
            <a:r>
              <a:rPr lang="en-GB" b="0" dirty="0" smtClean="0"/>
              <a:t> </a:t>
            </a:r>
            <a:r>
              <a:rPr lang="en-GB" b="0" i="1" dirty="0" err="1" smtClean="0"/>
              <a:t>WinEndB</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a:t>Duplicate MPDUs detected, but only </a:t>
            </a:r>
            <a:r>
              <a:rPr lang="en-GB" dirty="0" smtClean="0"/>
              <a:t>as </a:t>
            </a:r>
            <a:r>
              <a:rPr lang="en-GB" dirty="0"/>
              <a:t>replays are </a:t>
            </a:r>
            <a:r>
              <a:rPr lang="en-GB" dirty="0" smtClean="0"/>
              <a:t>being identified </a:t>
            </a:r>
            <a:r>
              <a:rPr lang="en-GB" dirty="0"/>
              <a:t>and discarded</a:t>
            </a:r>
          </a:p>
          <a:p>
            <a:pPr lvl="1">
              <a:buFont typeface="Arial" panose="020B0604020202020204" pitchFamily="34" charset="0"/>
              <a:buChar char="•"/>
            </a:pPr>
            <a:r>
              <a:rPr lang="en-GB" dirty="0"/>
              <a:t>If more than 1 MPDU with the same SN is received, with previous gaps in the reordering </a:t>
            </a:r>
            <a:r>
              <a:rPr lang="en-GB" dirty="0" smtClean="0"/>
              <a:t>buffer </a:t>
            </a:r>
            <a:r>
              <a:rPr lang="en-GB" dirty="0"/>
              <a:t>it is now possible to know which SN is legal and which is replay of an earlier MPDU; see </a:t>
            </a:r>
            <a:r>
              <a:rPr lang="en-GB" b="1" dirty="0"/>
              <a:t>Improvement 1</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6" name="Date Placeholder 5"/>
          <p:cNvSpPr>
            <a:spLocks noGrp="1"/>
          </p:cNvSpPr>
          <p:nvPr>
            <p:ph type="dt" idx="15"/>
          </p:nvPr>
        </p:nvSpPr>
        <p:spPr/>
        <p:txBody>
          <a:bodyPr/>
          <a:lstStyle/>
          <a:p>
            <a:r>
              <a:rPr lang="en-US" smtClean="0"/>
              <a:t>May 2022</a:t>
            </a:r>
            <a:endParaRPr lang="en-GB" dirty="0"/>
          </a:p>
        </p:txBody>
      </p:sp>
    </p:spTree>
    <p:extLst>
      <p:ext uri="{BB962C8B-B14F-4D97-AF65-F5344CB8AC3E}">
        <p14:creationId xmlns:p14="http://schemas.microsoft.com/office/powerpoint/2010/main" val="690885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3: </a:t>
            </a:r>
            <a:r>
              <a:rPr lang="en-GB" b="0" i="1" dirty="0" err="1" smtClean="0"/>
              <a:t>WinEndB</a:t>
            </a:r>
            <a:r>
              <a:rPr lang="en-GB" b="0" i="1" dirty="0" smtClean="0"/>
              <a:t> </a:t>
            </a:r>
            <a:r>
              <a:rPr lang="en-GB" b="0" dirty="0"/>
              <a:t>&lt;</a:t>
            </a:r>
            <a:r>
              <a:rPr lang="en-GB" b="0" dirty="0" smtClean="0"/>
              <a:t> </a:t>
            </a:r>
            <a:r>
              <a:rPr lang="en-GB" b="0" i="1" dirty="0"/>
              <a:t>SN </a:t>
            </a:r>
            <a:r>
              <a:rPr lang="en-GB" b="0" dirty="0"/>
              <a:t>&lt;</a:t>
            </a:r>
            <a:r>
              <a:rPr lang="en-GB" b="0" dirty="0" smtClean="0"/>
              <a:t> </a:t>
            </a:r>
            <a:r>
              <a:rPr lang="en-GB" b="0" i="1" dirty="0" smtClean="0"/>
              <a:t>WinStartB</a:t>
            </a:r>
            <a:r>
              <a:rPr lang="en-GB" b="0" dirty="0" smtClean="0"/>
              <a:t>+2^11</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smtClean="0"/>
              <a:t>Performing Replay check before </a:t>
            </a:r>
            <a:r>
              <a:rPr lang="en-GB" dirty="0" err="1" smtClean="0"/>
              <a:t>WinEndB</a:t>
            </a:r>
            <a:r>
              <a:rPr lang="en-GB" dirty="0" smtClean="0"/>
              <a:t> is updated, allows (certain) Replays to be detected and discarded before their SN is used to update </a:t>
            </a:r>
            <a:r>
              <a:rPr lang="en-GB" dirty="0" err="1" smtClean="0"/>
              <a:t>WinStartB</a:t>
            </a:r>
            <a:endParaRPr lang="en-GB" dirty="0"/>
          </a:p>
          <a:p>
            <a:pPr>
              <a:buFont typeface="Arial" panose="020B0604020202020204" pitchFamily="34" charset="0"/>
              <a:buChar char="•"/>
            </a:pPr>
            <a:r>
              <a:rPr lang="en-GB" dirty="0" smtClean="0"/>
              <a:t>Previously accepted PNs, and Valid PNs within the reordering buffer can be used to check for replay</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6" name="Date Placeholder 5"/>
          <p:cNvSpPr>
            <a:spLocks noGrp="1"/>
          </p:cNvSpPr>
          <p:nvPr>
            <p:ph type="dt" idx="15"/>
          </p:nvPr>
        </p:nvSpPr>
        <p:spPr/>
        <p:txBody>
          <a:bodyPr/>
          <a:lstStyle/>
          <a:p>
            <a:r>
              <a:rPr lang="en-US" smtClean="0"/>
              <a:t>May 2022</a:t>
            </a:r>
            <a:endParaRPr lang="en-GB" dirty="0"/>
          </a:p>
        </p:txBody>
      </p:sp>
    </p:spTree>
    <p:extLst>
      <p:ext uri="{BB962C8B-B14F-4D97-AF65-F5344CB8AC3E}">
        <p14:creationId xmlns:p14="http://schemas.microsoft.com/office/powerpoint/2010/main" val="42524997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smtClean="0"/>
              <a:t>The combination of the </a:t>
            </a:r>
            <a:r>
              <a:rPr lang="en-GB" dirty="0" smtClean="0"/>
              <a:t>existing </a:t>
            </a:r>
            <a:r>
              <a:rPr lang="en-GB" dirty="0" smtClean="0"/>
              <a:t>Duplicate Detection and Replay Check can be used to identify all rogue MPDUs which may be received if </a:t>
            </a:r>
            <a:r>
              <a:rPr lang="en-GB" dirty="0" err="1" smtClean="0"/>
              <a:t>BlockAck</a:t>
            </a:r>
            <a:r>
              <a:rPr lang="en-GB" dirty="0" smtClean="0"/>
              <a:t> </a:t>
            </a:r>
            <a:r>
              <a:rPr lang="en-GB" dirty="0" err="1" smtClean="0"/>
              <a:t>WinStartR</a:t>
            </a:r>
            <a:r>
              <a:rPr lang="en-GB" dirty="0" smtClean="0"/>
              <a:t> rules </a:t>
            </a:r>
            <a:r>
              <a:rPr lang="en-GB" dirty="0" smtClean="0"/>
              <a:t>related to “</a:t>
            </a:r>
            <a:r>
              <a:rPr lang="en-GB" b="0" i="1" dirty="0" smtClean="0"/>
              <a:t>WinStartR</a:t>
            </a:r>
            <a:r>
              <a:rPr lang="en-GB" b="0" dirty="0" smtClean="0"/>
              <a:t>+2^11</a:t>
            </a:r>
            <a:r>
              <a:rPr lang="en-GB" dirty="0" smtClean="0"/>
              <a:t>” </a:t>
            </a:r>
            <a:r>
              <a:rPr lang="en-GB" dirty="0" smtClean="0"/>
              <a:t>are </a:t>
            </a:r>
            <a:r>
              <a:rPr lang="en-GB" dirty="0" smtClean="0"/>
              <a:t>completely </a:t>
            </a:r>
            <a:r>
              <a:rPr lang="en-GB" dirty="0" smtClean="0"/>
              <a:t>removed</a:t>
            </a:r>
          </a:p>
          <a:p>
            <a:pPr>
              <a:buFont typeface="Arial" panose="020B0604020202020204" pitchFamily="34" charset="0"/>
              <a:buChar char="•"/>
            </a:pPr>
            <a:endParaRPr lang="en-GB" dirty="0" smtClean="0"/>
          </a:p>
          <a:p>
            <a:pPr>
              <a:buFont typeface="Arial" panose="020B0604020202020204" pitchFamily="34" charset="0"/>
              <a:buChar char="•"/>
            </a:pPr>
            <a:r>
              <a:rPr lang="en-GB" dirty="0" smtClean="0"/>
              <a:t>Scoreboard handling after removal of </a:t>
            </a:r>
            <a:r>
              <a:rPr lang="en-GB" dirty="0" smtClean="0"/>
              <a:t>these </a:t>
            </a:r>
            <a:r>
              <a:rPr lang="en-GB" dirty="0" err="1" smtClean="0"/>
              <a:t>WinStartR</a:t>
            </a:r>
            <a:r>
              <a:rPr lang="en-GB" dirty="0" smtClean="0"/>
              <a:t> rules fixes security flaws; current method of fixing these flows uses a best-effort method which is </a:t>
            </a:r>
            <a:r>
              <a:rPr lang="en-GB" smtClean="0"/>
              <a:t>not </a:t>
            </a:r>
            <a:r>
              <a:rPr lang="en-GB" smtClean="0"/>
              <a:t>bulletproof</a:t>
            </a:r>
          </a:p>
          <a:p>
            <a:pPr>
              <a:buFont typeface="Arial" panose="020B0604020202020204" pitchFamily="34" charset="0"/>
              <a:buChar char="•"/>
            </a:pPr>
            <a:endParaRPr lang="en-GB" dirty="0" smtClean="0"/>
          </a:p>
          <a:p>
            <a:pPr>
              <a:buFont typeface="Arial" panose="020B0604020202020204" pitchFamily="34" charset="0"/>
              <a:buChar char="•"/>
            </a:pPr>
            <a:r>
              <a:rPr lang="en-GB" dirty="0" smtClean="0"/>
              <a:t>Legacy devices are not affected and new signalling is not </a:t>
            </a:r>
            <a:r>
              <a:rPr lang="en-GB" dirty="0" smtClean="0"/>
              <a:t>needed</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6" name="Date Placeholder 5"/>
          <p:cNvSpPr>
            <a:spLocks noGrp="1"/>
          </p:cNvSpPr>
          <p:nvPr>
            <p:ph type="dt" idx="15"/>
          </p:nvPr>
        </p:nvSpPr>
        <p:spPr/>
        <p:txBody>
          <a:bodyPr/>
          <a:lstStyle/>
          <a:p>
            <a:r>
              <a:rPr lang="en-US" smtClean="0"/>
              <a:t>May 2022</a:t>
            </a:r>
            <a:endParaRPr lang="en-GB" dirty="0"/>
          </a:p>
        </p:txBody>
      </p:sp>
    </p:spTree>
    <p:extLst>
      <p:ext uri="{BB962C8B-B14F-4D97-AF65-F5344CB8AC3E}">
        <p14:creationId xmlns:p14="http://schemas.microsoft.com/office/powerpoint/2010/main" val="9674117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4" name="Date Placeholder 3"/>
          <p:cNvSpPr>
            <a:spLocks noGrp="1"/>
          </p:cNvSpPr>
          <p:nvPr>
            <p:ph type="dt" idx="15"/>
          </p:nvPr>
        </p:nvSpPr>
        <p:spPr/>
        <p:txBody>
          <a:bodyPr/>
          <a:lstStyle/>
          <a:p>
            <a:r>
              <a:rPr lang="en-US" smtClean="0"/>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802.11 spec has rules to describe: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How </a:t>
            </a:r>
            <a:r>
              <a:rPr lang="en-GB" dirty="0" err="1"/>
              <a:t>WinStartR</a:t>
            </a:r>
            <a:r>
              <a:rPr lang="en-GB" dirty="0"/>
              <a:t> and </a:t>
            </a:r>
            <a:r>
              <a:rPr lang="en-GB" dirty="0" err="1"/>
              <a:t>WinStartB</a:t>
            </a:r>
            <a:r>
              <a:rPr lang="en-GB" dirty="0"/>
              <a:t> are updated after receiving different frames, using their SN or SSN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Which SNs are </a:t>
            </a:r>
            <a:r>
              <a:rPr lang="en-GB" dirty="0" smtClean="0"/>
              <a:t>acknowledged and accepted by the </a:t>
            </a:r>
            <a:r>
              <a:rPr lang="en-GB" dirty="0" err="1" smtClean="0"/>
              <a:t>scoreboarding</a:t>
            </a:r>
            <a:r>
              <a:rPr lang="en-GB" dirty="0" smtClean="0"/>
              <a:t> context checks</a:t>
            </a:r>
            <a:r>
              <a:rPr lang="en-GB" dirty="0" smtClean="0"/>
              <a:t>, </a:t>
            </a:r>
            <a:r>
              <a:rPr lang="en-GB" dirty="0"/>
              <a:t>using the </a:t>
            </a:r>
            <a:r>
              <a:rPr lang="en-GB" dirty="0" err="1"/>
              <a:t>WinStartR</a:t>
            </a:r>
            <a:r>
              <a:rPr lang="en-GB" dirty="0"/>
              <a:t> to divide SN space</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For RSNA, </a:t>
            </a:r>
            <a:r>
              <a:rPr lang="en-GB" dirty="0" smtClean="0"/>
              <a:t>the rules which define which SNs are </a:t>
            </a:r>
            <a:r>
              <a:rPr lang="en-GB" dirty="0" err="1" smtClean="0"/>
              <a:t>Acked</a:t>
            </a:r>
            <a:r>
              <a:rPr lang="en-GB" dirty="0" smtClean="0"/>
              <a:t> in the </a:t>
            </a:r>
            <a:r>
              <a:rPr lang="en-GB" dirty="0" err="1" smtClean="0"/>
              <a:t>BlockAck</a:t>
            </a:r>
            <a:r>
              <a:rPr lang="en-GB" dirty="0" smtClean="0"/>
              <a:t> frame </a:t>
            </a:r>
            <a:r>
              <a:rPr lang="en-GB" dirty="0"/>
              <a:t>are redundant if the STA </a:t>
            </a:r>
            <a:r>
              <a:rPr lang="en-GB" dirty="0" smtClean="0"/>
              <a:t>implements Replay </a:t>
            </a:r>
            <a:r>
              <a:rPr lang="en-GB" dirty="0"/>
              <a:t>Detection. This presentation explains the reasons and proposes removing the unneeded clauses to simplify specification and implementation, without compromising security.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4" name="Date Placeholder 3"/>
          <p:cNvSpPr>
            <a:spLocks noGrp="1"/>
          </p:cNvSpPr>
          <p:nvPr>
            <p:ph type="dt" idx="15"/>
          </p:nvPr>
        </p:nvSpPr>
        <p:spPr/>
        <p:txBody>
          <a:bodyPr/>
          <a:lstStyle/>
          <a:p>
            <a:r>
              <a:rPr lang="en-US" smtClean="0"/>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942999"/>
          </a:xfrm>
        </p:spPr>
        <p:txBody>
          <a:bodyPr/>
          <a:lstStyle/>
          <a:p>
            <a:r>
              <a:rPr lang="en-GB" dirty="0" smtClean="0"/>
              <a:t>Recent discussions about vulnerabilities</a:t>
            </a:r>
            <a:endParaRPr lang="en-GB" dirty="0"/>
          </a:p>
        </p:txBody>
      </p:sp>
      <p:sp>
        <p:nvSpPr>
          <p:cNvPr id="9218" name="Rectangle 2"/>
          <p:cNvSpPr>
            <a:spLocks noGrp="1" noChangeArrowheads="1"/>
          </p:cNvSpPr>
          <p:nvPr>
            <p:ph idx="1"/>
          </p:nvPr>
        </p:nvSpPr>
        <p:spPr>
          <a:xfrm>
            <a:off x="899754" y="1708176"/>
            <a:ext cx="10361084" cy="4616427"/>
          </a:xfrm>
          <a:ln/>
        </p:spPr>
        <p:txBody>
          <a:bodyPr/>
          <a:lstStyle/>
          <a:p>
            <a:pPr>
              <a:buFont typeface="Times New Roman" pitchFamily="16" charset="0"/>
              <a:buChar char="•"/>
            </a:pPr>
            <a:r>
              <a:rPr lang="en-GB" sz="2000" dirty="0" err="1"/>
              <a:t>BlockAck</a:t>
            </a:r>
            <a:r>
              <a:rPr lang="en-GB" sz="2000" dirty="0"/>
              <a:t> Request, Control frame so unprotected, can be used in attacks to </a:t>
            </a:r>
            <a:r>
              <a:rPr lang="en-GB" sz="2000" dirty="0" smtClean="0"/>
              <a:t>move </a:t>
            </a:r>
            <a:r>
              <a:rPr lang="en-GB" sz="2000" dirty="0" err="1"/>
              <a:t>WinStartR</a:t>
            </a:r>
            <a:endParaRPr lang="en-GB" sz="2000" dirty="0"/>
          </a:p>
          <a:p>
            <a:pPr lvl="1">
              <a:buFont typeface="Times New Roman" pitchFamily="16" charset="0"/>
              <a:buChar char="•"/>
            </a:pPr>
            <a:r>
              <a:rPr lang="en-GB" sz="1800" dirty="0"/>
              <a:t>Protected </a:t>
            </a:r>
            <a:r>
              <a:rPr lang="en-GB" sz="1800" dirty="0" err="1"/>
              <a:t>BlockAck</a:t>
            </a:r>
            <a:r>
              <a:rPr lang="en-GB" sz="1800" dirty="0"/>
              <a:t> changes use robust ADDBA Request frame to move SSN</a:t>
            </a:r>
          </a:p>
          <a:p>
            <a:pPr>
              <a:buFont typeface="Times New Roman" pitchFamily="16" charset="0"/>
              <a:buChar char="•"/>
            </a:pPr>
            <a:r>
              <a:rPr lang="en-GB" sz="2000" dirty="0"/>
              <a:t>Additional attacks identified in </a:t>
            </a:r>
            <a:r>
              <a:rPr lang="en-GB" sz="2000" dirty="0" smtClean="0"/>
              <a:t>22/0082 (attacker manages to mess recipient STA’s </a:t>
            </a:r>
            <a:r>
              <a:rPr lang="en-GB" sz="2000" dirty="0" err="1" smtClean="0"/>
              <a:t>WinStartR</a:t>
            </a:r>
            <a:r>
              <a:rPr lang="en-GB" sz="2000" dirty="0" smtClean="0"/>
              <a:t>):</a:t>
            </a:r>
            <a:endParaRPr lang="en-GB" sz="2000" dirty="0"/>
          </a:p>
          <a:p>
            <a:pPr lvl="1">
              <a:buFont typeface="Times New Roman" pitchFamily="16" charset="0"/>
              <a:buChar char="•"/>
            </a:pPr>
            <a:r>
              <a:rPr lang="en-GB" sz="1800" dirty="0"/>
              <a:t>Injection of a fake Data frame: Attacker injects a Data frame with an arbitrary SN</a:t>
            </a:r>
          </a:p>
          <a:p>
            <a:pPr lvl="1">
              <a:buFont typeface="Times New Roman" pitchFamily="16" charset="0"/>
              <a:buChar char="•"/>
            </a:pPr>
            <a:r>
              <a:rPr lang="en-GB" sz="1800" dirty="0"/>
              <a:t>Replay a genuine Data frame with a modified SN</a:t>
            </a:r>
          </a:p>
          <a:p>
            <a:pPr>
              <a:buFont typeface="Times New Roman" pitchFamily="16" charset="0"/>
              <a:buChar char="•"/>
            </a:pPr>
            <a:r>
              <a:rPr lang="en-GB" sz="2000" dirty="0"/>
              <a:t>All attacks aim to prevent the recipient from </a:t>
            </a:r>
            <a:r>
              <a:rPr lang="en-GB" sz="2000" dirty="0" err="1"/>
              <a:t>Acking</a:t>
            </a:r>
            <a:r>
              <a:rPr lang="en-GB" sz="2000" dirty="0"/>
              <a:t> good MPDUs by taking advantage of the Rx </a:t>
            </a:r>
            <a:r>
              <a:rPr lang="en-GB" sz="2000" dirty="0" err="1"/>
              <a:t>BlockAck</a:t>
            </a:r>
            <a:r>
              <a:rPr lang="en-GB" sz="2000" dirty="0"/>
              <a:t> scoreboard handling (</a:t>
            </a:r>
            <a:r>
              <a:rPr lang="en-GB" sz="2000" dirty="0" err="1"/>
              <a:t>WinStartR</a:t>
            </a:r>
            <a:r>
              <a:rPr lang="en-GB" sz="2000" dirty="0"/>
              <a:t>):</a:t>
            </a:r>
          </a:p>
          <a:p>
            <a:pPr lvl="1">
              <a:buFont typeface="Times New Roman" pitchFamily="16" charset="0"/>
              <a:buChar char="•"/>
            </a:pPr>
            <a:r>
              <a:rPr lang="en-GB" sz="1800" dirty="0"/>
              <a:t>If </a:t>
            </a:r>
            <a:r>
              <a:rPr lang="en-GB" sz="1800" i="1" dirty="0"/>
              <a:t>WinStartR</a:t>
            </a:r>
            <a:r>
              <a:rPr lang="en-GB" sz="1800" dirty="0"/>
              <a:t>+2^11 &lt;=  </a:t>
            </a:r>
            <a:r>
              <a:rPr lang="en-GB" sz="1800" i="1" dirty="0"/>
              <a:t>SN </a:t>
            </a:r>
            <a:r>
              <a:rPr lang="en-GB" sz="1800" dirty="0"/>
              <a:t>&lt; </a:t>
            </a:r>
            <a:r>
              <a:rPr lang="en-GB" sz="1800" i="1" dirty="0" err="1"/>
              <a:t>WinStartR</a:t>
            </a:r>
            <a:r>
              <a:rPr lang="en-GB" sz="1800" dirty="0"/>
              <a:t>, make no changes to the record</a:t>
            </a:r>
          </a:p>
          <a:p>
            <a:pPr lvl="1">
              <a:buFont typeface="Times New Roman" pitchFamily="16" charset="0"/>
              <a:buChar char="•"/>
            </a:pPr>
            <a:r>
              <a:rPr lang="en-GB" sz="1800" dirty="0"/>
              <a:t>the sequence number space is considered divided into two parts, one of which is “old” and one of which is “new,” by means of a boundary created by adding half the sequence number range to the current start of receive window</a:t>
            </a:r>
          </a:p>
          <a:p>
            <a:pPr>
              <a:buFont typeface="Times New Roman" pitchFamily="16" charset="0"/>
              <a:buChar char="•"/>
            </a:pPr>
            <a:endParaRPr lang="en-GB" dirty="0"/>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4" name="Date Placeholder 3"/>
          <p:cNvSpPr>
            <a:spLocks noGrp="1"/>
          </p:cNvSpPr>
          <p:nvPr>
            <p:ph type="dt" idx="15"/>
          </p:nvPr>
        </p:nvSpPr>
        <p:spPr/>
        <p:txBody>
          <a:bodyPr/>
          <a:lstStyle/>
          <a:p>
            <a:r>
              <a:rPr lang="en-US" smtClean="0"/>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of an attack</a:t>
            </a:r>
            <a:endParaRPr lang="en-GB" dirty="0"/>
          </a:p>
        </p:txBody>
      </p:sp>
      <p:sp>
        <p:nvSpPr>
          <p:cNvPr id="3" name="Content Placeholder 2"/>
          <p:cNvSpPr>
            <a:spLocks noGrp="1"/>
          </p:cNvSpPr>
          <p:nvPr>
            <p:ph idx="1"/>
          </p:nvPr>
        </p:nvSpPr>
        <p:spPr/>
        <p:txBody>
          <a:bodyPr/>
          <a:lstStyle/>
          <a:p>
            <a:pPr>
              <a:buFontTx/>
              <a:buChar char="-"/>
            </a:pPr>
            <a:r>
              <a:rPr lang="en-GB" dirty="0" err="1"/>
              <a:t>WinStartR</a:t>
            </a:r>
            <a:r>
              <a:rPr lang="en-GB" dirty="0"/>
              <a:t> = 1000 (recipient has received and </a:t>
            </a:r>
            <a:r>
              <a:rPr lang="en-GB" dirty="0" err="1"/>
              <a:t>Acked</a:t>
            </a:r>
            <a:r>
              <a:rPr lang="en-GB" dirty="0"/>
              <a:t> SNs up to </a:t>
            </a:r>
            <a:r>
              <a:rPr lang="en-GB" dirty="0" smtClean="0"/>
              <a:t>999)</a:t>
            </a:r>
            <a:endParaRPr lang="en-GB" dirty="0"/>
          </a:p>
          <a:p>
            <a:pPr>
              <a:buFontTx/>
              <a:buChar char="-"/>
            </a:pPr>
            <a:r>
              <a:rPr lang="en-GB" dirty="0"/>
              <a:t>Rogue device replays SN=999 MPDU, changing its SN to 2200 (&gt;</a:t>
            </a:r>
            <a:r>
              <a:rPr lang="en-GB" dirty="0" err="1"/>
              <a:t>WinSizeR</a:t>
            </a:r>
            <a:r>
              <a:rPr lang="en-GB" dirty="0"/>
              <a:t>)</a:t>
            </a:r>
          </a:p>
          <a:p>
            <a:pPr>
              <a:buFontTx/>
              <a:buChar char="-"/>
            </a:pPr>
            <a:r>
              <a:rPr lang="en-GB" dirty="0"/>
              <a:t>STA receives MPDU SN=2200 and it is a valid frame, so sets </a:t>
            </a:r>
            <a:r>
              <a:rPr lang="en-GB" dirty="0" err="1"/>
              <a:t>WinStartR</a:t>
            </a:r>
            <a:r>
              <a:rPr lang="en-GB" dirty="0"/>
              <a:t>=2200</a:t>
            </a:r>
          </a:p>
          <a:p>
            <a:pPr>
              <a:buFontTx/>
              <a:buChar char="-"/>
            </a:pPr>
            <a:r>
              <a:rPr lang="en-GB" dirty="0"/>
              <a:t>Peer transmits MPDU with SN=1000, but STA does not </a:t>
            </a:r>
            <a:r>
              <a:rPr lang="en-GB" dirty="0" err="1"/>
              <a:t>Ack</a:t>
            </a:r>
            <a:r>
              <a:rPr lang="en-GB" dirty="0"/>
              <a:t> SN=1000 in the </a:t>
            </a:r>
            <a:r>
              <a:rPr lang="en-GB" dirty="0" err="1"/>
              <a:t>BlockAck</a:t>
            </a:r>
            <a:r>
              <a:rPr lang="en-GB" dirty="0"/>
              <a:t> response due to:</a:t>
            </a:r>
          </a:p>
          <a:p>
            <a:pPr lvl="1">
              <a:buFontTx/>
              <a:buChar char="-"/>
            </a:pPr>
            <a:r>
              <a:rPr lang="en-GB" i="1" dirty="0"/>
              <a:t>2200</a:t>
            </a:r>
            <a:r>
              <a:rPr lang="en-GB" dirty="0"/>
              <a:t>+2^11 = 152  &lt;=  </a:t>
            </a:r>
            <a:r>
              <a:rPr lang="en-GB" b="1" i="1" dirty="0"/>
              <a:t>1000</a:t>
            </a:r>
            <a:r>
              <a:rPr lang="en-GB" i="1" dirty="0"/>
              <a:t> </a:t>
            </a:r>
            <a:r>
              <a:rPr lang="en-GB" dirty="0"/>
              <a:t>&lt; </a:t>
            </a:r>
            <a:r>
              <a:rPr lang="en-GB" i="1" dirty="0"/>
              <a:t>2200</a:t>
            </a:r>
          </a:p>
          <a:p>
            <a:pPr>
              <a:buFontTx/>
              <a:buChar char="-"/>
            </a:pPr>
            <a:r>
              <a:rPr lang="en-GB" dirty="0"/>
              <a:t>22/0082 solves this by resetting </a:t>
            </a:r>
            <a:r>
              <a:rPr lang="en-GB" dirty="0" err="1"/>
              <a:t>WinStartR</a:t>
            </a:r>
            <a:r>
              <a:rPr lang="en-GB" dirty="0"/>
              <a:t> as soon as SN=2200 is identified as a Replay. However, MPDU SN=1000 may be received before resetting has happened – MLO makes this even more realistic (and complicated)</a:t>
            </a:r>
            <a:endParaRPr lang="en-GB" i="1"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4" name="Date Placeholder 3"/>
          <p:cNvSpPr>
            <a:spLocks noGrp="1"/>
          </p:cNvSpPr>
          <p:nvPr>
            <p:ph type="dt" idx="15"/>
          </p:nvPr>
        </p:nvSpPr>
        <p:spPr/>
        <p:txBody>
          <a:bodyPr/>
          <a:lstStyle/>
          <a:p>
            <a:r>
              <a:rPr lang="en-US" smtClean="0"/>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870991"/>
          </a:xfrm>
        </p:spPr>
        <p:txBody>
          <a:bodyPr/>
          <a:lstStyle/>
          <a:p>
            <a:r>
              <a:rPr lang="en-GB" dirty="0" smtClean="0"/>
              <a:t>Discussion</a:t>
            </a:r>
            <a:endParaRPr lang="en-GB" dirty="0"/>
          </a:p>
        </p:txBody>
      </p:sp>
      <p:sp>
        <p:nvSpPr>
          <p:cNvPr id="3" name="Content Placeholder 2"/>
          <p:cNvSpPr>
            <a:spLocks noGrp="1"/>
          </p:cNvSpPr>
          <p:nvPr>
            <p:ph idx="1"/>
          </p:nvPr>
        </p:nvSpPr>
        <p:spPr>
          <a:xfrm>
            <a:off x="914401" y="1916832"/>
            <a:ext cx="10361084" cy="4464497"/>
          </a:xfrm>
        </p:spPr>
        <p:txBody>
          <a:bodyPr/>
          <a:lstStyle/>
          <a:p>
            <a:r>
              <a:rPr lang="en-GB" sz="2000" dirty="0"/>
              <a:t>The “Scoreboard context control” </a:t>
            </a:r>
            <a:r>
              <a:rPr lang="en-GB" sz="2000" dirty="0" smtClean="0"/>
              <a:t>sections, specific to which SNs shall or shall not move </a:t>
            </a:r>
            <a:r>
              <a:rPr lang="en-GB" sz="2000" dirty="0" err="1" smtClean="0"/>
              <a:t>WinStartR</a:t>
            </a:r>
            <a:r>
              <a:rPr lang="en-GB" sz="2000" dirty="0" smtClean="0"/>
              <a:t>, serve </a:t>
            </a:r>
            <a:r>
              <a:rPr lang="en-GB" sz="2000" dirty="0"/>
              <a:t>no real purpose: </a:t>
            </a:r>
          </a:p>
          <a:p>
            <a:pPr>
              <a:buFont typeface="Arial" panose="020B0604020202020204" pitchFamily="34" charset="0"/>
              <a:buChar char="•"/>
            </a:pPr>
            <a:r>
              <a:rPr lang="en-GB" sz="2000" dirty="0"/>
              <a:t>In partial-state operation all the state can end up being forgotten anyway</a:t>
            </a:r>
          </a:p>
          <a:p>
            <a:pPr>
              <a:buFont typeface="Arial" panose="020B0604020202020204" pitchFamily="34" charset="0"/>
              <a:buChar char="•"/>
            </a:pPr>
            <a:r>
              <a:rPr lang="en-GB" sz="2000" dirty="0"/>
              <a:t>The “Receive reordering buffer control” sections allow MPDU reordering  buffer algorithm to have a “direction of travelling” so that buffered MPDUs are only released when </a:t>
            </a:r>
            <a:r>
              <a:rPr lang="en-GB" sz="2000" dirty="0" err="1"/>
              <a:t>WinStartB</a:t>
            </a:r>
            <a:r>
              <a:rPr lang="en-GB" sz="2000" dirty="0"/>
              <a:t> moves “forward” into the “new” SN space. E.g. to demonstrate “old” and “new” SN space usage:</a:t>
            </a:r>
          </a:p>
          <a:p>
            <a:pPr marL="914400" lvl="1" indent="-457200">
              <a:buFont typeface="+mj-lt"/>
              <a:buAutoNum type="arabicPeriod"/>
            </a:pPr>
            <a:r>
              <a:rPr lang="en-GB" sz="1800" dirty="0" err="1"/>
              <a:t>WinStartB</a:t>
            </a:r>
            <a:r>
              <a:rPr lang="en-GB" sz="1800" dirty="0"/>
              <a:t> = 1000, </a:t>
            </a:r>
            <a:r>
              <a:rPr lang="en-GB" sz="1800" dirty="0" err="1"/>
              <a:t>WinEndB</a:t>
            </a:r>
            <a:r>
              <a:rPr lang="en-GB" sz="1800" dirty="0"/>
              <a:t> = 1063 (</a:t>
            </a:r>
            <a:r>
              <a:rPr lang="en-GB" sz="1800" dirty="0" err="1"/>
              <a:t>WinSizeB</a:t>
            </a:r>
            <a:r>
              <a:rPr lang="en-GB" sz="1800" dirty="0"/>
              <a:t> = 64). SN=1001 buffered, SN=1000 gap</a:t>
            </a:r>
          </a:p>
          <a:p>
            <a:pPr marL="914400" lvl="1" indent="-457200">
              <a:buFont typeface="+mj-lt"/>
              <a:buAutoNum type="arabicPeriod"/>
            </a:pPr>
            <a:r>
              <a:rPr lang="en-GB" sz="1800" dirty="0"/>
              <a:t>Receive SN=500. Dropped due to “</a:t>
            </a:r>
            <a:r>
              <a:rPr lang="en-GB" sz="1800" i="1" dirty="0"/>
              <a:t>If WinStartB+2^11 &lt;= SN &lt; </a:t>
            </a:r>
            <a:r>
              <a:rPr lang="en-GB" sz="1800" i="1" dirty="0" err="1"/>
              <a:t>WinStartB</a:t>
            </a:r>
            <a:r>
              <a:rPr lang="en-GB" sz="1800" i="1" dirty="0"/>
              <a:t>, discard the MPDU (do not store the MPDU in the buffer, and do not pass the MSDU or A-MSDU up to the next MAC process).</a:t>
            </a:r>
            <a:r>
              <a:rPr lang="en-GB" sz="1800" dirty="0"/>
              <a:t>” SN=1001 stays in buffer as SN=500 is in “old” SN space</a:t>
            </a:r>
          </a:p>
          <a:p>
            <a:pPr marL="914400" lvl="1" indent="-457200">
              <a:buFont typeface="+mj-lt"/>
              <a:buAutoNum type="arabicPeriod"/>
            </a:pPr>
            <a:r>
              <a:rPr lang="en-GB" sz="1800" dirty="0"/>
              <a:t>If this clause did not exist, then set </a:t>
            </a:r>
            <a:r>
              <a:rPr lang="en-GB" sz="1800" dirty="0" err="1"/>
              <a:t>WinStartB</a:t>
            </a:r>
            <a:r>
              <a:rPr lang="en-GB" sz="1800" dirty="0"/>
              <a:t> = 500, SN=1001 released due to moving </a:t>
            </a:r>
            <a:r>
              <a:rPr lang="en-GB" sz="1800" dirty="0" err="1"/>
              <a:t>BlockAck</a:t>
            </a:r>
            <a:r>
              <a:rPr lang="en-GB" sz="1800" dirty="0"/>
              <a:t> reordering </a:t>
            </a:r>
            <a:r>
              <a:rPr lang="en-GB" sz="1800" dirty="0" smtClean="0"/>
              <a:t>window</a:t>
            </a:r>
            <a:endParaRPr lang="en-GB" sz="1800" dirty="0"/>
          </a:p>
          <a:p>
            <a:pPr marL="914400" lvl="1" indent="-457200">
              <a:buFont typeface="+mj-lt"/>
              <a:buAutoNum type="arabicPeriod"/>
            </a:pP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6" name="Date Placeholder 5"/>
          <p:cNvSpPr>
            <a:spLocks noGrp="1"/>
          </p:cNvSpPr>
          <p:nvPr>
            <p:ph type="dt" idx="15"/>
          </p:nvPr>
        </p:nvSpPr>
        <p:spPr/>
        <p:txBody>
          <a:bodyPr/>
          <a:lstStyle/>
          <a:p>
            <a:r>
              <a:rPr lang="en-US" smtClean="0"/>
              <a:t>May 2022</a:t>
            </a:r>
            <a:endParaRPr lang="en-GB" dirty="0"/>
          </a:p>
        </p:txBody>
      </p:sp>
    </p:spTree>
    <p:extLst>
      <p:ext uri="{BB962C8B-B14F-4D97-AF65-F5344CB8AC3E}">
        <p14:creationId xmlns:p14="http://schemas.microsoft.com/office/powerpoint/2010/main" val="40891568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98983"/>
          </a:xfrm>
        </p:spPr>
        <p:txBody>
          <a:bodyPr/>
          <a:lstStyle/>
          <a:p>
            <a:r>
              <a:rPr lang="en-GB" dirty="0" smtClean="0"/>
              <a:t>Solution</a:t>
            </a:r>
            <a:endParaRPr lang="en-GB" dirty="0"/>
          </a:p>
        </p:txBody>
      </p:sp>
      <p:sp>
        <p:nvSpPr>
          <p:cNvPr id="3" name="Content Placeholder 2"/>
          <p:cNvSpPr>
            <a:spLocks noGrp="1"/>
          </p:cNvSpPr>
          <p:nvPr>
            <p:ph idx="1"/>
          </p:nvPr>
        </p:nvSpPr>
        <p:spPr>
          <a:xfrm>
            <a:off x="902182" y="1556792"/>
            <a:ext cx="10361084" cy="4608512"/>
          </a:xfrm>
        </p:spPr>
        <p:txBody>
          <a:bodyPr/>
          <a:lstStyle/>
          <a:p>
            <a:pPr marL="0" indent="0"/>
            <a:r>
              <a:rPr lang="en-GB" dirty="0"/>
              <a:t>Duplicate Detection and Replay Check if run in cooperation (i.e. Duplicates are not identified and discarded prior to gaps in reordering buffer are closed) can be used to determine if an MPDU is legal, i.e. </a:t>
            </a:r>
            <a:r>
              <a:rPr lang="en-GB" dirty="0" smtClean="0"/>
              <a:t>satisfies both not </a:t>
            </a:r>
            <a:r>
              <a:rPr lang="en-GB" dirty="0"/>
              <a:t>SN </a:t>
            </a:r>
            <a:r>
              <a:rPr lang="en-GB" dirty="0" smtClean="0"/>
              <a:t>Duplicate and </a:t>
            </a:r>
            <a:r>
              <a:rPr lang="en-GB" dirty="0"/>
              <a:t>not PN </a:t>
            </a:r>
            <a:r>
              <a:rPr lang="en-GB" dirty="0" smtClean="0"/>
              <a:t>Replay</a:t>
            </a:r>
            <a:endParaRPr lang="en-GB" dirty="0"/>
          </a:p>
          <a:p>
            <a:pPr marL="0" indent="0"/>
            <a:r>
              <a:rPr lang="en-GB" dirty="0"/>
              <a:t>As a consequence:</a:t>
            </a:r>
          </a:p>
          <a:p>
            <a:pPr marL="857250" lvl="1" indent="-457200">
              <a:buFont typeface="+mj-lt"/>
              <a:buAutoNum type="alphaLcParenR"/>
            </a:pPr>
            <a:r>
              <a:rPr lang="en-GB" dirty="0"/>
              <a:t>A replay within a reordering </a:t>
            </a:r>
            <a:r>
              <a:rPr lang="en-GB" dirty="0" smtClean="0"/>
              <a:t>buffer </a:t>
            </a:r>
            <a:r>
              <a:rPr lang="en-GB" dirty="0"/>
              <a:t>cannot cause valid MPDUs to be discarded as Duplicate (</a:t>
            </a:r>
            <a:r>
              <a:rPr lang="en-GB" b="1" dirty="0"/>
              <a:t>Improvement 1</a:t>
            </a:r>
            <a:r>
              <a:rPr lang="en-GB" dirty="0"/>
              <a:t>)</a:t>
            </a:r>
          </a:p>
          <a:p>
            <a:pPr marL="857250" lvl="1" indent="-457200">
              <a:buFont typeface="+mj-lt"/>
              <a:buAutoNum type="alphaLcParenR"/>
            </a:pPr>
            <a:r>
              <a:rPr lang="en-GB" dirty="0"/>
              <a:t>Attacks which move the </a:t>
            </a:r>
            <a:r>
              <a:rPr lang="en-GB" dirty="0" err="1"/>
              <a:t>WinStartR</a:t>
            </a:r>
            <a:r>
              <a:rPr lang="en-GB" dirty="0"/>
              <a:t> to cause valid MPDUs to go Unacknowledged are eliminated (</a:t>
            </a:r>
            <a:r>
              <a:rPr lang="en-GB" b="1" dirty="0"/>
              <a:t>Improvement 2</a:t>
            </a:r>
            <a:r>
              <a:rPr lang="en-GB" dirty="0"/>
              <a:t>)</a:t>
            </a:r>
          </a:p>
          <a:p>
            <a:pPr marL="857250" lvl="1" indent="-457200">
              <a:buFont typeface="+mj-lt"/>
              <a:buAutoNum type="alphaLcParenR"/>
            </a:pPr>
            <a:r>
              <a:rPr lang="en-GB" dirty="0" err="1"/>
              <a:t>BlockAck</a:t>
            </a:r>
            <a:r>
              <a:rPr lang="en-GB" dirty="0"/>
              <a:t> </a:t>
            </a:r>
            <a:r>
              <a:rPr lang="en-GB" dirty="0" err="1"/>
              <a:t>scoreboarding</a:t>
            </a:r>
            <a:r>
              <a:rPr lang="en-GB" dirty="0"/>
              <a:t> rules can be simplified; any MPDU received with valid FCS within the </a:t>
            </a:r>
            <a:r>
              <a:rPr lang="en-GB" dirty="0" err="1"/>
              <a:t>BlockAck</a:t>
            </a:r>
            <a:r>
              <a:rPr lang="en-GB" dirty="0"/>
              <a:t> window size can be Acknowledged (</a:t>
            </a:r>
            <a:r>
              <a:rPr lang="en-GB" b="1" dirty="0"/>
              <a:t>Improvement 3</a:t>
            </a:r>
            <a:r>
              <a:rPr lang="en-GB" dirty="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6" name="Date Placeholder 5"/>
          <p:cNvSpPr>
            <a:spLocks noGrp="1"/>
          </p:cNvSpPr>
          <p:nvPr>
            <p:ph type="dt" idx="15"/>
          </p:nvPr>
        </p:nvSpPr>
        <p:spPr/>
        <p:txBody>
          <a:bodyPr/>
          <a:lstStyle/>
          <a:p>
            <a:r>
              <a:rPr lang="en-US" smtClean="0"/>
              <a:t>May 2022</a:t>
            </a:r>
            <a:endParaRPr lang="en-GB" dirty="0"/>
          </a:p>
        </p:txBody>
      </p:sp>
    </p:spTree>
    <p:extLst>
      <p:ext uri="{BB962C8B-B14F-4D97-AF65-F5344CB8AC3E}">
        <p14:creationId xmlns:p14="http://schemas.microsoft.com/office/powerpoint/2010/main" val="5676090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GB" dirty="0" smtClean="0"/>
              <a:t>S</a:t>
            </a:r>
            <a:r>
              <a:rPr lang="en-GB" dirty="0" smtClean="0"/>
              <a:t>pecification Changes</a:t>
            </a:r>
            <a:endParaRPr lang="en-GB" dirty="0"/>
          </a:p>
        </p:txBody>
      </p:sp>
      <p:sp>
        <p:nvSpPr>
          <p:cNvPr id="3" name="Content Placeholder 2"/>
          <p:cNvSpPr>
            <a:spLocks noGrp="1"/>
          </p:cNvSpPr>
          <p:nvPr>
            <p:ph idx="1"/>
          </p:nvPr>
        </p:nvSpPr>
        <p:spPr>
          <a:xfrm>
            <a:off x="914401" y="1556793"/>
            <a:ext cx="10361084" cy="4537622"/>
          </a:xfrm>
        </p:spPr>
        <p:txBody>
          <a:bodyPr/>
          <a:lstStyle/>
          <a:p>
            <a:pPr marL="0" indent="0"/>
            <a:r>
              <a:rPr lang="en-GB" sz="2000" u="sng" dirty="0" smtClean="0"/>
              <a:t>For an RSNA STA which implements Replay Detection</a:t>
            </a:r>
            <a:r>
              <a:rPr lang="en-GB" sz="2000" dirty="0" smtClean="0"/>
              <a:t>:</a:t>
            </a:r>
          </a:p>
          <a:p>
            <a:pPr marL="457200" indent="-457200">
              <a:buFont typeface="+mj-lt"/>
              <a:buAutoNum type="arabicPeriod"/>
            </a:pPr>
            <a:r>
              <a:rPr lang="en-GB" sz="2000" dirty="0" smtClean="0"/>
              <a:t>Rules which use “</a:t>
            </a:r>
            <a:r>
              <a:rPr lang="en-GB" sz="2000" b="0" i="1" dirty="0" smtClean="0"/>
              <a:t>WinStartR</a:t>
            </a:r>
            <a:r>
              <a:rPr lang="en-GB" sz="2000" b="0" dirty="0" smtClean="0"/>
              <a:t>+2^11</a:t>
            </a:r>
            <a:r>
              <a:rPr lang="en-GB" sz="2000" dirty="0" smtClean="0"/>
              <a:t>” to ignore valid MPDUs and not update </a:t>
            </a:r>
            <a:r>
              <a:rPr lang="en-GB" sz="2000" dirty="0" err="1" smtClean="0"/>
              <a:t>WinStartR</a:t>
            </a:r>
            <a:r>
              <a:rPr lang="en-GB" sz="2000" dirty="0" smtClean="0"/>
              <a:t> are removed</a:t>
            </a:r>
          </a:p>
          <a:p>
            <a:pPr marL="0" indent="0"/>
            <a:r>
              <a:rPr lang="en-GB" sz="2000" b="0" dirty="0" smtClean="0"/>
              <a:t>The STA is allowed to </a:t>
            </a:r>
            <a:r>
              <a:rPr lang="en-GB" sz="2000" b="0" dirty="0" err="1" smtClean="0"/>
              <a:t>Ack</a:t>
            </a:r>
            <a:r>
              <a:rPr lang="en-GB" sz="2000" b="0" dirty="0" smtClean="0"/>
              <a:t> any valid MPDU received.</a:t>
            </a:r>
          </a:p>
          <a:p>
            <a:pPr marL="457200" indent="-457200">
              <a:buFont typeface="+mj-lt"/>
              <a:buAutoNum type="arabicPeriod" startAt="2"/>
            </a:pPr>
            <a:r>
              <a:rPr lang="en-GB" sz="2000" dirty="0" smtClean="0"/>
              <a:t>Partial state Block </a:t>
            </a:r>
            <a:r>
              <a:rPr lang="en-GB" sz="2000" dirty="0" err="1" smtClean="0"/>
              <a:t>Ack</a:t>
            </a:r>
            <a:r>
              <a:rPr lang="en-GB" sz="2000" dirty="0" smtClean="0"/>
              <a:t> operation becomes mandatory</a:t>
            </a:r>
          </a:p>
          <a:p>
            <a:pPr marL="0" indent="0"/>
            <a:r>
              <a:rPr lang="en-GB" sz="2000" b="0" dirty="0" smtClean="0"/>
              <a:t>This is a consequence of being allowed to </a:t>
            </a:r>
            <a:r>
              <a:rPr lang="en-GB" sz="2000" b="0" dirty="0" err="1" smtClean="0"/>
              <a:t>Ack</a:t>
            </a:r>
            <a:r>
              <a:rPr lang="en-GB" sz="2000" b="0" dirty="0" smtClean="0"/>
              <a:t> any valid MPDU received.</a:t>
            </a:r>
          </a:p>
          <a:p>
            <a:pPr marL="457200" indent="-457200">
              <a:buFont typeface="+mj-lt"/>
              <a:buAutoNum type="arabicPeriod" startAt="3"/>
            </a:pPr>
            <a:r>
              <a:rPr lang="en-GB" sz="2000" dirty="0" smtClean="0"/>
              <a:t>Architecture (</a:t>
            </a:r>
            <a:r>
              <a:rPr lang="en-GB" sz="2000" dirty="0"/>
              <a:t>Figure 5-1</a:t>
            </a:r>
            <a:r>
              <a:rPr lang="en-GB" sz="2000" dirty="0" smtClean="0"/>
              <a:t>) allows “</a:t>
            </a:r>
            <a:r>
              <a:rPr lang="en-GB" sz="2000" dirty="0"/>
              <a:t>Block </a:t>
            </a:r>
            <a:r>
              <a:rPr lang="en-GB" sz="2000" dirty="0" err="1" smtClean="0"/>
              <a:t>Ack</a:t>
            </a:r>
            <a:r>
              <a:rPr lang="en-GB" sz="2000" dirty="0"/>
              <a:t> </a:t>
            </a:r>
            <a:r>
              <a:rPr lang="en-GB" sz="2000" dirty="0" smtClean="0"/>
              <a:t>Buffering and Reordering</a:t>
            </a:r>
            <a:r>
              <a:rPr lang="en-GB" sz="2000" dirty="0" smtClean="0"/>
              <a:t>” and “Replay Detection” to run in consecutive processing steps</a:t>
            </a:r>
          </a:p>
          <a:p>
            <a:r>
              <a:rPr lang="en-US" sz="1800" b="0" dirty="0"/>
              <a:t>For each position of the </a:t>
            </a:r>
            <a:r>
              <a:rPr lang="en-US" sz="1800" b="0" dirty="0" smtClean="0"/>
              <a:t>reordering </a:t>
            </a:r>
            <a:r>
              <a:rPr lang="en-US" sz="1800" b="0" dirty="0"/>
              <a:t>buffer:</a:t>
            </a:r>
            <a:endParaRPr lang="en-GB" sz="1800" b="0" dirty="0"/>
          </a:p>
          <a:p>
            <a:pPr lvl="0">
              <a:buFont typeface="Arial" panose="020B0604020202020204" pitchFamily="34" charset="0"/>
              <a:buChar char="•"/>
            </a:pPr>
            <a:r>
              <a:rPr lang="en-US" sz="1800" b="0" dirty="0"/>
              <a:t>Either the SN duplicate detection </a:t>
            </a:r>
            <a:r>
              <a:rPr lang="en-US" sz="1800" b="0" dirty="0" smtClean="0"/>
              <a:t>is </a:t>
            </a:r>
            <a:r>
              <a:rPr lang="en-US" sz="1800" b="0" dirty="0"/>
              <a:t>performed prior to the PN replay check </a:t>
            </a:r>
            <a:r>
              <a:rPr lang="en-US" sz="1800" b="0" dirty="0" smtClean="0"/>
              <a:t>(same </a:t>
            </a:r>
            <a:r>
              <a:rPr lang="en-US" sz="1800" b="0" dirty="0"/>
              <a:t>as today</a:t>
            </a:r>
            <a:r>
              <a:rPr lang="en-US" sz="1800" b="0" dirty="0" smtClean="0"/>
              <a:t>),</a:t>
            </a:r>
          </a:p>
          <a:p>
            <a:pPr lvl="0">
              <a:buFont typeface="Arial" panose="020B0604020202020204" pitchFamily="34" charset="0"/>
              <a:buChar char="•"/>
            </a:pPr>
            <a:r>
              <a:rPr lang="en-US" sz="1800" b="0" dirty="0" smtClean="0"/>
              <a:t>Or </a:t>
            </a:r>
            <a:r>
              <a:rPr lang="en-US" sz="1800" b="0" dirty="0"/>
              <a:t>if multiple MPDUs, with the same SN, can be buffered then </a:t>
            </a:r>
            <a:r>
              <a:rPr lang="en-US" sz="1800" b="0" dirty="0" smtClean="0"/>
              <a:t>select </a:t>
            </a:r>
            <a:r>
              <a:rPr lang="en-US" sz="1800" b="0" dirty="0"/>
              <a:t>the one with the lowest valid </a:t>
            </a:r>
            <a:r>
              <a:rPr lang="en-US" sz="1800" b="0" dirty="0" smtClean="0"/>
              <a:t>PN</a:t>
            </a:r>
            <a:endParaRPr lang="en-GB" dirty="0" smtClean="0"/>
          </a:p>
          <a:p>
            <a:pPr marL="0" indent="0"/>
            <a:endParaRPr lang="en-GB" dirty="0"/>
          </a:p>
          <a:p>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6" name="Date Placeholder 5"/>
          <p:cNvSpPr>
            <a:spLocks noGrp="1"/>
          </p:cNvSpPr>
          <p:nvPr>
            <p:ph type="dt" idx="15"/>
          </p:nvPr>
        </p:nvSpPr>
        <p:spPr/>
        <p:txBody>
          <a:bodyPr/>
          <a:lstStyle/>
          <a:p>
            <a:r>
              <a:rPr lang="en-US" smtClean="0"/>
              <a:t>May 2022</a:t>
            </a:r>
            <a:endParaRPr lang="en-GB" dirty="0"/>
          </a:p>
        </p:txBody>
      </p:sp>
    </p:spTree>
    <p:extLst>
      <p:ext uri="{BB962C8B-B14F-4D97-AF65-F5344CB8AC3E}">
        <p14:creationId xmlns:p14="http://schemas.microsoft.com/office/powerpoint/2010/main" val="33106895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 impact on</a:t>
            </a:r>
            <a:endParaRPr lang="en-GB" dirty="0"/>
          </a:p>
        </p:txBody>
      </p:sp>
      <p:sp>
        <p:nvSpPr>
          <p:cNvPr id="3" name="Content Placeholder 2"/>
          <p:cNvSpPr>
            <a:spLocks noGrp="1"/>
          </p:cNvSpPr>
          <p:nvPr>
            <p:ph idx="1"/>
          </p:nvPr>
        </p:nvSpPr>
        <p:spPr/>
        <p:txBody>
          <a:bodyPr/>
          <a:lstStyle/>
          <a:p>
            <a:pPr marL="457200" indent="-457200">
              <a:buFont typeface="+mj-lt"/>
              <a:buAutoNum type="arabicPeriod"/>
            </a:pPr>
            <a:r>
              <a:rPr lang="en-GB" dirty="0"/>
              <a:t>Reordering </a:t>
            </a:r>
            <a:r>
              <a:rPr lang="en-GB" dirty="0" smtClean="0"/>
              <a:t>buffer </a:t>
            </a:r>
            <a:r>
              <a:rPr lang="en-GB" dirty="0"/>
              <a:t>rules</a:t>
            </a:r>
          </a:p>
          <a:p>
            <a:pPr marL="457200" indent="-457200">
              <a:buFont typeface="+mj-lt"/>
              <a:buAutoNum type="arabicPeriod"/>
            </a:pPr>
            <a:endParaRPr lang="en-GB" dirty="0"/>
          </a:p>
          <a:p>
            <a:pPr marL="457200" indent="-457200">
              <a:buFont typeface="+mj-lt"/>
              <a:buAutoNum type="arabicPeriod"/>
            </a:pPr>
            <a:r>
              <a:rPr lang="en-GB" dirty="0"/>
              <a:t>Legacy, pre-RSNA security, as </a:t>
            </a:r>
            <a:r>
              <a:rPr lang="en-GB" dirty="0" err="1"/>
              <a:t>BlockAck</a:t>
            </a:r>
            <a:r>
              <a:rPr lang="en-GB" dirty="0"/>
              <a:t> is not allowed with TKIP/WEP</a:t>
            </a:r>
          </a:p>
          <a:p>
            <a:pPr marL="857250" lvl="1" indent="-457200">
              <a:buFont typeface="Arial" panose="020B0604020202020204" pitchFamily="34" charset="0"/>
              <a:buChar char="•"/>
            </a:pPr>
            <a:endParaRPr lang="en-GB" dirty="0"/>
          </a:p>
          <a:p>
            <a:pPr marL="457200" indent="-457200">
              <a:buFont typeface="+mj-lt"/>
              <a:buAutoNum type="arabicPeriod"/>
            </a:pPr>
            <a:r>
              <a:rPr lang="en-GB" dirty="0"/>
              <a:t>Over-the-air signalling; capability to use method does not need to be advertised (it is all local to the STA)</a:t>
            </a:r>
          </a:p>
          <a:p>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6" name="Date Placeholder 5"/>
          <p:cNvSpPr>
            <a:spLocks noGrp="1"/>
          </p:cNvSpPr>
          <p:nvPr>
            <p:ph type="dt" idx="15"/>
          </p:nvPr>
        </p:nvSpPr>
        <p:spPr/>
        <p:txBody>
          <a:bodyPr/>
          <a:lstStyle/>
          <a:p>
            <a:r>
              <a:rPr lang="en-US" smtClean="0"/>
              <a:t>May 2022</a:t>
            </a:r>
            <a:endParaRPr lang="en-GB" dirty="0"/>
          </a:p>
        </p:txBody>
      </p:sp>
    </p:spTree>
    <p:extLst>
      <p:ext uri="{BB962C8B-B14F-4D97-AF65-F5344CB8AC3E}">
        <p14:creationId xmlns:p14="http://schemas.microsoft.com/office/powerpoint/2010/main" val="29542223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762026"/>
          </a:xfrm>
        </p:spPr>
        <p:txBody>
          <a:bodyPr/>
          <a:lstStyle/>
          <a:p>
            <a:r>
              <a:rPr lang="en-GB" dirty="0" smtClean="0"/>
              <a:t>Improvement 1</a:t>
            </a:r>
            <a:endParaRPr lang="en-GB" dirty="0"/>
          </a:p>
        </p:txBody>
      </p:sp>
      <p:sp>
        <p:nvSpPr>
          <p:cNvPr id="3" name="Content Placeholder 2"/>
          <p:cNvSpPr>
            <a:spLocks noGrp="1"/>
          </p:cNvSpPr>
          <p:nvPr>
            <p:ph idx="1"/>
          </p:nvPr>
        </p:nvSpPr>
        <p:spPr>
          <a:xfrm>
            <a:off x="914401" y="1628801"/>
            <a:ext cx="6693767" cy="4846614"/>
          </a:xfrm>
        </p:spPr>
        <p:txBody>
          <a:bodyPr/>
          <a:lstStyle/>
          <a:p>
            <a:r>
              <a:rPr lang="en-GB" sz="2000" dirty="0" smtClean="0"/>
              <a:t>Claim: </a:t>
            </a:r>
            <a:r>
              <a:rPr lang="en-GB" sz="2000" dirty="0"/>
              <a:t>Current spec rules run Replay Check after Duplicate Detection. A Replay may occupy a position in the reordering </a:t>
            </a:r>
            <a:r>
              <a:rPr lang="en-GB" sz="2000" dirty="0" smtClean="0"/>
              <a:t>buffer </a:t>
            </a:r>
            <a:r>
              <a:rPr lang="en-GB" sz="2000" dirty="0"/>
              <a:t>and cause a valid MPDU (with the same SN as the rogue MPDU) to be discarded as Duplicate: “</a:t>
            </a:r>
            <a:r>
              <a:rPr lang="en-GB" sz="2000" b="0" i="1" dirty="0"/>
              <a:t>It is also responsible for identifying and discarding duplicate frames (i.e., frames that have the same sequence number as a currently buffered frame) that are part of this block </a:t>
            </a:r>
            <a:r>
              <a:rPr lang="en-GB" sz="2000" b="0" i="1" dirty="0" err="1"/>
              <a:t>ack</a:t>
            </a:r>
            <a:r>
              <a:rPr lang="en-GB" sz="2000" b="0" i="1" dirty="0"/>
              <a:t> agreement.</a:t>
            </a:r>
            <a:r>
              <a:rPr lang="en-GB" sz="2000" dirty="0"/>
              <a:t>”</a:t>
            </a:r>
          </a:p>
          <a:p>
            <a:endParaRPr lang="en-GB" sz="2000" dirty="0"/>
          </a:p>
          <a:p>
            <a:r>
              <a:rPr lang="en-GB" sz="2000" dirty="0"/>
              <a:t>Fix: When Duplicate Detection and Replay Check run in </a:t>
            </a:r>
            <a:r>
              <a:rPr lang="en-GB" sz="2000" dirty="0" smtClean="0"/>
              <a:t>consecutive </a:t>
            </a:r>
            <a:r>
              <a:rPr lang="en-GB" sz="2000" dirty="0" smtClean="0"/>
              <a:t>steps, </a:t>
            </a:r>
            <a:r>
              <a:rPr lang="en-GB" sz="2000" dirty="0"/>
              <a:t>Replay can be detected, rogue MPDU dropped and valid MPDU accepted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6" name="Date Placeholder 5"/>
          <p:cNvSpPr>
            <a:spLocks noGrp="1"/>
          </p:cNvSpPr>
          <p:nvPr>
            <p:ph type="dt" idx="15"/>
          </p:nvPr>
        </p:nvSpPr>
        <p:spPr/>
        <p:txBody>
          <a:bodyPr/>
          <a:lstStyle/>
          <a:p>
            <a:r>
              <a:rPr lang="en-US" smtClean="0"/>
              <a:t>May 2022</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80176" y="1527204"/>
            <a:ext cx="4048704" cy="3990027"/>
          </a:xfrm>
          <a:prstGeom prst="rect">
            <a:avLst/>
          </a:prstGeom>
        </p:spPr>
      </p:pic>
    </p:spTree>
    <p:extLst>
      <p:ext uri="{BB962C8B-B14F-4D97-AF65-F5344CB8AC3E}">
        <p14:creationId xmlns:p14="http://schemas.microsoft.com/office/powerpoint/2010/main" val="15664501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13062</TotalTime>
  <Words>1533</Words>
  <Application>Microsoft Office PowerPoint</Application>
  <PresentationFormat>Widescreen</PresentationFormat>
  <Paragraphs>153</Paragraphs>
  <Slides>16</Slides>
  <Notes>5</Notes>
  <HiddenSlides>1</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MS Gothic</vt:lpstr>
      <vt:lpstr>Arial</vt:lpstr>
      <vt:lpstr>Arial Unicode MS</vt:lpstr>
      <vt:lpstr>Times New Roman</vt:lpstr>
      <vt:lpstr>Office Theme</vt:lpstr>
      <vt:lpstr>Document</vt:lpstr>
      <vt:lpstr>Rogue MPDU detection in RSNA</vt:lpstr>
      <vt:lpstr>Abstract</vt:lpstr>
      <vt:lpstr>Recent discussions about vulnerabilities</vt:lpstr>
      <vt:lpstr>Example of an attack</vt:lpstr>
      <vt:lpstr>Discussion</vt:lpstr>
      <vt:lpstr>Solution</vt:lpstr>
      <vt:lpstr>Specification Changes</vt:lpstr>
      <vt:lpstr>No impact on</vt:lpstr>
      <vt:lpstr>Improvement 1</vt:lpstr>
      <vt:lpstr>Improvement 2</vt:lpstr>
      <vt:lpstr>Improvement 3</vt:lpstr>
      <vt:lpstr>Case 1: WinStartB+2^11 &lt;= SN &lt; WinStartB </vt:lpstr>
      <vt:lpstr>Case 2: WinStartB &lt;= SN &lt;= WinEndB</vt:lpstr>
      <vt:lpstr>Case 3: WinEndB &lt; SN &lt; WinStartB+2^11</vt:lpstr>
      <vt:lpstr>Conclusion</vt:lpstr>
      <vt:lpstr>References</vt:lpstr>
    </vt:vector>
  </TitlesOfParts>
  <Company>SCSC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[Replay Detection in RSNA]</dc:title>
  <dc:creator>Michail Koundourakis</dc:creator>
  <cp:lastModifiedBy>Michail Koundourakis</cp:lastModifiedBy>
  <cp:revision>83</cp:revision>
  <cp:lastPrinted>1601-01-01T00:00:00Z</cp:lastPrinted>
  <dcterms:created xsi:type="dcterms:W3CDTF">2022-04-07T10:05:38Z</dcterms:created>
  <dcterms:modified xsi:type="dcterms:W3CDTF">2022-05-26T14:53:19Z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