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40" r:id="rId3"/>
    <p:sldId id="357" r:id="rId4"/>
    <p:sldId id="400" r:id="rId5"/>
    <p:sldId id="409" r:id="rId6"/>
    <p:sldId id="410" r:id="rId7"/>
    <p:sldId id="411" r:id="rId8"/>
    <p:sldId id="402" r:id="rId9"/>
    <p:sldId id="405" r:id="rId10"/>
    <p:sldId id="408" r:id="rId11"/>
    <p:sldId id="413" r:id="rId12"/>
    <p:sldId id="412" r:id="rId13"/>
    <p:sldId id="366" r:id="rId14"/>
    <p:sldId id="365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FECBB4"/>
    <a:srgbClr val="FEDBB4"/>
    <a:srgbClr val="B8F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97" autoAdjust="0"/>
    <p:restoredTop sz="94660"/>
  </p:normalViewPr>
  <p:slideViewPr>
    <p:cSldViewPr>
      <p:cViewPr varScale="1">
        <p:scale>
          <a:sx n="116" d="100"/>
          <a:sy n="116" d="100"/>
        </p:scale>
        <p:origin x="196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2813" y="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May,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Choi, LGE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May,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May,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Choi,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802.11-22/685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7" Type="http://schemas.openxmlformats.org/officeDocument/2006/relationships/image" Target="../media/image22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May,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next generation Wi-Fi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2022-05-09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 Electronics</a:t>
            </a:r>
            <a:endParaRPr lang="en-GB" altLang="ko-KR" dirty="0"/>
          </a:p>
        </p:txBody>
      </p:sp>
      <p:graphicFrame>
        <p:nvGraphicFramePr>
          <p:cNvPr id="9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231743"/>
              </p:ext>
            </p:extLst>
          </p:nvPr>
        </p:nvGraphicFramePr>
        <p:xfrm>
          <a:off x="681038" y="2780928"/>
          <a:ext cx="7707386" cy="3096344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Seocho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js.choi@lge.com</a:t>
                      </a:r>
                      <a:endParaRPr lang="ko-KR" altLang="en-US" sz="1200" b="0" dirty="0"/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Eunsung</a:t>
                      </a:r>
                      <a:r>
                        <a:rPr lang="en-US" sz="1200" baseline="0" dirty="0" smtClean="0">
                          <a:latin typeface="+mj-lt"/>
                          <a:ea typeface="Malgun Gothic"/>
                        </a:rPr>
                        <a:t> Park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Insun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Jang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Dongguk Lim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Jinyoung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Chun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Insik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Jung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Sunhee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Baek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+mj-lt"/>
                          <a:ea typeface="Malgun Gothic"/>
                        </a:rPr>
                        <a:t>Sang Kim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2400" dirty="0" smtClean="0"/>
              <a:t>Highly </a:t>
            </a:r>
            <a:r>
              <a:rPr lang="en-US" altLang="ko-KR" sz="2400" dirty="0"/>
              <a:t>managed Wi-Fi </a:t>
            </a:r>
            <a:r>
              <a:rPr lang="en-US" altLang="ko-KR" sz="2400" dirty="0" smtClean="0"/>
              <a:t>by better </a:t>
            </a:r>
            <a:r>
              <a:rPr lang="en-US" altLang="ko-KR" sz="2400" smtClean="0"/>
              <a:t>handling on P2P </a:t>
            </a:r>
            <a:r>
              <a:rPr lang="en-US" altLang="ko-KR" sz="2400" dirty="0" smtClean="0"/>
              <a:t>links</a:t>
            </a:r>
            <a:endParaRPr lang="ko-KR" altLang="en-US" sz="24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  <p:sp>
        <p:nvSpPr>
          <p:cNvPr id="49" name="내용 개체 틀 2"/>
          <p:cNvSpPr>
            <a:spLocks noGrp="1"/>
          </p:cNvSpPr>
          <p:nvPr>
            <p:ph idx="1"/>
          </p:nvPr>
        </p:nvSpPr>
        <p:spPr>
          <a:xfrm>
            <a:off x="4165698" y="2053208"/>
            <a:ext cx="4510758" cy="43281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700" u="sng" dirty="0" smtClean="0"/>
              <a:t>Environment</a:t>
            </a:r>
            <a:r>
              <a:rPr lang="en-US" altLang="ko-KR" sz="1700" dirty="0" smtClean="0"/>
              <a:t> – Smart home</a:t>
            </a:r>
            <a:r>
              <a:rPr lang="en-US" altLang="ko-KR" sz="1700" dirty="0"/>
              <a:t>, Game zone, </a:t>
            </a:r>
            <a:r>
              <a:rPr lang="en-US" altLang="ko-KR" sz="1700" dirty="0" smtClean="0"/>
              <a:t>Enterprise/Industrial network, Hotspot, etc.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100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700" u="sng" dirty="0"/>
              <a:t>Potential improvement by future Wi-Fi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300" dirty="0" smtClean="0"/>
              <a:t>Where multiple P2P links are communicating near the target devices, Wi-Fi </a:t>
            </a:r>
            <a:r>
              <a:rPr lang="en-US" altLang="ko-KR" sz="1300" dirty="0"/>
              <a:t>that </a:t>
            </a:r>
            <a:r>
              <a:rPr lang="en-US" altLang="ko-KR" sz="1300" dirty="0" smtClean="0"/>
              <a:t>has the protocol to schedule P2P communication, particularly improved by coordinating multiple P2P links, can provide highly managed Wi-Fi performance to target devices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300" dirty="0" smtClean="0"/>
              <a:t>E.g. Triggered/centralized multiple P2Ps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300" dirty="0" smtClean="0"/>
              <a:t>Dedicated link, or semi-static/persistent channel allocation may be helpful for alleviating the impact from interfering links to target applications such as latency sensitive traffics</a:t>
            </a:r>
            <a:endParaRPr lang="en-US" altLang="ko-KR" sz="1600" dirty="0"/>
          </a:p>
          <a:p>
            <a:pPr marL="457200" lvl="1" indent="0"/>
            <a:endParaRPr lang="en-US" altLang="ko-KR" sz="1100" dirty="0" smtClean="0"/>
          </a:p>
        </p:txBody>
      </p:sp>
      <p:sp>
        <p:nvSpPr>
          <p:cNvPr id="155" name="직사각형 154"/>
          <p:cNvSpPr/>
          <p:nvPr/>
        </p:nvSpPr>
        <p:spPr>
          <a:xfrm>
            <a:off x="395536" y="2078310"/>
            <a:ext cx="3513319" cy="22776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아래쪽 화살표 155"/>
          <p:cNvSpPr/>
          <p:nvPr/>
        </p:nvSpPr>
        <p:spPr bwMode="auto">
          <a:xfrm>
            <a:off x="874640" y="4405959"/>
            <a:ext cx="2504296" cy="141971"/>
          </a:xfrm>
          <a:prstGeom prst="downArrow">
            <a:avLst/>
          </a:prstGeom>
          <a:solidFill>
            <a:srgbClr val="FFFFFF">
              <a:lumMod val="75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marR="0" lvl="0" indent="-90488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57" name="모서리가 둥근 직사각형 156"/>
          <p:cNvSpPr/>
          <p:nvPr/>
        </p:nvSpPr>
        <p:spPr bwMode="auto">
          <a:xfrm>
            <a:off x="731595" y="4771290"/>
            <a:ext cx="2756576" cy="1621826"/>
          </a:xfrm>
          <a:prstGeom prst="roundRect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marR="0" lvl="0" indent="-90488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58" name="모서리가 둥근 직사각형 157"/>
          <p:cNvSpPr/>
          <p:nvPr/>
        </p:nvSpPr>
        <p:spPr>
          <a:xfrm>
            <a:off x="1553120" y="4595116"/>
            <a:ext cx="1163275" cy="24633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 smtClean="0"/>
              <a:t>Requirements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875975" y="5046275"/>
            <a:ext cx="2562016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</a:pPr>
            <a:r>
              <a:rPr kumimoji="1" lang="en-US" altLang="ko-KR" sz="1200" dirty="0" smtClean="0">
                <a:solidFill>
                  <a:srgbClr val="007E39"/>
                </a:solidFill>
                <a:latin typeface="Arial Narrow" panose="020B0606020202030204" pitchFamily="34" charset="0"/>
                <a:ea typeface="돋움" pitchFamily="50" charset="-127"/>
              </a:rPr>
              <a:t>“High manageability”</a:t>
            </a:r>
          </a:p>
          <a:p>
            <a:pPr defTabSz="914400" eaLnBrk="1" latinLnBrk="1" hangingPunct="1">
              <a:buClrTx/>
              <a:buSzTx/>
            </a:pPr>
            <a:r>
              <a:rPr kumimoji="1" lang="en-US" altLang="ko-KR" sz="1200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Centralized </a:t>
            </a:r>
            <a:r>
              <a:rPr kumimoji="1" lang="en-US" altLang="ko-KR" sz="1200" dirty="0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multiple P2P links control</a:t>
            </a:r>
            <a:endParaRPr kumimoji="1" lang="en-US" altLang="ko-KR" sz="1200" dirty="0">
              <a:solidFill>
                <a:srgbClr val="000000"/>
              </a:solidFill>
              <a:latin typeface="Arial Narrow" panose="020B0606020202030204" pitchFamily="34" charset="0"/>
              <a:ea typeface="돋움" pitchFamily="50" charset="-127"/>
            </a:endParaRPr>
          </a:p>
          <a:p>
            <a:pPr defTabSz="914400" eaLnBrk="1" latinLnBrk="1" hangingPunct="1">
              <a:buClrTx/>
              <a:buSzTx/>
            </a:pPr>
            <a:r>
              <a:rPr kumimoji="1" lang="en-US" altLang="ko-KR" sz="1200" dirty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- Minimizing interference </a:t>
            </a:r>
            <a:r>
              <a:rPr kumimoji="1" lang="en-US" altLang="ko-KR" sz="1200" dirty="0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to high quality </a:t>
            </a:r>
            <a:r>
              <a:rPr kumimoji="1" lang="en-US" altLang="ko-KR" sz="1200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of target services </a:t>
            </a:r>
            <a:endParaRPr kumimoji="1" lang="en-US" altLang="ko-KR" sz="1200" dirty="0">
              <a:solidFill>
                <a:srgbClr val="000000"/>
              </a:solidFill>
              <a:latin typeface="Arial Narrow" panose="020B0606020202030204" pitchFamily="34" charset="0"/>
              <a:ea typeface="돋움" pitchFamily="50" charset="-127"/>
            </a:endParaRPr>
          </a:p>
        </p:txBody>
      </p:sp>
      <p:pic>
        <p:nvPicPr>
          <p:cNvPr id="160" name="그림 15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98" y="2153550"/>
            <a:ext cx="1329716" cy="831910"/>
          </a:xfrm>
          <a:prstGeom prst="rect">
            <a:avLst/>
          </a:prstGeom>
        </p:spPr>
      </p:pic>
      <p:pic>
        <p:nvPicPr>
          <p:cNvPr id="161" name="그림 1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817" y="2153549"/>
            <a:ext cx="1341830" cy="823692"/>
          </a:xfrm>
          <a:prstGeom prst="rect">
            <a:avLst/>
          </a:prstGeom>
        </p:spPr>
      </p:pic>
      <p:pic>
        <p:nvPicPr>
          <p:cNvPr id="162" name="그림 1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603" y="3162761"/>
            <a:ext cx="241116" cy="241116"/>
          </a:xfrm>
          <a:prstGeom prst="rect">
            <a:avLst/>
          </a:prstGeom>
        </p:spPr>
      </p:pic>
      <p:sp>
        <p:nvSpPr>
          <p:cNvPr id="163" name="직사각형 162"/>
          <p:cNvSpPr/>
          <p:nvPr/>
        </p:nvSpPr>
        <p:spPr>
          <a:xfrm>
            <a:off x="484147" y="2139596"/>
            <a:ext cx="1358711" cy="855008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2468202" y="2136416"/>
            <a:ext cx="1358711" cy="855008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5" name="그룹 164"/>
          <p:cNvGrpSpPr/>
          <p:nvPr/>
        </p:nvGrpSpPr>
        <p:grpSpPr>
          <a:xfrm rot="5607648">
            <a:off x="1657289" y="2834239"/>
            <a:ext cx="341672" cy="352974"/>
            <a:chOff x="5809272" y="3508074"/>
            <a:chExt cx="341672" cy="352974"/>
          </a:xfrm>
        </p:grpSpPr>
        <p:sp>
          <p:nvSpPr>
            <p:cNvPr id="166" name="원호 165"/>
            <p:cNvSpPr/>
            <p:nvPr/>
          </p:nvSpPr>
          <p:spPr bwMode="auto">
            <a:xfrm>
              <a:off x="5809272" y="3573016"/>
              <a:ext cx="274896" cy="288032"/>
            </a:xfrm>
            <a:prstGeom prst="arc">
              <a:avLst/>
            </a:prstGeom>
            <a:noFill/>
            <a:ln w="15875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7" name="원호 166"/>
            <p:cNvSpPr/>
            <p:nvPr/>
          </p:nvSpPr>
          <p:spPr bwMode="auto">
            <a:xfrm>
              <a:off x="5876048" y="3508074"/>
              <a:ext cx="274896" cy="288032"/>
            </a:xfrm>
            <a:prstGeom prst="arc">
              <a:avLst/>
            </a:prstGeom>
            <a:noFill/>
            <a:ln w="15875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68" name="그룹 167"/>
          <p:cNvGrpSpPr/>
          <p:nvPr/>
        </p:nvGrpSpPr>
        <p:grpSpPr>
          <a:xfrm rot="10533917">
            <a:off x="2282213" y="2815860"/>
            <a:ext cx="341672" cy="352974"/>
            <a:chOff x="7207615" y="3056366"/>
            <a:chExt cx="341672" cy="352974"/>
          </a:xfrm>
        </p:grpSpPr>
        <p:sp>
          <p:nvSpPr>
            <p:cNvPr id="169" name="원호 168"/>
            <p:cNvSpPr/>
            <p:nvPr/>
          </p:nvSpPr>
          <p:spPr bwMode="auto">
            <a:xfrm>
              <a:off x="7207615" y="3121308"/>
              <a:ext cx="274896" cy="288032"/>
            </a:xfrm>
            <a:prstGeom prst="arc">
              <a:avLst/>
            </a:prstGeom>
            <a:noFill/>
            <a:ln w="15875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0" name="원호 169"/>
            <p:cNvSpPr/>
            <p:nvPr/>
          </p:nvSpPr>
          <p:spPr bwMode="auto">
            <a:xfrm>
              <a:off x="7274391" y="3056366"/>
              <a:ext cx="274896" cy="288032"/>
            </a:xfrm>
            <a:prstGeom prst="arc">
              <a:avLst/>
            </a:prstGeom>
            <a:noFill/>
            <a:ln w="15875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171" name="그림 17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4244" y="3851747"/>
            <a:ext cx="717751" cy="441936"/>
          </a:xfrm>
          <a:prstGeom prst="rect">
            <a:avLst/>
          </a:prstGeom>
        </p:spPr>
      </p:pic>
      <p:pic>
        <p:nvPicPr>
          <p:cNvPr id="172" name="그림 17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4559" y="3277183"/>
            <a:ext cx="320357" cy="634554"/>
          </a:xfrm>
          <a:prstGeom prst="rect">
            <a:avLst/>
          </a:prstGeom>
        </p:spPr>
      </p:pic>
      <p:cxnSp>
        <p:nvCxnSpPr>
          <p:cNvPr id="173" name="직선 연결선 172"/>
          <p:cNvCxnSpPr/>
          <p:nvPr/>
        </p:nvCxnSpPr>
        <p:spPr bwMode="auto">
          <a:xfrm flipV="1">
            <a:off x="1185560" y="3349432"/>
            <a:ext cx="659255" cy="1712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74" name="직선 연결선 173"/>
          <p:cNvCxnSpPr/>
          <p:nvPr/>
        </p:nvCxnSpPr>
        <p:spPr bwMode="auto">
          <a:xfrm flipV="1">
            <a:off x="1802497" y="3476158"/>
            <a:ext cx="241449" cy="2837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6" name="직사각형 175"/>
          <p:cNvSpPr/>
          <p:nvPr/>
        </p:nvSpPr>
        <p:spPr>
          <a:xfrm>
            <a:off x="2466676" y="3414430"/>
            <a:ext cx="1358711" cy="855008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77" name="그림 17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915" y="3422631"/>
            <a:ext cx="1344875" cy="846807"/>
          </a:xfrm>
          <a:prstGeom prst="rect">
            <a:avLst/>
          </a:prstGeom>
        </p:spPr>
      </p:pic>
      <p:grpSp>
        <p:nvGrpSpPr>
          <p:cNvPr id="178" name="그룹 177"/>
          <p:cNvGrpSpPr/>
          <p:nvPr/>
        </p:nvGrpSpPr>
        <p:grpSpPr>
          <a:xfrm rot="15861185">
            <a:off x="2271966" y="3314158"/>
            <a:ext cx="341672" cy="352974"/>
            <a:chOff x="7207615" y="3056366"/>
            <a:chExt cx="341672" cy="352974"/>
          </a:xfrm>
        </p:grpSpPr>
        <p:sp>
          <p:nvSpPr>
            <p:cNvPr id="179" name="원호 178"/>
            <p:cNvSpPr/>
            <p:nvPr/>
          </p:nvSpPr>
          <p:spPr bwMode="auto">
            <a:xfrm>
              <a:off x="7207615" y="3121308"/>
              <a:ext cx="274896" cy="288032"/>
            </a:xfrm>
            <a:prstGeom prst="arc">
              <a:avLst/>
            </a:prstGeom>
            <a:noFill/>
            <a:ln w="15875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0" name="원호 179"/>
            <p:cNvSpPr/>
            <p:nvPr/>
          </p:nvSpPr>
          <p:spPr bwMode="auto">
            <a:xfrm>
              <a:off x="7274391" y="3056366"/>
              <a:ext cx="274896" cy="288032"/>
            </a:xfrm>
            <a:prstGeom prst="arc">
              <a:avLst/>
            </a:prstGeom>
            <a:noFill/>
            <a:ln w="15875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1" name="TextBox 180"/>
          <p:cNvSpPr txBox="1"/>
          <p:nvPr/>
        </p:nvSpPr>
        <p:spPr>
          <a:xfrm>
            <a:off x="64101" y="1796246"/>
            <a:ext cx="4305089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P2P: Display mirroring, HMD to phone (/controller), Data sharing</a:t>
            </a:r>
            <a:endParaRPr kumimoji="1" lang="ko-KR" altLang="en-US" sz="1200" dirty="0" err="1" smtClean="0">
              <a:solidFill>
                <a:srgbClr val="000000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64063" y="3423308"/>
            <a:ext cx="598413" cy="4001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dirty="0" smtClean="0">
                <a:solidFill>
                  <a:srgbClr val="007E39"/>
                </a:solidFill>
                <a:latin typeface="+mj-lt"/>
                <a:ea typeface="돋움" pitchFamily="50" charset="-127"/>
              </a:rPr>
              <a:t>Target services</a:t>
            </a:r>
            <a:endParaRPr kumimoji="1" lang="ko-KR" altLang="en-US" sz="1000" dirty="0" err="1" smtClean="0">
              <a:solidFill>
                <a:srgbClr val="007E39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34" name="날짜 개체 틀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8478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Disruptive technologies for challenging use cases</a:t>
            </a:r>
            <a:endParaRPr lang="ko-KR" altLang="en-US" sz="28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  <p:sp>
        <p:nvSpPr>
          <p:cNvPr id="3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28120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AI (Intelligent Capability)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500" dirty="0" smtClean="0"/>
              <a:t>AI-powered </a:t>
            </a:r>
            <a:r>
              <a:rPr lang="en-US" altLang="ko-KR" sz="1500" smtClean="0"/>
              <a:t>Wi-Fi can provide </a:t>
            </a:r>
            <a:r>
              <a:rPr lang="en-US" altLang="ko-KR" sz="1500" dirty="0" smtClean="0"/>
              <a:t>functions optimization/lightening in many complex and </a:t>
            </a:r>
            <a:r>
              <a:rPr lang="en-US" altLang="ko-KR" sz="1500" smtClean="0"/>
              <a:t>non-linear areas</a:t>
            </a:r>
            <a:endParaRPr lang="en-US" altLang="ko-KR" sz="15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500" dirty="0" smtClean="0"/>
              <a:t>Proper planning on traffic forecasting, channel access/congestion control, BW/buffer mgmt. </a:t>
            </a:r>
            <a:r>
              <a:rPr lang="en-US" altLang="ko-KR" sz="1500" dirty="0"/>
              <a:t>based on the predicted </a:t>
            </a:r>
            <a:r>
              <a:rPr lang="en-US" altLang="ko-KR" sz="1500" dirty="0" smtClean="0"/>
              <a:t>traffic </a:t>
            </a:r>
            <a:r>
              <a:rPr lang="en-US" altLang="ko-KR" sz="1500" dirty="0"/>
              <a:t>and better load </a:t>
            </a:r>
            <a:r>
              <a:rPr lang="en-US" altLang="ko-KR" sz="1500" dirty="0" smtClean="0"/>
              <a:t>balancing can improve latency and </a:t>
            </a:r>
            <a:r>
              <a:rPr lang="en-US" altLang="ko-KR" sz="1500" dirty="0" err="1" smtClean="0"/>
              <a:t>QoS</a:t>
            </a:r>
            <a:endParaRPr lang="en-US" altLang="ko-KR" sz="15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500" dirty="0" smtClean="0"/>
              <a:t>Best </a:t>
            </a:r>
            <a:r>
              <a:rPr lang="en-US" altLang="ko-KR" sz="1500" dirty="0"/>
              <a:t>MCS/</a:t>
            </a:r>
            <a:r>
              <a:rPr lang="en-US" altLang="ko-KR" sz="1500" dirty="0" err="1"/>
              <a:t>Nss</a:t>
            </a:r>
            <a:r>
              <a:rPr lang="en-US" altLang="ko-KR" sz="1500" dirty="0"/>
              <a:t>, RU/MRU</a:t>
            </a:r>
            <a:r>
              <a:rPr lang="en-US" altLang="ko-KR" sz="1500"/>
              <a:t>, </a:t>
            </a:r>
            <a:r>
              <a:rPr lang="en-US" altLang="ko-KR" sz="1500" smtClean="0"/>
              <a:t>BF/MU-MIMO </a:t>
            </a:r>
            <a:r>
              <a:rPr lang="en-US" altLang="ko-KR" sz="1500" dirty="0" smtClean="0"/>
              <a:t>users can </a:t>
            </a:r>
            <a:r>
              <a:rPr lang="en-US" altLang="ko-KR" sz="1500" dirty="0"/>
              <a:t>be selected, and interference </a:t>
            </a:r>
            <a:r>
              <a:rPr lang="en-US" altLang="ko-KR" sz="1500" dirty="0" smtClean="0"/>
              <a:t>level can be </a:t>
            </a:r>
            <a:r>
              <a:rPr lang="en-US" altLang="ko-KR" sz="1500" smtClean="0"/>
              <a:t>predicted by </a:t>
            </a:r>
            <a:r>
              <a:rPr lang="en-US" altLang="ko-KR" sz="1500" dirty="0"/>
              <a:t>jointly optimizing the </a:t>
            </a:r>
            <a:r>
              <a:rPr lang="en-US" altLang="ko-KR" sz="1500" dirty="0" err="1"/>
              <a:t>Tx</a:t>
            </a:r>
            <a:r>
              <a:rPr lang="en-US" altLang="ko-KR" sz="1500" dirty="0"/>
              <a:t> power and channel allocation </a:t>
            </a:r>
            <a:r>
              <a:rPr lang="en-US" altLang="ko-KR" sz="1500" dirty="0" smtClean="0"/>
              <a:t>policies for increasing throughput</a:t>
            </a:r>
            <a:endParaRPr lang="en-US" altLang="ko-KR" sz="1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500" dirty="0" smtClean="0"/>
              <a:t>We expect that AI will provide </a:t>
            </a:r>
            <a:r>
              <a:rPr lang="en-US" altLang="ko-KR" sz="1500" smtClean="0"/>
              <a:t>a key role </a:t>
            </a:r>
            <a:r>
              <a:rPr lang="en-US" altLang="ko-KR" sz="1500" dirty="0" smtClean="0"/>
              <a:t>in achieving challengeable KPIs, e.g. ≤1ms latency, ~100% 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500" dirty="0" smtClean="0"/>
              <a:t>How to realize these improvements in 802.11, i.e., impact on PHY &amp; MAC amendments should be discussed further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FDR (Simultaneous </a:t>
            </a:r>
            <a:r>
              <a:rPr lang="en-US" altLang="ko-KR" sz="1800" dirty="0" err="1" smtClean="0"/>
              <a:t>Tx</a:t>
            </a:r>
            <a:r>
              <a:rPr lang="en-US" altLang="ko-KR" sz="1800" dirty="0" smtClean="0"/>
              <a:t> and Rx)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500" dirty="0" smtClean="0"/>
              <a:t>3GPP 5G (Rel-18) </a:t>
            </a:r>
            <a:r>
              <a:rPr lang="en-US" altLang="ko-KR" sz="1500" smtClean="0"/>
              <a:t>adopted FD </a:t>
            </a:r>
            <a:r>
              <a:rPr lang="en-US" altLang="ko-KR" sz="1500" dirty="0" smtClean="0"/>
              <a:t>as SI for the purpose of duplex enhancement (first focusing on </a:t>
            </a:r>
            <a:r>
              <a:rPr lang="en-US" altLang="ko-KR" sz="1500" dirty="0" err="1" smtClean="0"/>
              <a:t>subbands</a:t>
            </a:r>
            <a:r>
              <a:rPr lang="en-US" altLang="ko-KR" sz="1500" dirty="0" smtClean="0"/>
              <a:t> FD)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500" dirty="0" smtClean="0"/>
              <a:t>IEEE 802.11be started to develop Multi-link STR which enables simultaneous </a:t>
            </a:r>
            <a:r>
              <a:rPr lang="en-US" altLang="ko-KR" sz="1500" dirty="0" err="1" smtClean="0"/>
              <a:t>Tx</a:t>
            </a:r>
            <a:r>
              <a:rPr lang="en-US" altLang="ko-KR" sz="1500" dirty="0" smtClean="0"/>
              <a:t> and Rx for similar purpose, i.e. FDR was already realized by extending its domain to multiple band/link other than In-band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500" dirty="0" smtClean="0"/>
              <a:t>Next Wi-Fi may improve this further, for helping latency, (average) throughput requirement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500" dirty="0" smtClean="0"/>
              <a:t>E.g. alleviating the strict rule on Multi-link STR (or extending capability of Multi-link Non-STR close to STR)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In-band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application of FDR will need more intensive investigation on its feasibility/competitiveness (FFS)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Study </a:t>
            </a:r>
            <a:r>
              <a:rPr lang="en-US" altLang="ko-KR" sz="1800" dirty="0"/>
              <a:t>group discussion needs to take into account the feasibility and ways to realize these kinds of disruptive technologies with </a:t>
            </a:r>
            <a:r>
              <a:rPr lang="en-US" altLang="ko-KR" sz="1800" dirty="0" smtClean="0"/>
              <a:t>challengeable </a:t>
            </a:r>
            <a:r>
              <a:rPr lang="en-US" altLang="ko-KR" sz="1800" dirty="0"/>
              <a:t>KPIs in </a:t>
            </a:r>
            <a:r>
              <a:rPr lang="en-US" altLang="ko-KR" sz="1800" dirty="0" smtClean="0"/>
              <a:t>mind</a:t>
            </a:r>
            <a:endParaRPr lang="en-US" altLang="ko-KR" sz="1800" dirty="0"/>
          </a:p>
        </p:txBody>
      </p:sp>
      <p:sp>
        <p:nvSpPr>
          <p:cNvPr id="7" name="날짜 개체 틀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82077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Target objectives for </a:t>
            </a:r>
            <a:r>
              <a:rPr lang="en-US" altLang="ko-KR" sz="2800" dirty="0"/>
              <a:t>next generation Wi-Fi </a:t>
            </a:r>
            <a:endParaRPr lang="ko-KR" altLang="en-US" sz="28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We propose to keep the improvement of throughput and latency in next generation, which is promisingly indicated by use cases at the timeline we target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smtClean="0"/>
              <a:t>~100Gbps </a:t>
            </a:r>
            <a:r>
              <a:rPr lang="en-US" altLang="ko-KR" sz="1600" dirty="0" smtClean="0"/>
              <a:t>(peak) or </a:t>
            </a:r>
            <a:r>
              <a:rPr lang="it-IT" altLang="ko-KR" sz="1600" dirty="0"/>
              <a:t>Improved </a:t>
            </a:r>
            <a:r>
              <a:rPr lang="en-US" altLang="ko-KR" sz="1600" dirty="0" smtClean="0"/>
              <a:t>user (client) </a:t>
            </a:r>
            <a:r>
              <a:rPr lang="en-US" altLang="ko-KR" sz="1600" dirty="0" err="1" smtClean="0"/>
              <a:t>Tput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1ms or Sub-</a:t>
            </a:r>
            <a:r>
              <a:rPr lang="en-US" altLang="ko-KR" sz="1600" dirty="0" err="1" smtClean="0"/>
              <a:t>ms</a:t>
            </a:r>
            <a:r>
              <a:rPr lang="en-US" altLang="ko-KR" sz="1600" dirty="0" smtClean="0"/>
              <a:t>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Direction on objectives to pursue, e.g. peak or client </a:t>
            </a:r>
            <a:r>
              <a:rPr lang="en-US" altLang="ko-KR" sz="1600" dirty="0" err="1" smtClean="0"/>
              <a:t>Tput</a:t>
            </a:r>
            <a:r>
              <a:rPr lang="en-US" altLang="ko-KR" sz="1600" smtClean="0"/>
              <a:t>, level of worst case latency </a:t>
            </a:r>
            <a:r>
              <a:rPr lang="en-US" altLang="ko-KR" sz="1600" dirty="0" smtClean="0"/>
              <a:t>need further discussion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Objectives of reliable connectivity, high manageability are good candidates to be included as new terms of the future Wi-Fi, but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These objectives haven’t explicitly targeted and quantified in the PAR of previous mainstream Wi-Fi standards, so how to capture the requirements in the scope of new project is important and needs more investigation/discussion before TG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Early start of the SG discussion (e.g. at July) is helpful for this purpose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 marL="0" indent="0"/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  <p:sp>
        <p:nvSpPr>
          <p:cNvPr id="8" name="날짜 개체 틀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61607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Conclusion</a:t>
            </a:r>
            <a:endParaRPr lang="ko-KR" altLang="en-US" sz="28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It is important to target and develop the technologies for what the future Wi-Fi </a:t>
            </a:r>
            <a:r>
              <a:rPr lang="en-US" altLang="ko-KR" sz="1800" smtClean="0"/>
              <a:t>can provide </a:t>
            </a:r>
            <a:r>
              <a:rPr lang="en-US" altLang="ko-KR" sz="1800" dirty="0" smtClean="0"/>
              <a:t>as real benefits, at expected timeline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We learned how the legacy Wi-Fi standards have looked into the required technologies which are very clear to try to reflect the </a:t>
            </a:r>
            <a:r>
              <a:rPr lang="en-US" altLang="ko-KR" sz="1800" smtClean="0"/>
              <a:t>market needs </a:t>
            </a:r>
            <a:r>
              <a:rPr lang="en-US" altLang="ko-KR" sz="1800" dirty="0" smtClean="0"/>
              <a:t>and use cases around </a:t>
            </a:r>
            <a:r>
              <a:rPr lang="en-US" altLang="ko-KR" sz="1800" smtClean="0"/>
              <a:t>that timelines</a:t>
            </a:r>
            <a:endParaRPr lang="en-US" altLang="ko-KR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Next generation Wi-Fi should be competitive from other technologies, while acknowledging required KPIs might be challengeable to achieve, so it will be good to get </a:t>
            </a:r>
            <a:r>
              <a:rPr lang="en-US" altLang="ko-KR" sz="1800" smtClean="0"/>
              <a:t>enough discussion on </a:t>
            </a:r>
            <a:r>
              <a:rPr lang="en-US" altLang="ko-KR" sz="1800" dirty="0" smtClean="0"/>
              <a:t>objectives </a:t>
            </a:r>
            <a:r>
              <a:rPr lang="en-US" altLang="ko-KR" sz="1800" smtClean="0"/>
              <a:t>and consensus on achievable goal </a:t>
            </a:r>
            <a:r>
              <a:rPr lang="en-US" altLang="ko-KR" sz="1800" dirty="0" smtClean="0"/>
              <a:t>during SG phase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marL="0" indent="0"/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  <p:sp>
        <p:nvSpPr>
          <p:cNvPr id="8" name="날짜 개체 틀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953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Reference</a:t>
            </a:r>
            <a:endParaRPr lang="ko-KR" altLang="en-US" sz="28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sz="1800" dirty="0" smtClean="0"/>
              <a:t>[</a:t>
            </a:r>
            <a:r>
              <a:rPr lang="en-US" altLang="ko-KR" sz="1800" dirty="0"/>
              <a:t>1] </a:t>
            </a:r>
            <a:r>
              <a:rPr lang="en-US" altLang="ko-KR" sz="1800" dirty="0" smtClean="0"/>
              <a:t>11-22-0030-01-0wng-look-ahead-to-next-generation</a:t>
            </a:r>
          </a:p>
          <a:p>
            <a:r>
              <a:rPr lang="en-US" altLang="ko-KR" sz="1800" dirty="0" smtClean="0"/>
              <a:t>[2</a:t>
            </a:r>
            <a:r>
              <a:rPr lang="en-US" altLang="ko-KR" sz="1800" dirty="0"/>
              <a:t>] </a:t>
            </a:r>
            <a:r>
              <a:rPr lang="en-US" altLang="ko-KR" sz="1800" dirty="0" smtClean="0"/>
              <a:t>11-22-0032-00-0wng-next-gen-after-11be</a:t>
            </a:r>
          </a:p>
          <a:p>
            <a:r>
              <a:rPr lang="en-US" altLang="ko-KR" sz="1800" dirty="0"/>
              <a:t>[3] </a:t>
            </a:r>
            <a:r>
              <a:rPr lang="en-US" altLang="ko-KR" sz="1800" dirty="0" smtClean="0"/>
              <a:t>11-22-0046-01-0wng-next-generation-after-802-11be</a:t>
            </a:r>
          </a:p>
          <a:p>
            <a:r>
              <a:rPr lang="en-US" altLang="ko-KR" sz="1800" dirty="0"/>
              <a:t>[4] </a:t>
            </a:r>
            <a:r>
              <a:rPr lang="en-US" altLang="ko-KR" sz="1800" dirty="0" smtClean="0"/>
              <a:t>11-22-0059-00-0wng-beyond-be</a:t>
            </a:r>
          </a:p>
          <a:p>
            <a:r>
              <a:rPr lang="en-US" altLang="ko-KR" sz="1800" dirty="0" smtClean="0"/>
              <a:t>[</a:t>
            </a:r>
            <a:r>
              <a:rPr lang="en-US" altLang="ko-KR" sz="1800" dirty="0"/>
              <a:t>5] 11-22-0458-01-0wng-looking-ahead-to-next-generation-follow-up</a:t>
            </a:r>
            <a:endParaRPr lang="en-US" altLang="ko-KR" sz="1800" dirty="0" smtClean="0"/>
          </a:p>
          <a:p>
            <a:r>
              <a:rPr lang="en-US" altLang="ko-KR" sz="1800" dirty="0" smtClean="0"/>
              <a:t>[</a:t>
            </a:r>
            <a:r>
              <a:rPr lang="en-US" altLang="ko-KR" sz="1800" dirty="0"/>
              <a:t>6] </a:t>
            </a:r>
            <a:r>
              <a:rPr lang="en-US" altLang="ko-KR" sz="1800" dirty="0" smtClean="0"/>
              <a:t>11-22-0418-00-0wng-considerations-of-next-generation-beyond-11be</a:t>
            </a:r>
          </a:p>
          <a:p>
            <a:r>
              <a:rPr lang="en-US" altLang="ko-KR" sz="1800" dirty="0" smtClean="0"/>
              <a:t>[</a:t>
            </a:r>
            <a:r>
              <a:rPr lang="en-US" altLang="ko-KR" sz="1800" dirty="0"/>
              <a:t>7] </a:t>
            </a:r>
            <a:r>
              <a:rPr lang="en-US" altLang="ko-KR" sz="1800" dirty="0" smtClean="0"/>
              <a:t>Toward </a:t>
            </a:r>
            <a:r>
              <a:rPr lang="en-US" altLang="ko-KR" sz="1800" dirty="0"/>
              <a:t>6G networks: Use cases and technologies</a:t>
            </a:r>
            <a:r>
              <a:rPr lang="en-US" altLang="ko-KR" sz="1800" dirty="0" smtClean="0"/>
              <a:t>, </a:t>
            </a:r>
            <a:r>
              <a:rPr lang="en-US" altLang="ko-KR" sz="1800" dirty="0"/>
              <a:t>IEEE Communications Magazine, </a:t>
            </a:r>
            <a:r>
              <a:rPr lang="en-US" altLang="ko-KR" sz="1800" dirty="0" smtClean="0"/>
              <a:t>Feb 2020 </a:t>
            </a:r>
          </a:p>
          <a:p>
            <a:r>
              <a:rPr lang="en-US" altLang="ko-KR" sz="1800" dirty="0" smtClean="0"/>
              <a:t>[8] </a:t>
            </a:r>
            <a:r>
              <a:rPr lang="en-US" altLang="ko-KR" sz="1800" dirty="0"/>
              <a:t>6G Wireless Systems: Vision, Requirements, Challenges, Insights, and Opportunities, Mar </a:t>
            </a:r>
            <a:r>
              <a:rPr lang="en-US" altLang="ko-KR" sz="1800" dirty="0" smtClean="0"/>
              <a:t>2021 </a:t>
            </a:r>
          </a:p>
          <a:p>
            <a:r>
              <a:rPr lang="en-US" altLang="ko-KR" sz="1800" dirty="0" smtClean="0"/>
              <a:t>[9] Toward </a:t>
            </a:r>
            <a:r>
              <a:rPr lang="en-US" altLang="ko-KR" sz="1800" dirty="0"/>
              <a:t>a new internet for the year 2030 and </a:t>
            </a:r>
            <a:r>
              <a:rPr lang="en-US" altLang="ko-KR" sz="1800" dirty="0" smtClean="0"/>
              <a:t>beyond (</a:t>
            </a:r>
            <a:r>
              <a:rPr lang="en-US" altLang="ko-KR" sz="1800" dirty="0"/>
              <a:t>Third Annual ITU IMT-2020/5G </a:t>
            </a:r>
            <a:r>
              <a:rPr lang="en-US" altLang="ko-KR" sz="1800" dirty="0" smtClean="0"/>
              <a:t>Workshop)</a:t>
            </a:r>
          </a:p>
          <a:p>
            <a:r>
              <a:rPr lang="en-US" altLang="ko-KR" sz="1800" dirty="0"/>
              <a:t>[10] Network </a:t>
            </a:r>
            <a:r>
              <a:rPr lang="en-US" altLang="ko-KR" sz="1800" dirty="0" smtClean="0"/>
              <a:t>2030: A </a:t>
            </a:r>
            <a:r>
              <a:rPr lang="en-US" altLang="ko-KR" sz="1800" dirty="0"/>
              <a:t>Blueprint of Technology, Applications and Market Drivers Towards the Year 2030 and Beyond</a:t>
            </a:r>
            <a:endParaRPr lang="en-US" altLang="ko-KR" sz="1800" dirty="0" smtClean="0"/>
          </a:p>
          <a:p>
            <a:r>
              <a:rPr lang="en-US" altLang="ko-KR" sz="1800" dirty="0"/>
              <a:t>[</a:t>
            </a:r>
            <a:r>
              <a:rPr lang="en-US" altLang="ko-KR" sz="1800" dirty="0" smtClean="0"/>
              <a:t>11] </a:t>
            </a:r>
            <a:r>
              <a:rPr lang="en-US" altLang="ko-KR" sz="1800" dirty="0"/>
              <a:t>Communications network 2030  </a:t>
            </a:r>
            <a:endParaRPr lang="en-US" altLang="ko-KR" sz="1800" dirty="0" smtClean="0"/>
          </a:p>
          <a:p>
            <a:r>
              <a:rPr lang="en-US" altLang="ko-KR" sz="1800" dirty="0" smtClean="0"/>
              <a:t>[12] </a:t>
            </a:r>
            <a:r>
              <a:rPr lang="en-US" altLang="ko-KR" sz="1800" dirty="0"/>
              <a:t>ITU-T FG NET2030 Technical </a:t>
            </a:r>
            <a:r>
              <a:rPr lang="en-US" altLang="ko-KR" sz="1800" dirty="0" smtClean="0"/>
              <a:t>Report: </a:t>
            </a:r>
            <a:r>
              <a:rPr lang="en-US" altLang="ko-KR" sz="1800" dirty="0"/>
              <a:t>Gap Analysis of Network 2030 New Services, Capabilities and Use cases</a:t>
            </a:r>
            <a:endParaRPr lang="en-US" altLang="ko-KR" sz="1800" dirty="0" smtClean="0"/>
          </a:p>
          <a:p>
            <a:r>
              <a:rPr lang="en-US" altLang="ko-KR" sz="1800" dirty="0" smtClean="0"/>
              <a:t>[13] </a:t>
            </a:r>
            <a:r>
              <a:rPr lang="en-US" altLang="ko-KR" sz="1800" dirty="0"/>
              <a:t>The essential </a:t>
            </a:r>
            <a:r>
              <a:rPr lang="en-US" altLang="ko-KR" sz="1800" dirty="0" smtClean="0"/>
              <a:t>role of </a:t>
            </a:r>
            <a:r>
              <a:rPr lang="en-US" altLang="ko-KR" sz="1800" dirty="0"/>
              <a:t>AI in the 5G </a:t>
            </a:r>
            <a:r>
              <a:rPr lang="en-US" altLang="ko-KR" sz="1800" dirty="0" smtClean="0"/>
              <a:t>future, September 2021</a:t>
            </a:r>
          </a:p>
          <a:p>
            <a:r>
              <a:rPr lang="en-US" altLang="ko-KR" sz="1800" dirty="0" smtClean="0"/>
              <a:t>[14] </a:t>
            </a:r>
            <a:r>
              <a:rPr lang="en-US" altLang="ko-KR" sz="1800" dirty="0" err="1"/>
              <a:t>WiFi</a:t>
            </a:r>
            <a:r>
              <a:rPr lang="en-US" altLang="ko-KR" sz="1800" dirty="0"/>
              <a:t> Meets ML: A Survey on Improving </a:t>
            </a:r>
            <a:r>
              <a:rPr lang="en-US" altLang="ko-KR" sz="1800" dirty="0" smtClean="0"/>
              <a:t>IEEE 802.11 </a:t>
            </a:r>
            <a:r>
              <a:rPr lang="en-US" altLang="ko-KR" sz="1800" dirty="0"/>
              <a:t>Performance with Machine </a:t>
            </a:r>
            <a:r>
              <a:rPr lang="en-US" altLang="ko-KR" sz="1800" dirty="0" smtClean="0"/>
              <a:t>Learning</a:t>
            </a:r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  </a:t>
            </a:r>
            <a:endParaRPr lang="ko-KR" altLang="en-US" sz="18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  <p:sp>
        <p:nvSpPr>
          <p:cNvPr id="8" name="날짜 개체 틀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2670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Abstract </a:t>
            </a:r>
            <a:endParaRPr lang="ko-KR" altLang="en-US" sz="28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May, 2022</a:t>
            </a:r>
            <a:endParaRPr lang="en-GB" dirty="0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r>
              <a:rPr lang="en-US" altLang="ko-KR" dirty="0" smtClean="0"/>
              <a:t>This presentation :  </a:t>
            </a:r>
          </a:p>
          <a:p>
            <a:r>
              <a:rPr lang="en-US" altLang="ko-KR" dirty="0"/>
              <a:t>	</a:t>
            </a:r>
            <a:r>
              <a:rPr lang="en-US" altLang="ko-KR" dirty="0" smtClean="0"/>
              <a:t>discusses thoughts on direction and target objectives for the next generation Wi-Fi 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	</a:t>
            </a:r>
          </a:p>
        </p:txBody>
      </p:sp>
      <p:sp>
        <p:nvSpPr>
          <p:cNvPr id="8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172419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Instruction</a:t>
            </a:r>
            <a:endParaRPr lang="ko-KR" altLang="en-US" sz="28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In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preceding IEEE 802.11 WNG sessions, there were contributions for discussion on next mainstream Wi-Fi evolution [1]~[6]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 next Wi-Fi targets development at 2028~ (similar with 6G at 2030)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 goal should be aligned with market needs and essential applications around those timeline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In our view, this is good time to start the discussion on where our Wi-Fi  </a:t>
            </a:r>
            <a:r>
              <a:rPr lang="en-US" altLang="ko-KR" sz="1800" dirty="0"/>
              <a:t>technologies </a:t>
            </a:r>
            <a:r>
              <a:rPr lang="en-US" altLang="ko-KR" sz="1800" dirty="0" smtClean="0"/>
              <a:t>are now, and what requirements should be considered for the future use cases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 marL="0" indent="0"/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45557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71750" y="1700808"/>
            <a:ext cx="8999516" cy="39439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" name="직선 화살표 연결선 12"/>
          <p:cNvCxnSpPr/>
          <p:nvPr/>
        </p:nvCxnSpPr>
        <p:spPr bwMode="auto">
          <a:xfrm>
            <a:off x="161756" y="1944758"/>
            <a:ext cx="88863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oval" w="med" len="med"/>
            <a:tailEnd type="arrow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1"/>
          </a:xfrm>
        </p:spPr>
        <p:txBody>
          <a:bodyPr>
            <a:normAutofit/>
          </a:bodyPr>
          <a:lstStyle/>
          <a:p>
            <a:r>
              <a:rPr lang="en-US" altLang="ko-KR" sz="2800" dirty="0" smtClean="0"/>
              <a:t>Wi-Fi technology evolution by requirements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5741915"/>
            <a:ext cx="7770813" cy="639413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The technologies have been improved based on the target requirements from market needs, and this evolution will continue for the next Wi-Fi (Wi-Fi 8) </a:t>
            </a:r>
            <a:endParaRPr lang="en-US" altLang="ko-KR" sz="14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>
          <a:xfrm>
            <a:off x="4336110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  <p:sp>
        <p:nvSpPr>
          <p:cNvPr id="66" name="오각형 65"/>
          <p:cNvSpPr/>
          <p:nvPr/>
        </p:nvSpPr>
        <p:spPr bwMode="auto">
          <a:xfrm>
            <a:off x="319647" y="2676699"/>
            <a:ext cx="1270631" cy="387007"/>
          </a:xfrm>
          <a:prstGeom prst="homePlate">
            <a:avLst>
              <a:gd name="adj" fmla="val 37573"/>
            </a:avLst>
          </a:prstGeom>
          <a:solidFill>
            <a:srgbClr val="FFFFFF"/>
          </a:solidFill>
          <a:ln w="9525">
            <a:solidFill>
              <a:srgbClr val="FFFFFF">
                <a:lumMod val="50000"/>
              </a:srgbClr>
            </a:solidFill>
            <a:prstDash val="solid"/>
            <a:miter lim="800000"/>
            <a:headEnd/>
            <a:tailEnd/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90488" indent="-90488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400" b="1" kern="0" dirty="0" smtClean="0">
                <a:solidFill>
                  <a:srgbClr val="000000"/>
                </a:solidFill>
                <a:latin typeface="Arial Narrow"/>
                <a:ea typeface="LG스마트체 Regular"/>
              </a:rPr>
              <a:t>802.11a/g/n</a:t>
            </a:r>
            <a:endParaRPr lang="ko-KR" altLang="en-US" sz="1400" b="1" kern="0" dirty="0" smtClean="0">
              <a:solidFill>
                <a:srgbClr val="000000"/>
              </a:solidFill>
              <a:latin typeface="Arial Narrow"/>
              <a:ea typeface="LG스마트체 Regular"/>
            </a:endParaRPr>
          </a:p>
        </p:txBody>
      </p:sp>
      <p:sp>
        <p:nvSpPr>
          <p:cNvPr id="68" name="직사각형 67"/>
          <p:cNvSpPr/>
          <p:nvPr/>
        </p:nvSpPr>
        <p:spPr bwMode="auto">
          <a:xfrm>
            <a:off x="335826" y="1801882"/>
            <a:ext cx="428628" cy="28575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90488" indent="-90488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Arial Narrow"/>
                <a:ea typeface="LG스마트체 Regular"/>
              </a:rPr>
              <a:t>1997</a:t>
            </a:r>
            <a:endParaRPr lang="ko-KR" altLang="en-US" sz="1200" b="1" kern="0" dirty="0" smtClean="0">
              <a:solidFill>
                <a:srgbClr val="FFFFFF"/>
              </a:solidFill>
              <a:latin typeface="Arial Narrow"/>
              <a:ea typeface="LG스마트체 Regular"/>
            </a:endParaRPr>
          </a:p>
        </p:txBody>
      </p:sp>
      <p:sp>
        <p:nvSpPr>
          <p:cNvPr id="69" name="직사각형 68"/>
          <p:cNvSpPr/>
          <p:nvPr/>
        </p:nvSpPr>
        <p:spPr bwMode="auto">
          <a:xfrm>
            <a:off x="1592054" y="1793004"/>
            <a:ext cx="428628" cy="28575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90488" indent="-90488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Arial Narrow"/>
                <a:ea typeface="LG스마트체 Regular"/>
              </a:rPr>
              <a:t>2008</a:t>
            </a:r>
            <a:endParaRPr lang="ko-KR" altLang="en-US" sz="1200" b="1" kern="0" dirty="0" smtClean="0">
              <a:solidFill>
                <a:srgbClr val="FFFFFF"/>
              </a:solidFill>
              <a:latin typeface="Arial Narrow"/>
              <a:ea typeface="LG스마트체 Regular"/>
            </a:endParaRPr>
          </a:p>
        </p:txBody>
      </p:sp>
      <p:sp>
        <p:nvSpPr>
          <p:cNvPr id="70" name="직사각형 69"/>
          <p:cNvSpPr/>
          <p:nvPr/>
        </p:nvSpPr>
        <p:spPr bwMode="auto">
          <a:xfrm>
            <a:off x="3153016" y="1792590"/>
            <a:ext cx="428628" cy="28575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90488" indent="-90488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Arial Narrow"/>
                <a:ea typeface="LG스마트체 Regular"/>
              </a:rPr>
              <a:t>2014</a:t>
            </a:r>
            <a:endParaRPr lang="ko-KR" altLang="en-US" sz="1200" b="1" kern="0" dirty="0" smtClean="0">
              <a:solidFill>
                <a:srgbClr val="FFFFFF"/>
              </a:solidFill>
              <a:latin typeface="Arial Narrow"/>
              <a:ea typeface="LG스마트체 Regular"/>
            </a:endParaRPr>
          </a:p>
        </p:txBody>
      </p:sp>
      <p:sp>
        <p:nvSpPr>
          <p:cNvPr id="72" name="갈매기형 수장 71"/>
          <p:cNvSpPr/>
          <p:nvPr/>
        </p:nvSpPr>
        <p:spPr bwMode="auto">
          <a:xfrm>
            <a:off x="1574366" y="2676699"/>
            <a:ext cx="1571003" cy="387007"/>
          </a:xfrm>
          <a:prstGeom prst="chevron">
            <a:avLst>
              <a:gd name="adj" fmla="val 36617"/>
            </a:avLst>
          </a:prstGeom>
          <a:solidFill>
            <a:srgbClr val="FFFFFF"/>
          </a:solidFill>
          <a:ln w="9525">
            <a:solidFill>
              <a:srgbClr val="FFFFFF">
                <a:lumMod val="50000"/>
              </a:srgbClr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400" b="1" kern="0" dirty="0" smtClean="0">
                <a:solidFill>
                  <a:srgbClr val="000000"/>
                </a:solidFill>
                <a:latin typeface="Arial Narrow"/>
                <a:ea typeface="LG스마트체 Regular"/>
              </a:rPr>
              <a:t>802.11ac</a:t>
            </a:r>
            <a:endParaRPr lang="ko-KR" altLang="en-US" sz="1400" b="1" kern="0" dirty="0" smtClean="0">
              <a:solidFill>
                <a:srgbClr val="000000"/>
              </a:solidFill>
              <a:latin typeface="Arial Narrow"/>
              <a:ea typeface="LG스마트체 Regular"/>
            </a:endParaRPr>
          </a:p>
        </p:txBody>
      </p:sp>
      <p:sp>
        <p:nvSpPr>
          <p:cNvPr id="74" name="직사각형 73"/>
          <p:cNvSpPr/>
          <p:nvPr/>
        </p:nvSpPr>
        <p:spPr bwMode="auto">
          <a:xfrm>
            <a:off x="7163304" y="1794246"/>
            <a:ext cx="428628" cy="28575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90488" indent="-90488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Arial Narrow"/>
                <a:ea typeface="LG스마트체 Regular"/>
              </a:rPr>
              <a:t>2023</a:t>
            </a:r>
            <a:endParaRPr lang="ko-KR" altLang="en-US" sz="1200" b="1" kern="0" dirty="0" smtClean="0">
              <a:solidFill>
                <a:srgbClr val="FFFFFF"/>
              </a:solidFill>
              <a:latin typeface="Arial Narrow"/>
              <a:ea typeface="LG스마트체 Regular"/>
            </a:endParaRPr>
          </a:p>
        </p:txBody>
      </p:sp>
      <p:sp>
        <p:nvSpPr>
          <p:cNvPr id="75" name="직사각형 74"/>
          <p:cNvSpPr/>
          <p:nvPr/>
        </p:nvSpPr>
        <p:spPr bwMode="auto">
          <a:xfrm>
            <a:off x="5169240" y="1783668"/>
            <a:ext cx="428628" cy="28575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90488" indent="-90488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Arial Narrow"/>
                <a:ea typeface="LG스마트체 Regular"/>
              </a:rPr>
              <a:t>2019</a:t>
            </a:r>
            <a:endParaRPr lang="ko-KR" altLang="en-US" sz="1200" b="1" kern="0" dirty="0" smtClean="0">
              <a:solidFill>
                <a:srgbClr val="FFFFFF"/>
              </a:solidFill>
              <a:latin typeface="Arial Narrow"/>
              <a:ea typeface="LG스마트체 Regular"/>
            </a:endParaRPr>
          </a:p>
        </p:txBody>
      </p:sp>
      <p:sp>
        <p:nvSpPr>
          <p:cNvPr id="76" name="갈매기형 수장 75"/>
          <p:cNvSpPr/>
          <p:nvPr/>
        </p:nvSpPr>
        <p:spPr bwMode="auto">
          <a:xfrm>
            <a:off x="3124846" y="2672034"/>
            <a:ext cx="2030280" cy="390734"/>
          </a:xfrm>
          <a:prstGeom prst="chevron">
            <a:avLst>
              <a:gd name="adj" fmla="val 36617"/>
            </a:avLst>
          </a:prstGeom>
          <a:solidFill>
            <a:schemeClr val="bg1"/>
          </a:solidFill>
          <a:ln w="9525">
            <a:solidFill>
              <a:srgbClr val="FFFFFF">
                <a:lumMod val="50000"/>
              </a:srgbClr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 defTabSz="9144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400" b="1" kern="0" dirty="0" smtClean="0">
                <a:solidFill>
                  <a:srgbClr val="000000"/>
                </a:solidFill>
                <a:latin typeface="Arial Narrow"/>
                <a:ea typeface="LG스마트체 Regular"/>
              </a:rPr>
              <a:t>802.11ax (Wi-Fi 6)</a:t>
            </a:r>
          </a:p>
        </p:txBody>
      </p:sp>
      <p:sp>
        <p:nvSpPr>
          <p:cNvPr id="77" name="갈매기형 수장 76"/>
          <p:cNvSpPr/>
          <p:nvPr/>
        </p:nvSpPr>
        <p:spPr bwMode="auto">
          <a:xfrm>
            <a:off x="7138111" y="2605656"/>
            <a:ext cx="1869283" cy="523002"/>
          </a:xfrm>
          <a:prstGeom prst="chevron">
            <a:avLst>
              <a:gd name="adj" fmla="val 36617"/>
            </a:avLst>
          </a:prstGeom>
          <a:solidFill>
            <a:srgbClr val="FFFFCC">
              <a:alpha val="57000"/>
            </a:srgbClr>
          </a:solidFill>
          <a:ln w="9525">
            <a:solidFill>
              <a:srgbClr val="FFFFFF">
                <a:lumMod val="50000"/>
              </a:srgbClr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 defTabSz="9144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400" b="1" kern="0" dirty="0" smtClean="0">
                <a:solidFill>
                  <a:srgbClr val="000000"/>
                </a:solidFill>
                <a:latin typeface="Arial Narrow"/>
                <a:ea typeface="LG스마트체 Regular"/>
              </a:rPr>
              <a:t>Next Wi-Fi (Wi-Fi 8)</a:t>
            </a:r>
            <a:endParaRPr lang="en-US" altLang="ko-KR" sz="1400" b="1" kern="0" dirty="0">
              <a:solidFill>
                <a:srgbClr val="000000"/>
              </a:solidFill>
              <a:latin typeface="Arial Narrow"/>
              <a:ea typeface="LG스마트체 Regular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14075" y="3128989"/>
            <a:ext cx="892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OFDM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MIMO (~4 SS)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40MHz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64-QAM</a:t>
            </a:r>
            <a:endParaRPr lang="ko-KR" altLang="en-US" sz="800" dirty="0">
              <a:solidFill>
                <a:schemeClr val="tx1"/>
              </a:solidFill>
              <a:latin typeface="Arial"/>
              <a:ea typeface="LG스마트체 Regular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674929" y="3131453"/>
            <a:ext cx="1583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OFDM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DL MU-MIMO (~8 SS)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160MHz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256-QAM</a:t>
            </a:r>
            <a:endParaRPr lang="ko-KR" altLang="en-US" sz="800" dirty="0">
              <a:solidFill>
                <a:schemeClr val="accent2"/>
              </a:solidFill>
              <a:latin typeface="Arial"/>
              <a:ea typeface="LG스마트체 Regular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166602" y="3129991"/>
            <a:ext cx="15837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DL/UL OFDMA 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DL/</a:t>
            </a: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UL MU-MIMO </a:t>
            </a: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(~8 SS)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160MHz, </a:t>
            </a: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6GHz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1024-QAM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Longer symbol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Triggered access/TWT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51520" y="3133480"/>
            <a:ext cx="892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OFDM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SISO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20MHz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64-QAM</a:t>
            </a:r>
            <a:endParaRPr lang="ko-KR" altLang="en-US" sz="800" dirty="0">
              <a:solidFill>
                <a:schemeClr val="tx1"/>
              </a:solidFill>
              <a:latin typeface="Arial"/>
              <a:ea typeface="LG스마트체 Regular"/>
            </a:endParaRPr>
          </a:p>
        </p:txBody>
      </p:sp>
      <p:sp>
        <p:nvSpPr>
          <p:cNvPr id="82" name="이등변 삼각형 81"/>
          <p:cNvSpPr/>
          <p:nvPr/>
        </p:nvSpPr>
        <p:spPr bwMode="auto">
          <a:xfrm rot="5400000">
            <a:off x="608024" y="3374208"/>
            <a:ext cx="360200" cy="74455"/>
          </a:xfrm>
          <a:prstGeom prst="triangle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endParaRPr lang="ko-KR" altLang="en-US" sz="1200" kern="0" dirty="0" smtClean="0">
              <a:solidFill>
                <a:schemeClr val="tx1"/>
              </a:solidFill>
              <a:latin typeface="Arial Narrow"/>
              <a:ea typeface="LG스마트체 Regular"/>
            </a:endParaRPr>
          </a:p>
        </p:txBody>
      </p:sp>
      <p:sp>
        <p:nvSpPr>
          <p:cNvPr id="83" name="이등변 삼각형 82"/>
          <p:cNvSpPr/>
          <p:nvPr/>
        </p:nvSpPr>
        <p:spPr bwMode="auto">
          <a:xfrm rot="5400000">
            <a:off x="1449182" y="3374208"/>
            <a:ext cx="360200" cy="74455"/>
          </a:xfrm>
          <a:prstGeom prst="triangle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endParaRPr lang="ko-KR" altLang="en-US" sz="1200" kern="0" dirty="0" smtClean="0">
              <a:solidFill>
                <a:schemeClr val="tx1"/>
              </a:solidFill>
              <a:latin typeface="Arial Narrow"/>
              <a:ea typeface="LG스마트체 Regular"/>
            </a:endParaRPr>
          </a:p>
        </p:txBody>
      </p:sp>
      <p:sp>
        <p:nvSpPr>
          <p:cNvPr id="84" name="이등변 삼각형 83"/>
          <p:cNvSpPr/>
          <p:nvPr/>
        </p:nvSpPr>
        <p:spPr bwMode="auto">
          <a:xfrm rot="5400000">
            <a:off x="2958902" y="3368985"/>
            <a:ext cx="360200" cy="74455"/>
          </a:xfrm>
          <a:prstGeom prst="triangle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endParaRPr lang="ko-KR" altLang="en-US" sz="1200" kern="0" dirty="0" smtClean="0">
              <a:solidFill>
                <a:schemeClr val="tx1"/>
              </a:solidFill>
              <a:latin typeface="Arial Narrow"/>
              <a:ea typeface="LG스마트체 Regular"/>
            </a:endParaRPr>
          </a:p>
        </p:txBody>
      </p:sp>
      <p:sp>
        <p:nvSpPr>
          <p:cNvPr id="86" name="모서리가 둥근 직사각형 85"/>
          <p:cNvSpPr/>
          <p:nvPr/>
        </p:nvSpPr>
        <p:spPr bwMode="auto">
          <a:xfrm>
            <a:off x="329647" y="2205505"/>
            <a:ext cx="1113401" cy="357545"/>
          </a:xfrm>
          <a:prstGeom prst="round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endParaRPr kumimoji="1" lang="ko-KR" altLang="en-US" sz="1500" b="1" dirty="0" smtClean="0">
              <a:solidFill>
                <a:srgbClr val="FFFFFF"/>
              </a:solidFill>
              <a:latin typeface="Trebuchet MS" pitchFamily="34" charset="0"/>
              <a:ea typeface="돋움" pitchFamily="50" charset="-127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78410" y="2217187"/>
            <a:ext cx="1114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Max 600Mbps</a:t>
            </a:r>
          </a:p>
          <a:p>
            <a:pPr marL="171450" indent="-171450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Single STA </a:t>
            </a:r>
            <a:r>
              <a:rPr lang="en-US" altLang="ko-KR" sz="800" b="1" dirty="0" err="1" smtClean="0">
                <a:solidFill>
                  <a:srgbClr val="FFFFFF"/>
                </a:solidFill>
                <a:latin typeface="Arial"/>
                <a:ea typeface="돋움"/>
              </a:rPr>
              <a:t>Tx</a:t>
            </a:r>
            <a:endParaRPr lang="ko-KR" altLang="en-US" sz="800" b="1" dirty="0">
              <a:solidFill>
                <a:srgbClr val="FFFFFF"/>
              </a:solidFill>
              <a:latin typeface="Arial"/>
              <a:ea typeface="돋움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205236" y="3127229"/>
            <a:ext cx="2185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DL/UL OFDMA 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  <a:latin typeface="Arial"/>
                <a:ea typeface="LG스마트체 Regular"/>
              </a:rPr>
              <a:t>DL/UL MU-MIMO (~8 SS) </a:t>
            </a:r>
            <a:endParaRPr lang="en-US" altLang="ko-KR" sz="800" dirty="0" smtClean="0">
              <a:solidFill>
                <a:schemeClr val="tx1"/>
              </a:solidFill>
              <a:latin typeface="Arial"/>
              <a:ea typeface="LG스마트체 Regular"/>
            </a:endParaRP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320MHz</a:t>
            </a: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, 6GHz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4096-QAM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Longer symbol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  <a:latin typeface="Arial"/>
                <a:ea typeface="LG스마트체 Regular"/>
              </a:rPr>
              <a:t>Triggered access/TWT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Multi-link aggregation/operation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chemeClr val="accent2"/>
                </a:solidFill>
                <a:latin typeface="Arial"/>
                <a:ea typeface="LG스마트체 Regular"/>
              </a:rPr>
              <a:t>r-TWT, Triggered P2P</a:t>
            </a:r>
          </a:p>
        </p:txBody>
      </p:sp>
      <p:sp>
        <p:nvSpPr>
          <p:cNvPr id="100" name="이등변 삼각형 99"/>
          <p:cNvSpPr/>
          <p:nvPr/>
        </p:nvSpPr>
        <p:spPr bwMode="auto">
          <a:xfrm rot="5400000">
            <a:off x="4975126" y="3366223"/>
            <a:ext cx="360200" cy="74455"/>
          </a:xfrm>
          <a:prstGeom prst="triangle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endParaRPr lang="ko-KR" altLang="en-US" sz="1200" kern="0" dirty="0" smtClean="0">
              <a:solidFill>
                <a:schemeClr val="tx1"/>
              </a:solidFill>
              <a:latin typeface="Arial Narrow"/>
              <a:ea typeface="LG스마트체 Regular"/>
            </a:endParaRPr>
          </a:p>
        </p:txBody>
      </p:sp>
      <p:sp>
        <p:nvSpPr>
          <p:cNvPr id="118" name="모서리가 둥근 직사각형 117"/>
          <p:cNvSpPr/>
          <p:nvPr/>
        </p:nvSpPr>
        <p:spPr bwMode="auto">
          <a:xfrm>
            <a:off x="1590278" y="2205954"/>
            <a:ext cx="1430909" cy="357545"/>
          </a:xfrm>
          <a:prstGeom prst="round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endParaRPr kumimoji="1" lang="ko-KR" altLang="en-US" sz="1500" b="1" dirty="0" smtClean="0">
              <a:solidFill>
                <a:srgbClr val="FFFFFF"/>
              </a:solidFill>
              <a:latin typeface="Trebuchet MS" pitchFamily="34" charset="0"/>
              <a:ea typeface="돋움" pitchFamily="50" charset="-127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527148" y="2217636"/>
            <a:ext cx="1552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Max 6.9Gbps</a:t>
            </a:r>
          </a:p>
          <a:p>
            <a:pPr marL="171450" indent="-171450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Multi-STAs Gigabit Wi-Fi</a:t>
            </a:r>
            <a:endParaRPr lang="ko-KR" altLang="en-US" sz="800" b="1" dirty="0">
              <a:solidFill>
                <a:srgbClr val="FFFFFF"/>
              </a:solidFill>
              <a:latin typeface="Arial"/>
              <a:ea typeface="돋움"/>
            </a:endParaRPr>
          </a:p>
        </p:txBody>
      </p:sp>
      <p:sp>
        <p:nvSpPr>
          <p:cNvPr id="125" name="모서리가 둥근 직사각형 124"/>
          <p:cNvSpPr/>
          <p:nvPr/>
        </p:nvSpPr>
        <p:spPr bwMode="auto">
          <a:xfrm>
            <a:off x="3134726" y="2198732"/>
            <a:ext cx="1879670" cy="357545"/>
          </a:xfrm>
          <a:prstGeom prst="round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endParaRPr kumimoji="1" lang="ko-KR" altLang="en-US" sz="1500" b="1" dirty="0" smtClean="0">
              <a:solidFill>
                <a:srgbClr val="FFFFFF"/>
              </a:solidFill>
              <a:latin typeface="Trebuchet MS" pitchFamily="34" charset="0"/>
              <a:ea typeface="돋움" pitchFamily="50" charset="-127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068710" y="2210414"/>
            <a:ext cx="1985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Max 9.7Gbps</a:t>
            </a:r>
          </a:p>
          <a:p>
            <a:pPr marL="171450" indent="-171450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4x STA </a:t>
            </a:r>
            <a:r>
              <a:rPr lang="en-US" altLang="ko-KR" sz="800" b="1" dirty="0" err="1" smtClean="0">
                <a:solidFill>
                  <a:srgbClr val="FFFFFF"/>
                </a:solidFill>
                <a:latin typeface="Arial"/>
                <a:ea typeface="돋움"/>
              </a:rPr>
              <a:t>Tput</a:t>
            </a: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, Congestion/Power ↓  </a:t>
            </a:r>
            <a:endParaRPr lang="ko-KR" altLang="en-US" sz="800" b="1" dirty="0">
              <a:solidFill>
                <a:srgbClr val="FFFFFF"/>
              </a:solidFill>
              <a:latin typeface="Arial"/>
              <a:ea typeface="돋움"/>
            </a:endParaRPr>
          </a:p>
        </p:txBody>
      </p:sp>
      <p:sp>
        <p:nvSpPr>
          <p:cNvPr id="128" name="모서리가 둥근 직사각형 127"/>
          <p:cNvSpPr/>
          <p:nvPr/>
        </p:nvSpPr>
        <p:spPr bwMode="auto">
          <a:xfrm>
            <a:off x="5155958" y="2200529"/>
            <a:ext cx="1883905" cy="357545"/>
          </a:xfrm>
          <a:prstGeom prst="round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endParaRPr kumimoji="1" lang="ko-KR" altLang="en-US" sz="1500" b="1" dirty="0" smtClean="0">
              <a:solidFill>
                <a:srgbClr val="FFFFFF"/>
              </a:solidFill>
              <a:latin typeface="Trebuchet MS" pitchFamily="34" charset="0"/>
              <a:ea typeface="돋움" pitchFamily="50" charset="-127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093811" y="2212211"/>
            <a:ext cx="20036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Max &gt; 30Gbps (23Gbps per link)</a:t>
            </a:r>
          </a:p>
          <a:p>
            <a:pPr marL="171450" indent="-171450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Extremely high </a:t>
            </a:r>
            <a:r>
              <a:rPr lang="en-US" altLang="ko-KR" sz="800" b="1" dirty="0" err="1" smtClean="0">
                <a:solidFill>
                  <a:srgbClr val="FFFFFF"/>
                </a:solidFill>
                <a:latin typeface="Arial"/>
                <a:ea typeface="돋움"/>
              </a:rPr>
              <a:t>Tput</a:t>
            </a: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, Low latency </a:t>
            </a:r>
            <a:endParaRPr lang="ko-KR" altLang="en-US" sz="800" b="1" dirty="0">
              <a:solidFill>
                <a:srgbClr val="FFFFFF"/>
              </a:solidFill>
              <a:latin typeface="Arial"/>
              <a:ea typeface="돋움"/>
            </a:endParaRPr>
          </a:p>
        </p:txBody>
      </p:sp>
      <p:sp>
        <p:nvSpPr>
          <p:cNvPr id="130" name="갈매기형 수장 129"/>
          <p:cNvSpPr/>
          <p:nvPr/>
        </p:nvSpPr>
        <p:spPr bwMode="auto">
          <a:xfrm>
            <a:off x="5147080" y="2673626"/>
            <a:ext cx="2063058" cy="390734"/>
          </a:xfrm>
          <a:prstGeom prst="chevron">
            <a:avLst>
              <a:gd name="adj" fmla="val 36617"/>
            </a:avLst>
          </a:prstGeom>
          <a:solidFill>
            <a:schemeClr val="bg1"/>
          </a:solidFill>
          <a:ln w="9525">
            <a:solidFill>
              <a:srgbClr val="FFFFFF">
                <a:lumMod val="50000"/>
              </a:srgbClr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 defTabSz="9144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400" b="1" kern="0" dirty="0" smtClean="0">
                <a:solidFill>
                  <a:srgbClr val="000000"/>
                </a:solidFill>
                <a:latin typeface="Arial Narrow"/>
                <a:ea typeface="LG스마트체 Regular"/>
              </a:rPr>
              <a:t>802.11be (Wi-Fi </a:t>
            </a:r>
            <a:r>
              <a:rPr lang="en-US" altLang="ko-KR" sz="1400" b="1" kern="0" dirty="0">
                <a:solidFill>
                  <a:srgbClr val="000000"/>
                </a:solidFill>
                <a:latin typeface="Arial Narrow"/>
                <a:ea typeface="LG스마트체 Regular"/>
              </a:rPr>
              <a:t>7</a:t>
            </a:r>
            <a:r>
              <a:rPr lang="en-US" altLang="ko-KR" sz="1400" b="1" kern="0" dirty="0" smtClean="0">
                <a:solidFill>
                  <a:srgbClr val="000000"/>
                </a:solidFill>
                <a:latin typeface="Arial Narrow"/>
                <a:ea typeface="LG스마트체 Regular"/>
              </a:rPr>
              <a:t>)</a:t>
            </a:r>
          </a:p>
        </p:txBody>
      </p:sp>
      <p:sp>
        <p:nvSpPr>
          <p:cNvPr id="131" name="모서리가 둥근 직사각형 130"/>
          <p:cNvSpPr/>
          <p:nvPr/>
        </p:nvSpPr>
        <p:spPr bwMode="auto">
          <a:xfrm>
            <a:off x="7164155" y="2200529"/>
            <a:ext cx="1883905" cy="357545"/>
          </a:xfrm>
          <a:prstGeom prst="round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endParaRPr kumimoji="1" lang="ko-KR" altLang="en-US" sz="1500" b="1" dirty="0" smtClean="0">
              <a:solidFill>
                <a:srgbClr val="FFFFFF"/>
              </a:solidFill>
              <a:latin typeface="Trebuchet MS" pitchFamily="34" charset="0"/>
              <a:ea typeface="돋움" pitchFamily="50" charset="-127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102009" y="2212211"/>
            <a:ext cx="1762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Max &gt; 11be </a:t>
            </a:r>
            <a:r>
              <a:rPr lang="en-US" altLang="ko-KR" sz="800" b="1" dirty="0" err="1" smtClean="0">
                <a:solidFill>
                  <a:srgbClr val="FFFFFF"/>
                </a:solidFill>
                <a:latin typeface="Arial"/>
                <a:ea typeface="돋움"/>
              </a:rPr>
              <a:t>Gbps</a:t>
            </a: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 ?</a:t>
            </a:r>
          </a:p>
          <a:p>
            <a:pPr marL="171450" indent="-171450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en-US" altLang="ko-KR" sz="800" b="1" dirty="0" err="1" smtClean="0">
                <a:solidFill>
                  <a:srgbClr val="FFFFFF"/>
                </a:solidFill>
                <a:latin typeface="Arial"/>
                <a:ea typeface="돋움"/>
              </a:rPr>
              <a:t>Tput</a:t>
            </a:r>
            <a:r>
              <a:rPr lang="en-US" altLang="ko-KR" sz="800" b="1" dirty="0" smtClean="0">
                <a:solidFill>
                  <a:srgbClr val="FFFFFF"/>
                </a:solidFill>
                <a:latin typeface="Arial"/>
                <a:ea typeface="돋움"/>
              </a:rPr>
              <a:t>, Latency, Reliability ?</a:t>
            </a:r>
            <a:endParaRPr lang="ko-KR" altLang="en-US" sz="800" b="1" dirty="0">
              <a:solidFill>
                <a:srgbClr val="FFFFFF"/>
              </a:solidFill>
              <a:latin typeface="Arial"/>
              <a:ea typeface="돋움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7194165" y="3174067"/>
            <a:ext cx="1853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rgbClr val="000000"/>
                </a:solidFill>
                <a:latin typeface="Arial"/>
                <a:ea typeface="LG스마트체 Regular"/>
              </a:rPr>
              <a:t>   Baseline 11be 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altLang="ko-KR" sz="800" dirty="0">
              <a:solidFill>
                <a:srgbClr val="000000"/>
              </a:solidFill>
              <a:latin typeface="Arial"/>
              <a:ea typeface="LG스마트체 Regular"/>
            </a:endParaRP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rgbClr val="000000"/>
                </a:solidFill>
                <a:latin typeface="Arial"/>
                <a:ea typeface="LG스마트체 Regular"/>
              </a:rPr>
              <a:t>+ </a:t>
            </a:r>
            <a:r>
              <a:rPr lang="en-US" altLang="ko-KR" sz="800" u="sng" dirty="0" smtClean="0">
                <a:solidFill>
                  <a:srgbClr val="000000"/>
                </a:solidFill>
                <a:latin typeface="Arial"/>
                <a:ea typeface="LG스마트체 Regular"/>
              </a:rPr>
              <a:t>11be R2 candidate features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rgbClr val="000000"/>
                </a:solidFill>
                <a:latin typeface="Arial"/>
                <a:ea typeface="LG스마트체 Regular"/>
              </a:rPr>
              <a:t>e.g. 16-SS, Multi-AP, HARQ, ML, …</a:t>
            </a: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altLang="ko-KR" sz="800" dirty="0" smtClean="0">
              <a:solidFill>
                <a:srgbClr val="000000"/>
              </a:solidFill>
              <a:latin typeface="Arial"/>
              <a:ea typeface="LG스마트체 Regular"/>
            </a:endParaRPr>
          </a:p>
          <a:p>
            <a:pPr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rgbClr val="000000"/>
                </a:solidFill>
                <a:latin typeface="Arial"/>
                <a:ea typeface="LG스마트체 Regular"/>
              </a:rPr>
              <a:t>+ </a:t>
            </a:r>
            <a:r>
              <a:rPr lang="en-US" altLang="ko-KR" sz="800" u="sng" dirty="0" smtClean="0">
                <a:solidFill>
                  <a:srgbClr val="000000"/>
                </a:solidFill>
                <a:latin typeface="Arial"/>
                <a:ea typeface="LG스마트체 Regular"/>
              </a:rPr>
              <a:t>New features</a:t>
            </a:r>
          </a:p>
        </p:txBody>
      </p:sp>
      <p:sp>
        <p:nvSpPr>
          <p:cNvPr id="136" name="이등변 삼각형 135"/>
          <p:cNvSpPr/>
          <p:nvPr/>
        </p:nvSpPr>
        <p:spPr bwMode="auto">
          <a:xfrm rot="5400000">
            <a:off x="6964055" y="3361963"/>
            <a:ext cx="360200" cy="74455"/>
          </a:xfrm>
          <a:prstGeom prst="triangle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endParaRPr lang="ko-KR" altLang="en-US" sz="1200" kern="0" dirty="0" smtClean="0">
              <a:solidFill>
                <a:schemeClr val="tx1"/>
              </a:solidFill>
              <a:latin typeface="Arial Narrow"/>
              <a:ea typeface="LG스마트체 Regular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7211988" y="3156625"/>
            <a:ext cx="1751016" cy="1046995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12559" y="3970132"/>
            <a:ext cx="949298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800" i="1" dirty="0" smtClean="0">
                <a:solidFill>
                  <a:srgbClr val="00B050"/>
                </a:solidFill>
                <a:latin typeface="Arial" pitchFamily="34" charset="0"/>
                <a:ea typeface="돋움" pitchFamily="50" charset="-127"/>
              </a:rPr>
              <a:t>Will discuss later</a:t>
            </a:r>
            <a:endParaRPr kumimoji="1" lang="ko-KR" altLang="en-US" sz="800" i="1" dirty="0" err="1" smtClean="0">
              <a:solidFill>
                <a:srgbClr val="00B05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8784960" y="2540306"/>
            <a:ext cx="381836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800" dirty="0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rPr>
              <a:t>‘28~</a:t>
            </a:r>
            <a:endParaRPr kumimoji="1" lang="ko-KR" altLang="en-US" sz="800" dirty="0" err="1" smtClean="0">
              <a:solidFill>
                <a:srgbClr val="FF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26" name="모서리가 둥근 직사각형 225"/>
          <p:cNvSpPr/>
          <p:nvPr/>
        </p:nvSpPr>
        <p:spPr>
          <a:xfrm>
            <a:off x="750895" y="4185864"/>
            <a:ext cx="6351114" cy="2955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2363426" y="4214902"/>
            <a:ext cx="3258116" cy="24622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</a:pPr>
            <a:r>
              <a:rPr kumimoji="1" lang="en-US" altLang="ko-KR" sz="1000" b="1" dirty="0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“More BW”, “Larger </a:t>
            </a:r>
            <a:r>
              <a:rPr kumimoji="1" lang="en-US" altLang="ko-KR" sz="1000" b="1" dirty="0" err="1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Nss</a:t>
            </a:r>
            <a:r>
              <a:rPr kumimoji="1" lang="en-US" altLang="ko-KR" sz="1000" b="1" dirty="0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”, “Higher MCS”</a:t>
            </a:r>
            <a:endParaRPr kumimoji="1" lang="ko-KR" altLang="en-US" sz="1000" b="1" dirty="0" err="1" smtClean="0">
              <a:solidFill>
                <a:schemeClr val="tx1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30" name="모서리가 둥근 직사각형 229"/>
          <p:cNvSpPr/>
          <p:nvPr/>
        </p:nvSpPr>
        <p:spPr>
          <a:xfrm>
            <a:off x="1566044" y="4543499"/>
            <a:ext cx="5535965" cy="2765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2394988" y="4563660"/>
            <a:ext cx="3854408" cy="24622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</a:pPr>
            <a:r>
              <a:rPr kumimoji="1" lang="en-US" altLang="ko-KR" sz="1000" b="1" dirty="0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“Enabling simultaneous transmission of Multiple STAs data”</a:t>
            </a:r>
            <a:endParaRPr kumimoji="1" lang="ko-KR" altLang="en-US" sz="1000" b="1" dirty="0" err="1" smtClean="0">
              <a:solidFill>
                <a:schemeClr val="tx1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32" name="모서리가 둥근 직사각형 231"/>
          <p:cNvSpPr/>
          <p:nvPr/>
        </p:nvSpPr>
        <p:spPr>
          <a:xfrm>
            <a:off x="3101774" y="4892324"/>
            <a:ext cx="4000235" cy="276527"/>
          </a:xfrm>
          <a:prstGeom prst="roundRect">
            <a:avLst/>
          </a:prstGeom>
          <a:solidFill>
            <a:srgbClr val="FEDBB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3357727" y="4908745"/>
            <a:ext cx="3626622" cy="24622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</a:pPr>
            <a:r>
              <a:rPr kumimoji="1" lang="en-US" altLang="ko-KR" sz="1000" b="1" dirty="0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“Extended symbol length”, “Triggered access/wake-up”</a:t>
            </a:r>
            <a:endParaRPr kumimoji="1" lang="ko-KR" altLang="en-US" sz="1000" b="1" dirty="0" err="1" smtClean="0">
              <a:solidFill>
                <a:schemeClr val="tx1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34" name="모서리가 둥근 직사각형 233"/>
          <p:cNvSpPr/>
          <p:nvPr/>
        </p:nvSpPr>
        <p:spPr>
          <a:xfrm>
            <a:off x="5122510" y="5239451"/>
            <a:ext cx="1979499" cy="382207"/>
          </a:xfrm>
          <a:prstGeom prst="roundRect">
            <a:avLst/>
          </a:prstGeom>
          <a:solidFill>
            <a:srgbClr val="FECBB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5058300" y="5229238"/>
            <a:ext cx="2250614" cy="4001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</a:pPr>
            <a:r>
              <a:rPr kumimoji="1" lang="en-US" altLang="ko-KR" sz="1000" b="1" dirty="0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“Link </a:t>
            </a:r>
            <a:r>
              <a:rPr kumimoji="1" lang="en-US" altLang="ko-KR" sz="1000" b="1" dirty="0" err="1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Agg</a:t>
            </a:r>
            <a:r>
              <a:rPr kumimoji="1" lang="en-US" altLang="ko-KR" sz="1000" b="1" dirty="0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”, “LST prioritization”, </a:t>
            </a:r>
          </a:p>
          <a:p>
            <a:pPr defTabSz="914400" eaLnBrk="1" latinLnBrk="1" hangingPunct="1">
              <a:buClrTx/>
              <a:buSzTx/>
            </a:pPr>
            <a:r>
              <a:rPr kumimoji="1" lang="en-US" altLang="ko-KR" sz="1000" b="1" dirty="0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“P2P handling”</a:t>
            </a:r>
            <a:endParaRPr kumimoji="1" lang="ko-KR" altLang="en-US" sz="1000" b="1" dirty="0" err="1" smtClean="0">
              <a:solidFill>
                <a:schemeClr val="tx1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151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1"/>
          </a:xfrm>
        </p:spPr>
        <p:txBody>
          <a:bodyPr>
            <a:noAutofit/>
          </a:bodyPr>
          <a:lstStyle/>
          <a:p>
            <a:r>
              <a:rPr lang="en-US" altLang="ko-KR" sz="2800" dirty="0" smtClean="0"/>
              <a:t>Trends throughout global pandemic </a:t>
            </a:r>
            <a:br>
              <a:rPr lang="en-US" altLang="ko-KR" sz="2800" dirty="0" smtClean="0"/>
            </a:br>
            <a:r>
              <a:rPr lang="en-US" altLang="ko-KR" sz="2800" dirty="0" smtClean="0"/>
              <a:t>: </a:t>
            </a:r>
            <a:r>
              <a:rPr lang="en-US" altLang="ko-KR" sz="2800" dirty="0"/>
              <a:t>Increase of Wi-Fi usage </a:t>
            </a:r>
            <a:r>
              <a:rPr lang="en-US" altLang="ko-KR" sz="2800" dirty="0" smtClean="0"/>
              <a:t>and areas</a:t>
            </a:r>
            <a:endParaRPr lang="ko-KR" altLang="en-US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  <p:sp>
        <p:nvSpPr>
          <p:cNvPr id="15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28120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Global Wi-Fi traffic grew by 80% (Dec 2019 ~ April 2020)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900" dirty="0" smtClean="0"/>
              <a:t>Simultaneous Wi-Fi connections: 30% to 40% increase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900" dirty="0" smtClean="0"/>
              <a:t>Wi-Fi use in </a:t>
            </a:r>
            <a:r>
              <a:rPr lang="en-US" altLang="ko-KR" sz="1900" smtClean="0"/>
              <a:t>work hour: </a:t>
            </a:r>
            <a:r>
              <a:rPr lang="en-US" altLang="ko-KR" sz="1900" dirty="0" smtClean="0"/>
              <a:t>70% to 94</a:t>
            </a:r>
            <a:r>
              <a:rPr lang="en-US" altLang="ko-KR" sz="1900" smtClean="0"/>
              <a:t>% increase 9am – 5pm </a:t>
            </a:r>
            <a:endParaRPr lang="en-US" altLang="ko-KR" sz="19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900" dirty="0" smtClean="0"/>
              <a:t>Wi-Fi </a:t>
            </a:r>
            <a:r>
              <a:rPr lang="en-US" altLang="ko-KR" sz="1900" smtClean="0"/>
              <a:t>data consumption: </a:t>
            </a:r>
            <a:r>
              <a:rPr lang="en-US" altLang="ko-KR" sz="1900" dirty="0" smtClean="0"/>
              <a:t>62</a:t>
            </a:r>
            <a:r>
              <a:rPr lang="en-US" altLang="ko-KR" sz="1900" smtClean="0"/>
              <a:t>% increase per home per day  </a:t>
            </a:r>
            <a:endParaRPr lang="en-US" altLang="ko-KR" sz="19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Daily online home activity surged by 82% (before Covid-19 ~ April 2021)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Active home Wi-Fi devices: 50% to 90% increase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Active online Wi-Fi users: 82% average increase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Video conferencing traffic: &gt;300% increase Feb to Oct 2020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200" dirty="0"/>
              <a:t>Wi-Fi became essential </a:t>
            </a:r>
            <a:r>
              <a:rPr lang="en-US" altLang="ko-KR" sz="2200" dirty="0" smtClean="0"/>
              <a:t>for many areas that calls for resilience from pandemic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Free Wi-Fi for public hotspot, healthcare facilities, school/libraries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Enabler of digital transformation: Business processes related to supply chain management (e.g. purchasing, logistics, etc.) with automation, robotic systems and other advanced digital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Telehealth</a:t>
            </a:r>
            <a:r>
              <a:rPr lang="en-US" altLang="ko-KR" sz="1800" dirty="0"/>
              <a:t>: </a:t>
            </a:r>
            <a:r>
              <a:rPr lang="en-US" altLang="ko-KR" sz="1800" dirty="0" smtClean="0"/>
              <a:t>A </a:t>
            </a:r>
            <a:r>
              <a:rPr lang="en-US" altLang="ko-KR" sz="1800" dirty="0"/>
              <a:t>“meteoric rise” of visiting healthcare providers </a:t>
            </a:r>
            <a:r>
              <a:rPr lang="en-US" altLang="ko-KR" sz="1800" dirty="0" smtClean="0"/>
              <a:t>virtually by continuing impact from Covid-19 pandemic</a:t>
            </a:r>
            <a:endParaRPr lang="en-US" altLang="ko-KR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200" dirty="0" smtClean="0"/>
              <a:t>Mostly the remote work/education, and the utilization of reality experience of virtual world with the </a:t>
            </a:r>
            <a:r>
              <a:rPr lang="en-US" altLang="ko-KR" sz="2200" dirty="0" err="1" smtClean="0"/>
              <a:t>untact</a:t>
            </a:r>
            <a:r>
              <a:rPr lang="en-US" altLang="ko-KR" sz="2200" dirty="0" smtClean="0"/>
              <a:t> trend have been accelerated during the pandemic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Whenever/wherever reliable and fast Internet connectivity becomes more important to leverage this direction </a:t>
            </a:r>
          </a:p>
          <a:p>
            <a:pPr marL="457200" lvl="1" indent="0"/>
            <a:r>
              <a:rPr lang="en-US" altLang="ko-KR" sz="1800" dirty="0" smtClean="0"/>
              <a:t>        – </a:t>
            </a:r>
            <a:r>
              <a:rPr lang="en-US" altLang="ko-KR" sz="1800" u="sng" dirty="0" smtClean="0"/>
              <a:t>No doubt Wi-Fi can do a key role here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Immersive reality experience as well as high quality of connection and data delivery will importantly drive the next Wi-Fi</a:t>
            </a:r>
            <a:endParaRPr lang="en-US" altLang="ko-KR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611163" y="6244581"/>
            <a:ext cx="7920086" cy="2308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* Source: Wi-Fi Alliance – Wi-Fi </a:t>
            </a:r>
            <a:r>
              <a:rPr kumimoji="1" lang="en-US" altLang="ko-KR" sz="900" dirty="0">
                <a:solidFill>
                  <a:srgbClr val="000000"/>
                </a:solidFill>
                <a:latin typeface="+mj-lt"/>
                <a:ea typeface="돋움" pitchFamily="50" charset="-127"/>
              </a:rPr>
              <a:t>role in </a:t>
            </a: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the COVID-19 </a:t>
            </a:r>
            <a:r>
              <a:rPr kumimoji="1" lang="en-US" altLang="ko-KR" sz="900" dirty="0">
                <a:solidFill>
                  <a:srgbClr val="000000"/>
                </a:solidFill>
                <a:latin typeface="+mj-lt"/>
                <a:ea typeface="돋움" pitchFamily="50" charset="-127"/>
              </a:rPr>
              <a:t>pandemic (</a:t>
            </a: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2021 April), Telecom advisory services – Covid-19 and the economic value of Wi-Fi</a:t>
            </a:r>
            <a:endParaRPr kumimoji="1" lang="ko-KR" altLang="en-US" sz="900" dirty="0" err="1" smtClean="0">
              <a:solidFill>
                <a:srgbClr val="000000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43795" y="1815107"/>
            <a:ext cx="3667991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dirty="0" smtClean="0">
                <a:solidFill>
                  <a:srgbClr val="007E39"/>
                </a:solidFill>
                <a:latin typeface="+mj-lt"/>
                <a:ea typeface="돋움" pitchFamily="50" charset="-127"/>
              </a:rPr>
              <a:t>Much higher </a:t>
            </a:r>
            <a:r>
              <a:rPr kumimoji="1" lang="en-US" altLang="ko-KR" sz="1000" dirty="0">
                <a:solidFill>
                  <a:srgbClr val="007E39"/>
                </a:solidFill>
                <a:latin typeface="+mj-lt"/>
                <a:ea typeface="돋움" pitchFamily="50" charset="-127"/>
              </a:rPr>
              <a:t>u</a:t>
            </a:r>
            <a:r>
              <a:rPr kumimoji="1" lang="en-US" altLang="ko-KR" sz="1000" dirty="0" smtClean="0">
                <a:solidFill>
                  <a:srgbClr val="007E39"/>
                </a:solidFill>
                <a:latin typeface="+mj-lt"/>
                <a:ea typeface="돋움" pitchFamily="50" charset="-127"/>
              </a:rPr>
              <a:t>pload traffic and created mostly by laptops and PCs</a:t>
            </a:r>
            <a:endParaRPr kumimoji="1" lang="ko-KR" altLang="en-US" sz="1000" dirty="0" err="1" smtClean="0">
              <a:solidFill>
                <a:srgbClr val="007E39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7076" y="2870692"/>
            <a:ext cx="2215671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dirty="0" smtClean="0">
                <a:solidFill>
                  <a:srgbClr val="007E39"/>
                </a:solidFill>
                <a:latin typeface="+mj-lt"/>
                <a:ea typeface="돋움" pitchFamily="50" charset="-127"/>
              </a:rPr>
              <a:t>Active </a:t>
            </a:r>
            <a:r>
              <a:rPr kumimoji="1" lang="en-US" altLang="ko-KR" sz="1000" dirty="0">
                <a:solidFill>
                  <a:srgbClr val="007E39"/>
                </a:solidFill>
                <a:latin typeface="+mj-lt"/>
                <a:ea typeface="돋움" pitchFamily="50" charset="-127"/>
              </a:rPr>
              <a:t>online users during the workday</a:t>
            </a:r>
            <a:endParaRPr kumimoji="1" lang="ko-KR" altLang="en-US" sz="1000" dirty="0" err="1" smtClean="0">
              <a:solidFill>
                <a:srgbClr val="007E39"/>
              </a:solidFill>
              <a:latin typeface="+mj-lt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99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1"/>
          </a:xfrm>
        </p:spPr>
        <p:txBody>
          <a:bodyPr>
            <a:noAutofit/>
          </a:bodyPr>
          <a:lstStyle/>
          <a:p>
            <a:r>
              <a:rPr lang="en-US" altLang="ko-KR" sz="2600" dirty="0" smtClean="0"/>
              <a:t>Future trends around 2030 envisioned by 6G [7]–[14]</a:t>
            </a:r>
            <a:endParaRPr lang="ko-KR" altLang="en-US" sz="2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>
          <a:xfrm>
            <a:off x="3797092" y="64944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285" y="2098059"/>
            <a:ext cx="1800200" cy="1153153"/>
          </a:xfrm>
          <a:prstGeom prst="rect">
            <a:avLst/>
          </a:prstGeom>
        </p:spPr>
      </p:pic>
      <p:sp>
        <p:nvSpPr>
          <p:cNvPr id="5" name="모서리가 둥근 직사각형 4"/>
          <p:cNvSpPr/>
          <p:nvPr/>
        </p:nvSpPr>
        <p:spPr>
          <a:xfrm>
            <a:off x="2476845" y="1981475"/>
            <a:ext cx="2016224" cy="1368152"/>
          </a:xfrm>
          <a:prstGeom prst="roundRect">
            <a:avLst/>
          </a:prstGeom>
          <a:noFill/>
          <a:ln>
            <a:solidFill>
              <a:srgbClr val="007E3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94" y="2453152"/>
            <a:ext cx="1816452" cy="1167719"/>
          </a:xfrm>
          <a:prstGeom prst="rect">
            <a:avLst/>
          </a:prstGeom>
        </p:spPr>
      </p:pic>
      <p:sp>
        <p:nvSpPr>
          <p:cNvPr id="11" name="모서리가 둥근 직사각형 10"/>
          <p:cNvSpPr/>
          <p:nvPr/>
        </p:nvSpPr>
        <p:spPr>
          <a:xfrm>
            <a:off x="277808" y="2352935"/>
            <a:ext cx="2016224" cy="1368152"/>
          </a:xfrm>
          <a:prstGeom prst="roundRect">
            <a:avLst/>
          </a:prstGeom>
          <a:noFill/>
          <a:ln>
            <a:solidFill>
              <a:srgbClr val="007E3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52" y="4603555"/>
            <a:ext cx="1800200" cy="1140240"/>
          </a:xfrm>
          <a:prstGeom prst="rect">
            <a:avLst/>
          </a:prstGeom>
        </p:spPr>
      </p:pic>
      <p:sp>
        <p:nvSpPr>
          <p:cNvPr id="13" name="모서리가 둥근 직사각형 12"/>
          <p:cNvSpPr/>
          <p:nvPr/>
        </p:nvSpPr>
        <p:spPr>
          <a:xfrm>
            <a:off x="277585" y="4471066"/>
            <a:ext cx="2016224" cy="1368152"/>
          </a:xfrm>
          <a:prstGeom prst="roundRect">
            <a:avLst/>
          </a:prstGeom>
          <a:noFill/>
          <a:ln>
            <a:solidFill>
              <a:srgbClr val="007E3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4662748" y="1964226"/>
            <a:ext cx="2016224" cy="1368152"/>
          </a:xfrm>
          <a:prstGeom prst="roundRect">
            <a:avLst/>
          </a:prstGeom>
          <a:noFill/>
          <a:ln>
            <a:solidFill>
              <a:srgbClr val="007E3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6837392" y="2346864"/>
            <a:ext cx="2016224" cy="1368152"/>
          </a:xfrm>
          <a:prstGeom prst="roundRect">
            <a:avLst/>
          </a:prstGeom>
          <a:noFill/>
          <a:ln>
            <a:solidFill>
              <a:srgbClr val="007E3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6837392" y="4496353"/>
            <a:ext cx="2016224" cy="1368152"/>
          </a:xfrm>
          <a:prstGeom prst="roundRect">
            <a:avLst/>
          </a:prstGeom>
          <a:noFill/>
          <a:ln>
            <a:solidFill>
              <a:srgbClr val="007E3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2474012" y="4746957"/>
            <a:ext cx="2016224" cy="1368152"/>
          </a:xfrm>
          <a:prstGeom prst="roundRect">
            <a:avLst/>
          </a:prstGeom>
          <a:noFill/>
          <a:ln>
            <a:solidFill>
              <a:srgbClr val="007E3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4670642" y="4746957"/>
            <a:ext cx="2016224" cy="1368152"/>
          </a:xfrm>
          <a:prstGeom prst="roundRect">
            <a:avLst/>
          </a:prstGeom>
          <a:noFill/>
          <a:ln>
            <a:solidFill>
              <a:srgbClr val="007E3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2638640" y="3765610"/>
            <a:ext cx="3838103" cy="60515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2861172" y="3788056"/>
            <a:ext cx="3640718" cy="648072"/>
          </a:xfrm>
        </p:spPr>
        <p:txBody>
          <a:bodyPr>
            <a:normAutofit/>
          </a:bodyPr>
          <a:lstStyle/>
          <a:p>
            <a:pPr marL="0" indent="0"/>
            <a:r>
              <a:rPr lang="en-US" altLang="ko-KR" sz="1400" dirty="0" smtClean="0"/>
              <a:t>6G prepares technologies supporting for various use cases by aiming extreme KPIs</a:t>
            </a: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0" indent="0"/>
            <a:endParaRPr lang="en-US" altLang="ko-KR" sz="1400" dirty="0"/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79" y="4889839"/>
            <a:ext cx="1800200" cy="1120454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366" y="4868507"/>
            <a:ext cx="1804776" cy="1141786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760" y="2088045"/>
            <a:ext cx="1800200" cy="1151286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078" y="2456225"/>
            <a:ext cx="1794108" cy="1155768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078" y="4615251"/>
            <a:ext cx="1794108" cy="1151511"/>
          </a:xfrm>
          <a:prstGeom prst="rect">
            <a:avLst/>
          </a:prstGeom>
        </p:spPr>
      </p:pic>
      <p:sp>
        <p:nvSpPr>
          <p:cNvPr id="28" name="모서리가 둥근 직사각형 27"/>
          <p:cNvSpPr/>
          <p:nvPr/>
        </p:nvSpPr>
        <p:spPr>
          <a:xfrm>
            <a:off x="484911" y="2132856"/>
            <a:ext cx="1602018" cy="24633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 smtClean="0"/>
              <a:t>Holographic Telepresence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2688713" y="1772816"/>
            <a:ext cx="1602018" cy="24633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 smtClean="0"/>
              <a:t>AR/VR/MR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4865086" y="1772816"/>
            <a:ext cx="1602018" cy="24633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 smtClean="0"/>
              <a:t>AI driven applications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484656" y="4284218"/>
            <a:ext cx="1602018" cy="24633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 smtClean="0"/>
              <a:t>Tactile/Haptic Internet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2690259" y="4553777"/>
            <a:ext cx="1602018" cy="24633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 smtClean="0"/>
              <a:t>Industry 4.0, Robotics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4833398" y="4544632"/>
            <a:ext cx="1668247" cy="24633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7044495" y="2132856"/>
            <a:ext cx="1602018" cy="24633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 smtClean="0"/>
              <a:t>Edge computing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7044495" y="4284218"/>
            <a:ext cx="1602018" cy="24633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 smtClean="0"/>
              <a:t>Unmanned mobility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85126" y="3314456"/>
            <a:ext cx="2247500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System capacity &gt; 1Tbps (</a:t>
            </a:r>
            <a:r>
              <a:rPr kumimoji="1" lang="en-US" altLang="ko-KR" sz="900" dirty="0" err="1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Gbps</a:t>
            </a: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 per </a:t>
            </a:r>
            <a:r>
              <a:rPr kumimoji="1" lang="en-US" altLang="ko-KR" sz="900" dirty="0">
                <a:solidFill>
                  <a:srgbClr val="000000"/>
                </a:solidFill>
                <a:latin typeface="+mj-lt"/>
                <a:ea typeface="돋움" pitchFamily="50" charset="-127"/>
              </a:rPr>
              <a:t>user) </a:t>
            </a: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for non-compressed real-time </a:t>
            </a:r>
            <a:r>
              <a:rPr kumimoji="1" lang="en-US" altLang="ko-KR" sz="900" dirty="0">
                <a:solidFill>
                  <a:srgbClr val="000000"/>
                </a:solidFill>
                <a:latin typeface="+mj-lt"/>
                <a:ea typeface="돋움" pitchFamily="50" charset="-127"/>
              </a:rPr>
              <a:t>user </a:t>
            </a: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interactions </a:t>
            </a:r>
            <a:endParaRPr kumimoji="1" lang="ko-KR" altLang="en-US" sz="900" dirty="0" err="1" smtClean="0">
              <a:solidFill>
                <a:srgbClr val="000000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0192" y="3699926"/>
            <a:ext cx="1741792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~4.32 </a:t>
            </a:r>
            <a:r>
              <a:rPr kumimoji="1" lang="en-US" altLang="ko-KR" sz="900" dirty="0" err="1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Tbps</a:t>
            </a: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, Sub-</a:t>
            </a:r>
            <a:r>
              <a:rPr kumimoji="1" lang="en-US" altLang="ko-KR" sz="900" dirty="0" err="1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ms</a:t>
            </a: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 latency for truly immersive 3D experience </a:t>
            </a:r>
            <a:endParaRPr kumimoji="1" lang="ko-KR" altLang="en-US" sz="900" dirty="0" err="1" smtClean="0">
              <a:solidFill>
                <a:srgbClr val="000000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65151" y="5814984"/>
            <a:ext cx="1920349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1ms or Sub-</a:t>
            </a:r>
            <a:r>
              <a:rPr kumimoji="1" lang="en-US" altLang="ko-KR" sz="900" dirty="0" err="1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ms</a:t>
            </a:r>
            <a:r>
              <a:rPr kumimoji="1" lang="en-US" altLang="ko-KR" sz="900" dirty="0">
                <a:solidFill>
                  <a:srgbClr val="000000"/>
                </a:solidFill>
                <a:latin typeface="+mj-lt"/>
                <a:ea typeface="돋움" pitchFamily="50" charset="-127"/>
              </a:rPr>
              <a:t> (instantaneous haptic feedback) latency </a:t>
            </a:r>
            <a:endParaRPr kumimoji="1" lang="ko-KR" altLang="en-US" sz="900" dirty="0" err="1" smtClean="0">
              <a:solidFill>
                <a:srgbClr val="000000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46020" y="6105817"/>
            <a:ext cx="1904160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dirty="0">
                <a:solidFill>
                  <a:srgbClr val="000000"/>
                </a:solidFill>
                <a:latin typeface="+mj-lt"/>
                <a:ea typeface="돋움" pitchFamily="50" charset="-127"/>
              </a:rPr>
              <a:t>~100us (per communication link) or 1ms (round-trip reaction) latency</a:t>
            </a:r>
            <a:endParaRPr kumimoji="1" lang="ko-KR" altLang="en-US" sz="900" dirty="0" err="1" smtClean="0">
              <a:solidFill>
                <a:srgbClr val="000000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29424" y="6104561"/>
            <a:ext cx="1834888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99.999% reliability for continuous connection, Sub-</a:t>
            </a:r>
            <a:r>
              <a:rPr kumimoji="1" lang="en-US" altLang="ko-KR" sz="900" dirty="0" err="1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ms</a:t>
            </a: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 latency</a:t>
            </a:r>
            <a:endParaRPr kumimoji="1" lang="ko-KR" altLang="en-US" sz="900" dirty="0" err="1" smtClean="0">
              <a:solidFill>
                <a:srgbClr val="000000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48716" y="3682170"/>
            <a:ext cx="2285686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Joint network and computing resource scheduling, flexible addressing, fast routing</a:t>
            </a:r>
            <a:endParaRPr kumimoji="1" lang="ko-KR" altLang="en-US" sz="900" dirty="0" err="1" smtClean="0">
              <a:solidFill>
                <a:srgbClr val="000000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06076" y="5847399"/>
            <a:ext cx="1904160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Fully autonomous transportation with 99.99999% reliability</a:t>
            </a:r>
            <a:endParaRPr kumimoji="1" lang="ko-KR" altLang="en-US" sz="900" dirty="0" err="1" smtClean="0">
              <a:solidFill>
                <a:srgbClr val="000000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75180" y="4546337"/>
            <a:ext cx="1797083" cy="24160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</a:pPr>
            <a:r>
              <a:rPr lang="en-US" altLang="ko-KR" sz="970" dirty="0"/>
              <a:t>E-health (</a:t>
            </a:r>
            <a:r>
              <a:rPr lang="en-US" altLang="ko-KR" sz="970" dirty="0" err="1" smtClean="0"/>
              <a:t>Telediagnosis</a:t>
            </a:r>
            <a:r>
              <a:rPr lang="en-US" altLang="ko-KR" sz="970" dirty="0" smtClean="0"/>
              <a:t>/surgery)</a:t>
            </a:r>
            <a:endParaRPr lang="ko-KR" altLang="en-US" sz="970"/>
          </a:p>
        </p:txBody>
      </p:sp>
      <p:sp>
        <p:nvSpPr>
          <p:cNvPr id="45" name="TextBox 44"/>
          <p:cNvSpPr txBox="1"/>
          <p:nvPr/>
        </p:nvSpPr>
        <p:spPr>
          <a:xfrm>
            <a:off x="4697228" y="3310698"/>
            <a:ext cx="2019712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dirty="0" smtClean="0">
                <a:solidFill>
                  <a:srgbClr val="000000"/>
                </a:solidFill>
                <a:latin typeface="+mj-lt"/>
                <a:ea typeface="돋움" pitchFamily="50" charset="-127"/>
              </a:rPr>
              <a:t>Jointly optimized protocols by AI for resolving complex, non-linear impacts</a:t>
            </a:r>
            <a:endParaRPr kumimoji="1" lang="ko-KR" altLang="en-US" sz="900" dirty="0" err="1" smtClean="0">
              <a:solidFill>
                <a:srgbClr val="000000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46" name="날짜 개체 틀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1167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1"/>
          </a:xfrm>
        </p:spPr>
        <p:txBody>
          <a:bodyPr>
            <a:normAutofit/>
          </a:bodyPr>
          <a:lstStyle/>
          <a:p>
            <a:r>
              <a:rPr lang="en-US" altLang="ko-KR" sz="2800" dirty="0" smtClean="0"/>
              <a:t>Use cases achievable by Wi-Fi</a:t>
            </a:r>
            <a:endParaRPr lang="ko-KR" altLang="en-US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84104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From </a:t>
            </a:r>
            <a:r>
              <a:rPr lang="en-US" altLang="ko-KR" sz="1800" dirty="0"/>
              <a:t>our point of view, it is important to categorize the interested scenarios that we </a:t>
            </a:r>
            <a:r>
              <a:rPr lang="en-US" altLang="ko-KR" sz="1800" dirty="0" smtClean="0"/>
              <a:t>pursue for </a:t>
            </a:r>
            <a:r>
              <a:rPr lang="en-US" altLang="ko-KR" sz="1800" dirty="0"/>
              <a:t>improvement by future Wi-Fi and </a:t>
            </a:r>
            <a:r>
              <a:rPr lang="en-US" altLang="ko-KR" sz="1800" dirty="0" smtClean="0"/>
              <a:t>check what </a:t>
            </a:r>
            <a:r>
              <a:rPr lang="en-US" altLang="ko-KR" sz="1800" dirty="0"/>
              <a:t>requirements actually </a:t>
            </a:r>
            <a:r>
              <a:rPr lang="en-US" altLang="ko-KR" sz="1800" dirty="0" smtClean="0"/>
              <a:t>need </a:t>
            </a:r>
            <a:r>
              <a:rPr lang="en-US" altLang="ko-KR" sz="1800" dirty="0"/>
              <a:t>to be </a:t>
            </a:r>
            <a:r>
              <a:rPr lang="en-US" altLang="ko-KR" sz="1800" dirty="0" smtClean="0"/>
              <a:t>considered</a:t>
            </a:r>
            <a:endParaRPr lang="en-US" altLang="ko-K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Wi-Fi signal is mainly designed for fixed or pedestrian target, and the protocol is based on the medium contention in general (while we’re improving this)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So, such </a:t>
            </a:r>
            <a:r>
              <a:rPr lang="en-US" altLang="ko-KR" sz="1600" dirty="0"/>
              <a:t>use </a:t>
            </a:r>
            <a:r>
              <a:rPr lang="en-US" altLang="ko-KR" sz="1600" dirty="0" smtClean="0"/>
              <a:t>cases </a:t>
            </a:r>
            <a:r>
              <a:rPr lang="en-US" altLang="ko-KR" sz="1600" dirty="0"/>
              <a:t>like unmanned mobility, </a:t>
            </a:r>
            <a:r>
              <a:rPr lang="en-US" altLang="ko-KR" sz="1600" dirty="0" smtClean="0"/>
              <a:t>or a certain e-health application with ~100% reliability (i.e. continuously seamless connection) might not be reasonable target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[1]~[6] </a:t>
            </a:r>
            <a:r>
              <a:rPr lang="en-US" altLang="ko-KR" sz="1800" dirty="0" smtClean="0"/>
              <a:t>showed </a:t>
            </a:r>
            <a:r>
              <a:rPr lang="en-US" altLang="ko-KR" sz="1800" dirty="0"/>
              <a:t>good high level </a:t>
            </a:r>
            <a:r>
              <a:rPr lang="en-US" altLang="ko-KR" sz="1800" dirty="0" smtClean="0"/>
              <a:t>insights from multiple members</a:t>
            </a:r>
            <a:endParaRPr lang="en-US" altLang="ko-K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Potential usages </a:t>
            </a:r>
            <a:r>
              <a:rPr lang="en-US" altLang="ko-KR" sz="1600" dirty="0" smtClean="0"/>
              <a:t>such as AR/VR, hybrid work model, coverage extension, roaming/mobility improvement, P2P links management, AI,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Envisioning requirements (“may need to be quantified for the PAR later”)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2x 11be or </a:t>
            </a:r>
            <a:r>
              <a:rPr lang="en-US" altLang="ko-KR" sz="1400" dirty="0"/>
              <a:t>hundred </a:t>
            </a:r>
            <a:r>
              <a:rPr lang="en-US" altLang="ko-KR" sz="1400" dirty="0" err="1"/>
              <a:t>Gbps</a:t>
            </a:r>
            <a:r>
              <a:rPr lang="en-US" altLang="ko-KR" sz="1400" dirty="0"/>
              <a:t>, 10Gbps on </a:t>
            </a:r>
            <a:r>
              <a:rPr lang="en-US" altLang="ko-KR" sz="1400" dirty="0" smtClean="0"/>
              <a:t>client, 1ms </a:t>
            </a:r>
            <a:r>
              <a:rPr lang="en-US" altLang="ko-KR" sz="1400" dirty="0"/>
              <a:t>or 0.1ms </a:t>
            </a:r>
            <a:r>
              <a:rPr lang="en-US" altLang="ko-KR" sz="1400" dirty="0" smtClean="0"/>
              <a:t>latency, enhanced reliability/ manageability, and extended coverage, etc.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 following slides, we </a:t>
            </a:r>
            <a:r>
              <a:rPr lang="en-US" altLang="ko-KR" sz="2000" smtClean="0"/>
              <a:t>discuss interested </a:t>
            </a:r>
            <a:r>
              <a:rPr lang="en-US" altLang="ko-KR" sz="2000" dirty="0" smtClean="0"/>
              <a:t>use </a:t>
            </a:r>
            <a:r>
              <a:rPr lang="en-US" altLang="ko-KR" sz="2000" smtClean="0"/>
              <a:t>cases from our aspect and </a:t>
            </a:r>
            <a:r>
              <a:rPr lang="en-US" altLang="ko-KR" sz="2000" dirty="0" smtClean="0"/>
              <a:t>potential objectives to be improved by future Wi-Fi  </a:t>
            </a:r>
            <a:endParaRPr lang="en-US" altLang="ko-KR" sz="2000" dirty="0"/>
          </a:p>
          <a:p>
            <a:pPr marL="0" indent="0"/>
            <a:endParaRPr lang="en-US" altLang="ko-KR" sz="2000" dirty="0"/>
          </a:p>
        </p:txBody>
      </p:sp>
      <p:sp>
        <p:nvSpPr>
          <p:cNvPr id="8" name="날짜 개체 틀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6540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직사각형 83"/>
          <p:cNvSpPr/>
          <p:nvPr/>
        </p:nvSpPr>
        <p:spPr>
          <a:xfrm>
            <a:off x="410609" y="2051970"/>
            <a:ext cx="3513319" cy="22776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Enjoy immersive </a:t>
            </a:r>
            <a:r>
              <a:rPr lang="en-US" altLang="ko-KR" sz="2400" dirty="0" err="1" smtClean="0"/>
              <a:t>Metaverse</a:t>
            </a:r>
            <a:r>
              <a:rPr lang="en-US" altLang="ko-KR" sz="2400" dirty="0" smtClean="0"/>
              <a:t>/</a:t>
            </a:r>
            <a:r>
              <a:rPr lang="en-US" altLang="ko-KR" sz="2400" dirty="0" err="1" smtClean="0"/>
              <a:t>eXtended</a:t>
            </a:r>
            <a:r>
              <a:rPr lang="en-US" altLang="ko-KR" sz="2400" dirty="0" smtClean="0"/>
              <a:t> Reality experience</a:t>
            </a:r>
            <a:endParaRPr lang="ko-KR" altLang="en-US" sz="24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  <p:sp>
        <p:nvSpPr>
          <p:cNvPr id="49" name="내용 개체 틀 2"/>
          <p:cNvSpPr>
            <a:spLocks noGrp="1"/>
          </p:cNvSpPr>
          <p:nvPr>
            <p:ph idx="1"/>
          </p:nvPr>
        </p:nvSpPr>
        <p:spPr>
          <a:xfrm>
            <a:off x="4070176" y="2053208"/>
            <a:ext cx="4606280" cy="432812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700" u="sng" dirty="0" smtClean="0"/>
              <a:t>Environment</a:t>
            </a:r>
            <a:r>
              <a:rPr lang="en-US" altLang="ko-KR" sz="1700" dirty="0" smtClean="0"/>
              <a:t> – Smart home, Game zone, Construction/Real estate, Shopping, e-health, 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700" u="sng" dirty="0" smtClean="0"/>
              <a:t>Potential improvement by future Wi-Fi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300" dirty="0" smtClean="0"/>
              <a:t>Wi-Fi that may </a:t>
            </a:r>
            <a:r>
              <a:rPr lang="en-US" altLang="ko-KR" sz="1300" smtClean="0"/>
              <a:t>have more BW/Nss or Multi-link </a:t>
            </a:r>
            <a:r>
              <a:rPr lang="en-US" altLang="ko-KR" sz="1300" dirty="0" smtClean="0"/>
              <a:t>(ML) aggregation </a:t>
            </a:r>
            <a:r>
              <a:rPr lang="en-US" altLang="ko-KR" sz="1300" smtClean="0"/>
              <a:t>provides further extremely high data </a:t>
            </a:r>
            <a:r>
              <a:rPr lang="en-US" altLang="ko-KR" sz="1300" dirty="0" smtClean="0"/>
              <a:t>rate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300" dirty="0" smtClean="0"/>
              <a:t>E.g</a:t>
            </a:r>
            <a:r>
              <a:rPr lang="en-US" altLang="ko-KR" sz="1300" smtClean="0"/>
              <a:t>. Future Tput can be further improved by &gt;320MHz BW (depending on regulation in 6GHz) or &gt;8 Nss, or seeking more bands by ML aggregation (w 60GHz if needed (FFS))</a:t>
            </a:r>
            <a:endParaRPr lang="en-US" altLang="ko-KR" sz="13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300" smtClean="0">
                <a:solidFill>
                  <a:schemeClr val="tx1"/>
                </a:solidFill>
              </a:rPr>
              <a:t>Deterministic </a:t>
            </a:r>
            <a:r>
              <a:rPr lang="en-US" altLang="ko-KR" sz="1300" dirty="0" smtClean="0">
                <a:solidFill>
                  <a:schemeClr val="tx1"/>
                </a:solidFill>
              </a:rPr>
              <a:t>operation for </a:t>
            </a:r>
            <a:r>
              <a:rPr lang="en-US" altLang="ko-KR" sz="1300" dirty="0" smtClean="0"/>
              <a:t>ML, </a:t>
            </a:r>
            <a:r>
              <a:rPr lang="en-US" altLang="ko-KR" sz="1300" dirty="0" err="1" smtClean="0"/>
              <a:t>rTWT</a:t>
            </a:r>
            <a:r>
              <a:rPr lang="en-US" altLang="ko-KR" sz="1300" dirty="0" smtClean="0"/>
              <a:t> or time-sensitive EDCA function will </a:t>
            </a:r>
            <a:r>
              <a:rPr lang="en-US" altLang="ko-KR" sz="1300" dirty="0"/>
              <a:t>provide </a:t>
            </a:r>
            <a:r>
              <a:rPr lang="en-US" altLang="ko-KR" sz="1300" dirty="0" smtClean="0"/>
              <a:t>further guaranteed low </a:t>
            </a:r>
            <a:r>
              <a:rPr lang="en-US" altLang="ko-KR" sz="1300" dirty="0"/>
              <a:t>latency </a:t>
            </a:r>
            <a:r>
              <a:rPr lang="en-US" altLang="ko-KR" sz="1300" dirty="0" smtClean="0"/>
              <a:t>(also potentially collaborating with TSN functions) for </a:t>
            </a:r>
            <a:r>
              <a:rPr lang="en-US" altLang="ko-KR" sz="1300" dirty="0"/>
              <a:t>the truly immersive extended </a:t>
            </a:r>
            <a:r>
              <a:rPr lang="en-US" altLang="ko-KR" sz="1300" dirty="0" smtClean="0"/>
              <a:t>reality or mission critical applications </a:t>
            </a:r>
            <a:endParaRPr lang="en-US" altLang="ko-KR" sz="900" dirty="0" smtClean="0"/>
          </a:p>
        </p:txBody>
      </p:sp>
      <p:pic>
        <p:nvPicPr>
          <p:cNvPr id="75" name="그림 7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507" y="2125602"/>
            <a:ext cx="1652729" cy="1025228"/>
          </a:xfrm>
          <a:prstGeom prst="rect">
            <a:avLst/>
          </a:prstGeom>
        </p:spPr>
      </p:pic>
      <p:pic>
        <p:nvPicPr>
          <p:cNvPr id="76" name="그림 7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34" y="3279946"/>
            <a:ext cx="1652729" cy="990241"/>
          </a:xfrm>
          <a:prstGeom prst="rect">
            <a:avLst/>
          </a:prstGeom>
        </p:spPr>
      </p:pic>
      <p:pic>
        <p:nvPicPr>
          <p:cNvPr id="77" name="그림 7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551" y="3272298"/>
            <a:ext cx="1650706" cy="1004026"/>
          </a:xfrm>
          <a:prstGeom prst="rect">
            <a:avLst/>
          </a:prstGeom>
        </p:spPr>
      </p:pic>
      <p:pic>
        <p:nvPicPr>
          <p:cNvPr id="78" name="그림 7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34" y="2129585"/>
            <a:ext cx="1652121" cy="1010504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1007112" y="4964975"/>
            <a:ext cx="2196736" cy="120032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</a:pPr>
            <a:r>
              <a:rPr kumimoji="1" lang="en-US" altLang="ko-KR" sz="1200" dirty="0" smtClean="0">
                <a:solidFill>
                  <a:srgbClr val="007E39"/>
                </a:solidFill>
                <a:latin typeface="Arial Narrow" panose="020B0606020202030204" pitchFamily="34" charset="0"/>
                <a:ea typeface="돋움" pitchFamily="50" charset="-127"/>
              </a:rPr>
              <a:t>“High Throughput”</a:t>
            </a:r>
          </a:p>
          <a:p>
            <a:pPr defTabSz="914400" eaLnBrk="1" latinLnBrk="1" hangingPunct="1">
              <a:buClrTx/>
              <a:buSzTx/>
            </a:pPr>
            <a:r>
              <a:rPr kumimoji="1" lang="en-US" altLang="ko-KR" sz="1200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~100Gbps </a:t>
            </a:r>
            <a:r>
              <a:rPr kumimoji="1" lang="en-US" altLang="ko-KR" sz="1200" dirty="0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(peak)</a:t>
            </a:r>
          </a:p>
          <a:p>
            <a:pPr defTabSz="914400" eaLnBrk="1" latinLnBrk="1" hangingPunct="1">
              <a:buClrTx/>
              <a:buSzTx/>
            </a:pPr>
            <a:endParaRPr kumimoji="1" lang="en-US" altLang="ko-KR" sz="1200" dirty="0" smtClean="0">
              <a:solidFill>
                <a:srgbClr val="000000"/>
              </a:solidFill>
              <a:latin typeface="Arial Narrow" panose="020B0606020202030204" pitchFamily="34" charset="0"/>
              <a:ea typeface="돋움" pitchFamily="50" charset="-127"/>
            </a:endParaRPr>
          </a:p>
          <a:p>
            <a:pPr defTabSz="914400" eaLnBrk="1" latinLnBrk="1" hangingPunct="1">
              <a:buClrTx/>
              <a:buSzTx/>
            </a:pPr>
            <a:r>
              <a:rPr kumimoji="1" lang="en-US" altLang="ko-KR" sz="1200" dirty="0" smtClean="0">
                <a:solidFill>
                  <a:srgbClr val="007E39"/>
                </a:solidFill>
                <a:latin typeface="Arial Narrow" panose="020B0606020202030204" pitchFamily="34" charset="0"/>
                <a:ea typeface="돋움" pitchFamily="50" charset="-127"/>
              </a:rPr>
              <a:t>“Low Latency”</a:t>
            </a:r>
          </a:p>
          <a:p>
            <a:pPr defTabSz="914400" eaLnBrk="1" latinLnBrk="1" hangingPunct="1">
              <a:buClrTx/>
              <a:buSzTx/>
            </a:pPr>
            <a:r>
              <a:rPr kumimoji="1" lang="en-US" altLang="ko-KR" sz="1200" dirty="0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1ms or Sub-</a:t>
            </a:r>
            <a:r>
              <a:rPr kumimoji="1" lang="en-US" altLang="ko-KR" sz="1200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ms</a:t>
            </a:r>
            <a:r>
              <a:rPr kumimoji="1" lang="en-US" altLang="ko-KR" sz="1200" dirty="0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 </a:t>
            </a:r>
          </a:p>
          <a:p>
            <a:pPr defTabSz="914400" eaLnBrk="1" latinLnBrk="1" hangingPunct="1">
              <a:buClrTx/>
              <a:buSzTx/>
            </a:pPr>
            <a:r>
              <a:rPr kumimoji="1" lang="en-US" altLang="ko-KR" sz="1200" dirty="0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- Being deterministic is key</a:t>
            </a:r>
            <a:endParaRPr kumimoji="1" lang="en-US" altLang="ko-KR" sz="1200" dirty="0">
              <a:solidFill>
                <a:srgbClr val="000000"/>
              </a:solidFill>
              <a:latin typeface="Arial Narrow" panose="020B0606020202030204" pitchFamily="34" charset="0"/>
              <a:ea typeface="돋움" pitchFamily="50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84552" y="1790572"/>
            <a:ext cx="2990370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dirty="0" smtClean="0">
                <a:solidFill>
                  <a:schemeClr val="tx1"/>
                </a:solidFill>
                <a:latin typeface="+mj-lt"/>
                <a:ea typeface="돋움" pitchFamily="50" charset="-127"/>
              </a:rPr>
              <a:t>AR/VR/MR, Hologram/Tactile applications</a:t>
            </a:r>
            <a:endParaRPr kumimoji="1" lang="ko-KR" altLang="en-US" sz="1200" dirty="0" err="1" smtClean="0">
              <a:solidFill>
                <a:schemeClr val="tx1"/>
              </a:solidFill>
              <a:latin typeface="+mj-lt"/>
              <a:ea typeface="돋움" pitchFamily="50" charset="-127"/>
            </a:endParaRPr>
          </a:p>
        </p:txBody>
      </p:sp>
      <p:sp>
        <p:nvSpPr>
          <p:cNvPr id="85" name="아래쪽 화살표 84"/>
          <p:cNvSpPr/>
          <p:nvPr/>
        </p:nvSpPr>
        <p:spPr bwMode="auto">
          <a:xfrm>
            <a:off x="889713" y="4388497"/>
            <a:ext cx="2504296" cy="141971"/>
          </a:xfrm>
          <a:prstGeom prst="downArrow">
            <a:avLst/>
          </a:prstGeom>
          <a:solidFill>
            <a:srgbClr val="FFFFFF">
              <a:lumMod val="75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marR="0" lvl="0" indent="-90488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6" name="모서리가 둥근 직사각형 85"/>
          <p:cNvSpPr/>
          <p:nvPr/>
        </p:nvSpPr>
        <p:spPr bwMode="auto">
          <a:xfrm>
            <a:off x="746668" y="4753828"/>
            <a:ext cx="2756576" cy="1621826"/>
          </a:xfrm>
          <a:prstGeom prst="roundRect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marR="0" lvl="0" indent="-90488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7" name="모서리가 둥근 직사각형 86"/>
          <p:cNvSpPr/>
          <p:nvPr/>
        </p:nvSpPr>
        <p:spPr>
          <a:xfrm>
            <a:off x="1568193" y="4577654"/>
            <a:ext cx="1163275" cy="24633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 smtClean="0"/>
              <a:t>Requirements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7" name="날짜 개체 틀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22667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7702624" cy="1065213"/>
          </a:xfrm>
        </p:spPr>
        <p:txBody>
          <a:bodyPr>
            <a:normAutofit/>
          </a:bodyPr>
          <a:lstStyle/>
          <a:p>
            <a:r>
              <a:rPr lang="en-US" altLang="ko-KR" sz="2400" dirty="0" smtClean="0"/>
              <a:t>Reliable connectivity for Remote work, e-Education</a:t>
            </a:r>
            <a:endParaRPr lang="ko-KR" altLang="en-US" sz="24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10" name="내용 개체 틀 2"/>
          <p:cNvSpPr txBox="1">
            <a:spLocks/>
          </p:cNvSpPr>
          <p:nvPr/>
        </p:nvSpPr>
        <p:spPr bwMode="auto">
          <a:xfrm>
            <a:off x="4151053" y="2053208"/>
            <a:ext cx="4525403" cy="43281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700" u="sng" kern="0" dirty="0" smtClean="0"/>
              <a:t>Environment</a:t>
            </a:r>
            <a:r>
              <a:rPr lang="en-US" altLang="ko-KR" sz="1700" kern="0" dirty="0" smtClean="0"/>
              <a:t> – Hybrid/virtual office (Home), Classroom, 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u="sng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700" u="sng" kern="0" dirty="0" smtClean="0"/>
              <a:t>Potential improvement by future Wi-Fi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300" kern="0" dirty="0" smtClean="0"/>
              <a:t>Wi-Fi with improved </a:t>
            </a:r>
            <a:r>
              <a:rPr lang="en-US" altLang="ko-KR" sz="1300" kern="0" dirty="0"/>
              <a:t>user throughput will be helpful for sharing high quality of images or video streaming at client side (e.g. Laptop/PCs</a:t>
            </a:r>
            <a:r>
              <a:rPr lang="en-US" altLang="ko-KR" sz="1300" kern="0" dirty="0" smtClean="0"/>
              <a:t>), and good interference </a:t>
            </a:r>
            <a:r>
              <a:rPr lang="en-US" altLang="ko-KR" sz="1300" kern="0" dirty="0"/>
              <a:t>mitigation </a:t>
            </a:r>
            <a:r>
              <a:rPr lang="en-US" altLang="ko-KR" sz="1300" kern="0" dirty="0" smtClean="0"/>
              <a:t>protocol can serve </a:t>
            </a:r>
            <a:r>
              <a:rPr lang="en-US" altLang="ko-KR" sz="1300" kern="0" dirty="0"/>
              <a:t>constantly </a:t>
            </a:r>
            <a:r>
              <a:rPr lang="en-US" altLang="ko-KR" sz="1300" kern="0" dirty="0" smtClean="0"/>
              <a:t>stable Wi-Fi performance with plenty of concurrent users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300" kern="0" dirty="0" smtClean="0"/>
              <a:t>E.g. </a:t>
            </a:r>
            <a:r>
              <a:rPr lang="en-US" altLang="ko-KR" sz="1300" kern="0" dirty="0"/>
              <a:t>Client </a:t>
            </a:r>
            <a:r>
              <a:rPr lang="en-US" altLang="ko-KR" sz="1300" kern="0" dirty="0" err="1"/>
              <a:t>Tput</a:t>
            </a:r>
            <a:r>
              <a:rPr lang="en-US" altLang="ko-KR" sz="1300" kern="0" dirty="0"/>
              <a:t> enhancement [</a:t>
            </a:r>
            <a:r>
              <a:rPr lang="en-US" altLang="ko-KR" sz="1300" kern="0" dirty="0" smtClean="0"/>
              <a:t>3], Spatial </a:t>
            </a:r>
            <a:r>
              <a:rPr lang="en-US" altLang="ko-KR" sz="1300" kern="0" smtClean="0"/>
              <a:t>reuse protocol (</a:t>
            </a:r>
            <a:r>
              <a:rPr lang="en-US" altLang="ko-KR" sz="1300" kern="0" dirty="0" smtClean="0"/>
              <a:t>11ax/11be) extension </a:t>
            </a:r>
            <a:endParaRPr lang="en-US" altLang="ko-KR" sz="13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300" kern="0" dirty="0" smtClean="0"/>
              <a:t>With multi-APs that may </a:t>
            </a:r>
            <a:r>
              <a:rPr lang="en-US" altLang="ko-KR" sz="1300" kern="0" smtClean="0"/>
              <a:t>help managing </a:t>
            </a:r>
            <a:r>
              <a:rPr lang="en-US" altLang="ko-KR" sz="1300" kern="0" dirty="0" smtClean="0"/>
              <a:t>operation of multiple users and improve the signal strength, </a:t>
            </a:r>
            <a:r>
              <a:rPr lang="en-US" altLang="ko-KR" sz="1300" kern="0" smtClean="0"/>
              <a:t>and enhanced link </a:t>
            </a:r>
            <a:r>
              <a:rPr lang="en-US" altLang="ko-KR" sz="1300" kern="0" dirty="0" smtClean="0"/>
              <a:t>adaptation (e.g</a:t>
            </a:r>
            <a:r>
              <a:rPr lang="en-US" altLang="ko-KR" sz="1300" kern="0" smtClean="0"/>
              <a:t>. HARQ, finer MCSs), </a:t>
            </a:r>
            <a:r>
              <a:rPr lang="en-US" altLang="ko-KR" sz="1300" kern="0" dirty="0" smtClean="0"/>
              <a:t>the service coverage can be extended more widely to cover the </a:t>
            </a:r>
            <a:r>
              <a:rPr lang="en-US" altLang="ko-KR" sz="1300" kern="0" smtClean="0"/>
              <a:t>whole area, </a:t>
            </a:r>
            <a:r>
              <a:rPr lang="en-US" altLang="ko-KR" sz="1300" kern="0" dirty="0" smtClean="0"/>
              <a:t>importantly with </a:t>
            </a:r>
            <a:r>
              <a:rPr lang="en-US" altLang="ko-KR" sz="1300" kern="0" smtClean="0"/>
              <a:t>required data </a:t>
            </a:r>
            <a:r>
              <a:rPr lang="en-US" altLang="ko-KR" sz="1300" kern="0" dirty="0" smtClean="0"/>
              <a:t>rate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endParaRPr lang="en-US" altLang="ko-KR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9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kern="0" dirty="0" smtClean="0"/>
          </a:p>
          <a:p>
            <a:pPr marL="0" indent="0"/>
            <a:endParaRPr lang="en-US" altLang="ko-KR" sz="1800" kern="0" dirty="0"/>
          </a:p>
        </p:txBody>
      </p:sp>
      <p:sp>
        <p:nvSpPr>
          <p:cNvPr id="117" name="직사각형 116"/>
          <p:cNvSpPr/>
          <p:nvPr/>
        </p:nvSpPr>
        <p:spPr>
          <a:xfrm>
            <a:off x="410609" y="2066522"/>
            <a:ext cx="3513319" cy="22776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아래쪽 화살표 117"/>
          <p:cNvSpPr/>
          <p:nvPr/>
        </p:nvSpPr>
        <p:spPr bwMode="auto">
          <a:xfrm>
            <a:off x="889713" y="4394171"/>
            <a:ext cx="2504296" cy="141971"/>
          </a:xfrm>
          <a:prstGeom prst="downArrow">
            <a:avLst/>
          </a:prstGeom>
          <a:solidFill>
            <a:srgbClr val="FFFFFF">
              <a:lumMod val="75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marR="0" lvl="0" indent="-90488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19" name="모서리가 둥근 직사각형 118"/>
          <p:cNvSpPr/>
          <p:nvPr/>
        </p:nvSpPr>
        <p:spPr bwMode="auto">
          <a:xfrm>
            <a:off x="746668" y="4759502"/>
            <a:ext cx="2756576" cy="1621826"/>
          </a:xfrm>
          <a:prstGeom prst="roundRect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marR="0" lvl="0" indent="-90488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1568193" y="4583328"/>
            <a:ext cx="1163275" cy="24633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 smtClean="0"/>
              <a:t>Requirements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986980" y="4912537"/>
            <a:ext cx="2509073" cy="138499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</a:pPr>
            <a:r>
              <a:rPr kumimoji="1" lang="en-US" altLang="ko-KR" sz="1200" dirty="0" smtClean="0">
                <a:solidFill>
                  <a:srgbClr val="007E39"/>
                </a:solidFill>
                <a:latin typeface="Arial Narrow" panose="020B0606020202030204" pitchFamily="34" charset="0"/>
                <a:ea typeface="돋움" pitchFamily="50" charset="-127"/>
              </a:rPr>
              <a:t>“High Throughput”</a:t>
            </a:r>
          </a:p>
          <a:p>
            <a:pPr defTabSz="914400" eaLnBrk="1" latinLnBrk="1" hangingPunct="1">
              <a:buClrTx/>
              <a:buSzTx/>
            </a:pPr>
            <a:r>
              <a:rPr kumimoji="1" lang="en-US" altLang="ko-KR" sz="1200" dirty="0">
                <a:solidFill>
                  <a:schemeClr val="tx1"/>
                </a:solidFill>
                <a:latin typeface="Arial Narrow" panose="020B0606020202030204" pitchFamily="34" charset="0"/>
                <a:ea typeface="돋움" pitchFamily="50" charset="-127"/>
              </a:rPr>
              <a:t>Improved </a:t>
            </a:r>
            <a:r>
              <a:rPr kumimoji="1" lang="en-US" altLang="ko-KR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돋움" pitchFamily="50" charset="-127"/>
              </a:rPr>
              <a:t>user(Non-AP STA) </a:t>
            </a:r>
            <a:r>
              <a:rPr kumimoji="1" lang="en-US" altLang="ko-KR" sz="1200" dirty="0">
                <a:solidFill>
                  <a:schemeClr val="tx1"/>
                </a:solidFill>
                <a:latin typeface="Arial Narrow" panose="020B0606020202030204" pitchFamily="34" charset="0"/>
                <a:ea typeface="돋움" pitchFamily="50" charset="-127"/>
              </a:rPr>
              <a:t>data rate</a:t>
            </a:r>
          </a:p>
          <a:p>
            <a:pPr defTabSz="914400" eaLnBrk="1" latinLnBrk="1" hangingPunct="1">
              <a:buClrTx/>
              <a:buSzTx/>
            </a:pPr>
            <a:r>
              <a:rPr kumimoji="1" lang="en-US" altLang="ko-KR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돋움" pitchFamily="50" charset="-127"/>
              </a:rPr>
              <a:t>- Stable performance at client side </a:t>
            </a:r>
          </a:p>
          <a:p>
            <a:pPr defTabSz="914400" eaLnBrk="1" latinLnBrk="1" hangingPunct="1">
              <a:buClrTx/>
              <a:buSzTx/>
            </a:pPr>
            <a:endParaRPr kumimoji="1" lang="en-US" altLang="ko-KR" sz="1200" dirty="0" smtClean="0">
              <a:solidFill>
                <a:srgbClr val="000000"/>
              </a:solidFill>
              <a:latin typeface="Arial Narrow" panose="020B0606020202030204" pitchFamily="34" charset="0"/>
              <a:ea typeface="돋움" pitchFamily="50" charset="-127"/>
            </a:endParaRPr>
          </a:p>
          <a:p>
            <a:pPr defTabSz="914400" eaLnBrk="1" latinLnBrk="1" hangingPunct="1">
              <a:buClrTx/>
              <a:buSzTx/>
            </a:pPr>
            <a:r>
              <a:rPr kumimoji="1" lang="en-US" altLang="ko-KR" sz="1200" dirty="0" smtClean="0">
                <a:solidFill>
                  <a:srgbClr val="007E39"/>
                </a:solidFill>
                <a:latin typeface="Arial Narrow" panose="020B0606020202030204" pitchFamily="34" charset="0"/>
                <a:ea typeface="돋움" pitchFamily="50" charset="-127"/>
              </a:rPr>
              <a:t>“Reliable Connectivity”</a:t>
            </a:r>
          </a:p>
          <a:p>
            <a:pPr defTabSz="914400" eaLnBrk="1" latinLnBrk="1" hangingPunct="1">
              <a:buClrTx/>
              <a:buSzTx/>
            </a:pPr>
            <a:r>
              <a:rPr kumimoji="1" lang="en-US" altLang="ko-KR" sz="1200" dirty="0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Fast/seamless/secure connection</a:t>
            </a:r>
          </a:p>
          <a:p>
            <a:pPr defTabSz="914400" eaLnBrk="1" latinLnBrk="1" hangingPunct="1">
              <a:buClrTx/>
              <a:buSzTx/>
            </a:pPr>
            <a:r>
              <a:rPr kumimoji="1" lang="en-US" altLang="ko-KR" sz="1200" dirty="0" smtClean="0">
                <a:solidFill>
                  <a:srgbClr val="000000"/>
                </a:solidFill>
                <a:latin typeface="Arial Narrow" panose="020B0606020202030204" pitchFamily="34" charset="0"/>
                <a:ea typeface="돋움" pitchFamily="50" charset="-127"/>
              </a:rPr>
              <a:t>Extended coverage </a:t>
            </a:r>
          </a:p>
        </p:txBody>
      </p:sp>
      <p:pic>
        <p:nvPicPr>
          <p:cNvPr id="122" name="그림 1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67" y="2150888"/>
            <a:ext cx="1652729" cy="1010989"/>
          </a:xfrm>
          <a:prstGeom prst="rect">
            <a:avLst/>
          </a:prstGeom>
        </p:spPr>
      </p:pic>
      <p:pic>
        <p:nvPicPr>
          <p:cNvPr id="123" name="그림 1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577" y="2149744"/>
            <a:ext cx="1631764" cy="1012133"/>
          </a:xfrm>
          <a:prstGeom prst="rect">
            <a:avLst/>
          </a:prstGeom>
        </p:spPr>
      </p:pic>
      <p:pic>
        <p:nvPicPr>
          <p:cNvPr id="125" name="그림 1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52" y="3296625"/>
            <a:ext cx="1655893" cy="956264"/>
          </a:xfrm>
          <a:prstGeom prst="rect">
            <a:avLst/>
          </a:prstGeom>
        </p:spPr>
      </p:pic>
      <p:sp>
        <p:nvSpPr>
          <p:cNvPr id="126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Jinsoo</a:t>
            </a:r>
            <a:r>
              <a:rPr lang="en-GB" altLang="ko-KR" dirty="0"/>
              <a:t> Choi, LG Electronics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13665" y="1796246"/>
            <a:ext cx="3456011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dirty="0" smtClean="0">
                <a:solidFill>
                  <a:schemeClr val="tx1"/>
                </a:solidFill>
                <a:latin typeface="+mj-lt"/>
                <a:ea typeface="돋움" pitchFamily="50" charset="-127"/>
              </a:rPr>
              <a:t>Teleconference/Webinar, e-learning, Remote counsel</a:t>
            </a:r>
            <a:endParaRPr kumimoji="1" lang="ko-KR" altLang="en-US" sz="1200" dirty="0" err="1" smtClean="0">
              <a:solidFill>
                <a:schemeClr val="tx1"/>
              </a:solidFill>
              <a:latin typeface="+mj-lt"/>
              <a:ea typeface="돋움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624" y="3293591"/>
            <a:ext cx="1581052" cy="959298"/>
          </a:xfrm>
          <a:prstGeom prst="rect">
            <a:avLst/>
          </a:prstGeom>
        </p:spPr>
      </p:pic>
      <p:sp>
        <p:nvSpPr>
          <p:cNvPr id="18" name="날짜 개체 틀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/>
              <a:t>May, 2022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2592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60000"/>
            <a:lumOff val="40000"/>
          </a:schemeClr>
        </a:solidFill>
        <a:ln>
          <a:noFill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117319</TotalTime>
  <Words>2208</Words>
  <Application>Microsoft Office PowerPoint</Application>
  <PresentationFormat>화면 슬라이드 쇼(4:3)</PresentationFormat>
  <Paragraphs>288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6" baseType="lpstr">
      <vt:lpstr>Arial Unicode MS</vt:lpstr>
      <vt:lpstr>LG스마트체 Regular</vt:lpstr>
      <vt:lpstr>MS Gothic</vt:lpstr>
      <vt:lpstr>돋움</vt:lpstr>
      <vt:lpstr>Malgun Gothic</vt:lpstr>
      <vt:lpstr>Batang</vt:lpstr>
      <vt:lpstr>Arial</vt:lpstr>
      <vt:lpstr>Arial Narrow</vt:lpstr>
      <vt:lpstr>Times New Roman</vt:lpstr>
      <vt:lpstr>Trebuchet MS</vt:lpstr>
      <vt:lpstr>Wingdings</vt:lpstr>
      <vt:lpstr>Office 테마</vt:lpstr>
      <vt:lpstr>Discussion on next generation Wi-Fi</vt:lpstr>
      <vt:lpstr>Abstract </vt:lpstr>
      <vt:lpstr>Instruction</vt:lpstr>
      <vt:lpstr>Wi-Fi technology evolution by requirements</vt:lpstr>
      <vt:lpstr>Trends throughout global pandemic  : Increase of Wi-Fi usage and areas</vt:lpstr>
      <vt:lpstr>Future trends around 2030 envisioned by 6G [7]–[14]</vt:lpstr>
      <vt:lpstr>Use cases achievable by Wi-Fi</vt:lpstr>
      <vt:lpstr>Enjoy immersive Metaverse/eXtended Reality experience</vt:lpstr>
      <vt:lpstr>Reliable connectivity for Remote work, e-Education</vt:lpstr>
      <vt:lpstr>Highly managed Wi-Fi by better handling on P2P links</vt:lpstr>
      <vt:lpstr>Disruptive technologies for challenging use cases</vt:lpstr>
      <vt:lpstr>Target objectives for next generation Wi-Fi </vt:lpstr>
      <vt:lpstr>Conclusion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next generation Wi-Fi</dc:title>
  <cp:lastModifiedBy>최진수/책임연구원/차세대표준(연)ICS팀(js.choi@lge.com)</cp:lastModifiedBy>
  <cp:revision>1</cp:revision>
  <cp:lastPrinted>1601-01-01T00:00:00Z</cp:lastPrinted>
  <dcterms:created xsi:type="dcterms:W3CDTF">2016-12-14T01:56:24Z</dcterms:created>
  <dcterms:modified xsi:type="dcterms:W3CDTF">2022-05-08T01:18:06Z</dcterms:modified>
</cp:coreProperties>
</file>