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81" r:id="rId6"/>
    <p:sldId id="283" r:id="rId7"/>
    <p:sldId id="284" r:id="rId8"/>
    <p:sldId id="282" r:id="rId9"/>
    <p:sldId id="260" r:id="rId10"/>
    <p:sldId id="285" r:id="rId11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3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149" y="-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802.11-22/0670r0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 Discussion of SBP </a:t>
            </a:r>
            <a:r>
              <a:rPr lang="en-US" dirty="0" smtClean="0"/>
              <a:t>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2022-04-25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Review of SBP Use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" y="4038600"/>
            <a:ext cx="19050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AP=Sensing </a:t>
            </a:r>
            <a:r>
              <a:rPr lang="en-US" sz="1600" dirty="0">
                <a:solidFill>
                  <a:schemeClr val="tx1"/>
                </a:solidFill>
              </a:rPr>
              <a:t>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Optional CSI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1</a:t>
            </a:r>
            <a:r>
              <a:rPr lang="en-US" sz="1800" dirty="0" smtClean="0">
                <a:solidFill>
                  <a:schemeClr val="tx1"/>
                </a:solidFill>
              </a:rPr>
              <a:t>: Sensing by Proxy (SBP)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</a:t>
            </a:r>
            <a:r>
              <a:rPr lang="en-US" sz="1800" dirty="0" smtClean="0">
                <a:solidFill>
                  <a:schemeClr val="tx1"/>
                </a:solidFill>
              </a:rPr>
              <a:t>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 (SBP responder)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Non-AP STAs=sensing </a:t>
            </a:r>
            <a:r>
              <a:rPr lang="en-US" sz="1800" dirty="0" smtClean="0">
                <a:solidFill>
                  <a:schemeClr val="tx1"/>
                </a:solidFill>
              </a:rPr>
              <a:t>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measurements (e.g. CSI) optionally fed back to </a:t>
            </a:r>
            <a:r>
              <a:rPr lang="en-US" sz="1800" dirty="0" smtClean="0">
                <a:solidFill>
                  <a:schemeClr val="tx1"/>
                </a:solidFill>
              </a:rPr>
              <a:t>SBP initiator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0" y="5562600"/>
            <a:ext cx="1676400" cy="73866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Non-AP STAs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Sensing 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3733800"/>
            <a:ext cx="644914" cy="51310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3429000" y="34290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971800" y="3886200"/>
            <a:ext cx="10668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3048000" y="3962400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9"/>
            <a:ext cx="607865" cy="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SBP request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7162800" y="4038600"/>
            <a:ext cx="1219200" cy="4572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AP=Sensing </a:t>
            </a:r>
            <a:r>
              <a:rPr lang="en-US" sz="1600" dirty="0">
                <a:solidFill>
                  <a:schemeClr val="tx1"/>
                </a:solidFill>
              </a:rPr>
              <a:t>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5004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2</a:t>
            </a:r>
            <a:r>
              <a:rPr lang="en-US" sz="1800" dirty="0" smtClean="0">
                <a:solidFill>
                  <a:schemeClr val="tx1"/>
                </a:solidFill>
              </a:rPr>
              <a:t>: Sensing by Proxy (SBP)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initiator/receiver (SBP responder)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Non-AP STAs=sensing </a:t>
            </a:r>
            <a:r>
              <a:rPr lang="en-US" sz="1800" dirty="0" smtClean="0">
                <a:solidFill>
                  <a:schemeClr val="tx1"/>
                </a:solidFill>
              </a:rPr>
              <a:t>responder/transmitter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measurements (e.g. CSI) optionally fed back to </a:t>
            </a:r>
            <a:r>
              <a:rPr lang="en-US" sz="1800" dirty="0" smtClean="0">
                <a:solidFill>
                  <a:schemeClr val="tx1"/>
                </a:solidFill>
              </a:rPr>
              <a:t>SBP initiator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676400" cy="73866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Non-AP STAs=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Sensing 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7000" y="3733800"/>
            <a:ext cx="644914" cy="513109"/>
          </a:xfrm>
          <a:prstGeom prst="rect">
            <a:avLst/>
          </a:prstGeom>
        </p:spPr>
      </p:pic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239000" y="3962400"/>
            <a:ext cx="12192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7162800" y="36576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19642" y="5029200"/>
            <a:ext cx="571758" cy="358116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9067800" y="5638800"/>
            <a:ext cx="856675" cy="451054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0" y="5105400"/>
            <a:ext cx="644914" cy="5131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1</a:t>
            </a:r>
            <a:r>
              <a:rPr lang="en-US" dirty="0" smtClean="0"/>
              <a:t>: information of Non-AP 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 smtClean="0"/>
              <a:t>For the SBP initiator </a:t>
            </a:r>
            <a:r>
              <a:rPr lang="en-US" sz="2000" b="0" dirty="0" smtClean="0"/>
              <a:t>(application program running inside SBP initiator) </a:t>
            </a:r>
            <a:r>
              <a:rPr lang="en-US" sz="2000" b="0" dirty="0" smtClean="0"/>
              <a:t>to </a:t>
            </a:r>
            <a:r>
              <a:rPr lang="en-US" sz="2000" b="0" dirty="0" smtClean="0"/>
              <a:t>plan/contemplate/ configure SBP</a:t>
            </a:r>
            <a:r>
              <a:rPr lang="en-US" sz="2000" b="0" dirty="0" smtClean="0"/>
              <a:t>, the SBP initiator needs to know which </a:t>
            </a:r>
            <a:r>
              <a:rPr lang="en-US" sz="2000" b="0" dirty="0" smtClean="0"/>
              <a:t>devices </a:t>
            </a:r>
            <a:r>
              <a:rPr lang="en-US" sz="2000" b="0" dirty="0" smtClean="0"/>
              <a:t>in the AP’s network are 11bf compatible (and thus can potentially join the WLAN sensing procedure).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 smtClean="0"/>
              <a:t>To enable SBP usage, we need the following: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dirty="0" smtClean="0">
                <a:solidFill>
                  <a:srgbClr val="0000FF"/>
                </a:solidFill>
              </a:rPr>
              <a:t>SBP initiator should be able to request, and the AP should be able to provide, </a:t>
            </a:r>
            <a:r>
              <a:rPr lang="en-US" b="0" u="sng" dirty="0" smtClean="0">
                <a:solidFill>
                  <a:srgbClr val="0000FF"/>
                </a:solidFill>
              </a:rPr>
              <a:t>a list of 11bf compatible devices</a:t>
            </a:r>
            <a:r>
              <a:rPr lang="en-US" b="0" dirty="0" smtClean="0">
                <a:solidFill>
                  <a:srgbClr val="0000FF"/>
                </a:solidFill>
              </a:rPr>
              <a:t> in the AP’s network, together with </a:t>
            </a:r>
            <a:r>
              <a:rPr lang="en-US" b="0" u="sng" dirty="0" smtClean="0">
                <a:solidFill>
                  <a:srgbClr val="0000FF"/>
                </a:solidFill>
              </a:rPr>
              <a:t>associated device information </a:t>
            </a:r>
            <a:r>
              <a:rPr lang="en-US" b="0" dirty="0" smtClean="0">
                <a:solidFill>
                  <a:srgbClr val="0000FF"/>
                </a:solidFill>
              </a:rPr>
              <a:t>(</a:t>
            </a:r>
            <a:r>
              <a:rPr lang="en-US" dirty="0" smtClean="0">
                <a:solidFill>
                  <a:srgbClr val="0000FF"/>
                </a:solidFill>
              </a:rPr>
              <a:t>e.g. </a:t>
            </a:r>
            <a:r>
              <a:rPr lang="en-US" b="0" dirty="0" smtClean="0">
                <a:solidFill>
                  <a:srgbClr val="0000FF"/>
                </a:solidFill>
              </a:rPr>
              <a:t>device </a:t>
            </a:r>
            <a:r>
              <a:rPr lang="en-US" b="0" dirty="0" smtClean="0">
                <a:solidFill>
                  <a:srgbClr val="0000FF"/>
                </a:solidFill>
              </a:rPr>
              <a:t>name, host name, vendor class ID, device product </a:t>
            </a:r>
            <a:r>
              <a:rPr lang="en-US" b="0" dirty="0" smtClean="0">
                <a:solidFill>
                  <a:srgbClr val="0000FF"/>
                </a:solidFill>
              </a:rPr>
              <a:t>name, if available).</a:t>
            </a:r>
            <a:endParaRPr lang="en-US" b="0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list of 11bf compatible </a:t>
            </a:r>
            <a:r>
              <a:rPr lang="en-US" sz="2000" b="0" dirty="0" smtClean="0">
                <a:solidFill>
                  <a:schemeClr val="tx1"/>
                </a:solidFill>
              </a:rPr>
              <a:t>devices and the associated device info may be requested by/made </a:t>
            </a:r>
            <a:r>
              <a:rPr lang="en-US" sz="2000" b="0" dirty="0" smtClean="0">
                <a:solidFill>
                  <a:schemeClr val="tx1"/>
                </a:solidFill>
              </a:rPr>
              <a:t>available to SBP initiator </a:t>
            </a:r>
            <a:r>
              <a:rPr lang="en-US" sz="2000" b="0" i="1" dirty="0" smtClean="0">
                <a:solidFill>
                  <a:schemeClr val="tx1"/>
                </a:solidFill>
              </a:rPr>
              <a:t>before</a:t>
            </a:r>
            <a:r>
              <a:rPr lang="en-US" sz="2000" b="0" dirty="0" smtClean="0">
                <a:solidFill>
                  <a:schemeClr val="tx1"/>
                </a:solidFill>
              </a:rPr>
              <a:t> SBP initiator sends SBP request to AP.</a:t>
            </a:r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83973" y="6477000"/>
            <a:ext cx="4246027" cy="180975"/>
          </a:xfrm>
        </p:spPr>
        <p:txBody>
          <a:bodyPr/>
          <a:lstStyle/>
          <a:p>
            <a:r>
              <a:rPr lang="en-GB" dirty="0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2</a:t>
            </a:r>
            <a:r>
              <a:rPr lang="en-US" dirty="0" smtClean="0"/>
              <a:t>: Selected non-AP 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 smtClean="0"/>
              <a:t>From the list of 11bf compatible devices (made available by AP as described in Need1), the SBP initiator may </a:t>
            </a:r>
            <a:r>
              <a:rPr lang="en-US" sz="2000" b="0" dirty="0" smtClean="0"/>
              <a:t>only want </a:t>
            </a:r>
            <a:r>
              <a:rPr lang="en-US" sz="2000" b="0" dirty="0" smtClean="0"/>
              <a:t>sensing measurements associated with </a:t>
            </a:r>
            <a:r>
              <a:rPr lang="en-US" sz="2000" b="0" dirty="0" smtClean="0"/>
              <a:t>some </a:t>
            </a:r>
            <a:r>
              <a:rPr lang="en-US" sz="2000" b="0" dirty="0" smtClean="0"/>
              <a:t>“selected” non-AP STAs (sensing responders).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 smtClean="0"/>
              <a:t>To enable useful SBP usage, we need the following: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dirty="0" smtClean="0">
                <a:solidFill>
                  <a:srgbClr val="0000FF"/>
                </a:solidFill>
              </a:rPr>
              <a:t>SBP initiator should be able to request the AP to, and the AP should be able to, </a:t>
            </a:r>
            <a:r>
              <a:rPr lang="en-US" b="0" u="sng" dirty="0" smtClean="0">
                <a:solidFill>
                  <a:srgbClr val="0000FF"/>
                </a:solidFill>
              </a:rPr>
              <a:t>restrict</a:t>
            </a:r>
            <a:r>
              <a:rPr lang="en-US" b="0" dirty="0" smtClean="0">
                <a:solidFill>
                  <a:srgbClr val="0000FF"/>
                </a:solidFill>
              </a:rPr>
              <a:t> or </a:t>
            </a:r>
            <a:r>
              <a:rPr lang="en-US" b="0" u="sng" dirty="0" smtClean="0">
                <a:solidFill>
                  <a:srgbClr val="0000FF"/>
                </a:solidFill>
              </a:rPr>
              <a:t>limit</a:t>
            </a:r>
            <a:r>
              <a:rPr lang="en-US" b="0" dirty="0" smtClean="0">
                <a:solidFill>
                  <a:srgbClr val="0000FF"/>
                </a:solidFill>
              </a:rPr>
              <a:t> the WLAN </a:t>
            </a:r>
            <a:r>
              <a:rPr lang="en-US" b="0" dirty="0" smtClean="0">
                <a:solidFill>
                  <a:srgbClr val="0000FF"/>
                </a:solidFill>
              </a:rPr>
              <a:t>sensing </a:t>
            </a:r>
            <a:r>
              <a:rPr lang="en-US" b="0" dirty="0" smtClean="0">
                <a:solidFill>
                  <a:srgbClr val="0000FF"/>
                </a:solidFill>
              </a:rPr>
              <a:t>procedure of an SBP to a </a:t>
            </a:r>
            <a:r>
              <a:rPr lang="en-US" b="0" dirty="0" smtClean="0">
                <a:solidFill>
                  <a:srgbClr val="0000FF"/>
                </a:solidFill>
              </a:rPr>
              <a:t>list of </a:t>
            </a:r>
            <a:r>
              <a:rPr lang="en-US" b="0" u="sng" dirty="0" smtClean="0">
                <a:solidFill>
                  <a:srgbClr val="0000FF"/>
                </a:solidFill>
              </a:rPr>
              <a:t>selected</a:t>
            </a:r>
            <a:r>
              <a:rPr lang="en-US" b="0" dirty="0" smtClean="0">
                <a:solidFill>
                  <a:srgbClr val="0000FF"/>
                </a:solidFill>
              </a:rPr>
              <a:t> 11bf-compatible non-AP STAs.</a:t>
            </a:r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83973" y="6477000"/>
            <a:ext cx="4246027" cy="180975"/>
          </a:xfrm>
        </p:spPr>
        <p:txBody>
          <a:bodyPr/>
          <a:lstStyle/>
          <a:p>
            <a:r>
              <a:rPr lang="en-GB" dirty="0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Some Needed SBP Use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3088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AP=Sensing </a:t>
            </a:r>
            <a:r>
              <a:rPr lang="en-US" sz="1400" dirty="0">
                <a:solidFill>
                  <a:schemeClr val="tx1"/>
                </a:solidFill>
              </a:rPr>
              <a:t>Initiator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Sensing </a:t>
            </a:r>
            <a:r>
              <a:rPr lang="en-US" sz="1400" dirty="0" smtClean="0">
                <a:solidFill>
                  <a:schemeClr val="tx1"/>
                </a:solidFill>
              </a:rPr>
              <a:t>Transmitter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Optional CSI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213135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3</a:t>
            </a:r>
            <a:r>
              <a:rPr lang="en-US" sz="1800" dirty="0" smtClean="0">
                <a:solidFill>
                  <a:schemeClr val="tx1"/>
                </a:solidFill>
              </a:rPr>
              <a:t>: Selective </a:t>
            </a:r>
            <a:r>
              <a:rPr lang="en-US" sz="1800" dirty="0" smtClean="0">
                <a:solidFill>
                  <a:schemeClr val="tx1"/>
                </a:solidFill>
              </a:rPr>
              <a:t>SBP </a:t>
            </a:r>
            <a:r>
              <a:rPr lang="en-US" sz="1800" dirty="0" smtClean="0">
                <a:solidFill>
                  <a:srgbClr val="FF0000"/>
                </a:solidFill>
              </a:rPr>
              <a:t>(NEEDED)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 </a:t>
            </a:r>
            <a:r>
              <a:rPr lang="en-US" sz="1800" dirty="0" smtClean="0">
                <a:solidFill>
                  <a:schemeClr val="tx1"/>
                </a:solidFill>
              </a:rPr>
              <a:t>initiator/transmitter (SBP responder)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Selected </a:t>
            </a:r>
            <a:r>
              <a:rPr lang="en-US" sz="1800" dirty="0" smtClean="0">
                <a:solidFill>
                  <a:schemeClr val="tx1"/>
                </a:solidFill>
              </a:rPr>
              <a:t>non-AP </a:t>
            </a:r>
            <a:r>
              <a:rPr lang="en-US" sz="1800" dirty="0" smtClean="0">
                <a:solidFill>
                  <a:schemeClr val="tx1"/>
                </a:solidFill>
              </a:rPr>
              <a:t>STA=sensing </a:t>
            </a:r>
            <a:r>
              <a:rPr lang="en-US" sz="1800" dirty="0" smtClean="0">
                <a:solidFill>
                  <a:schemeClr val="tx1"/>
                </a:solidFill>
              </a:rPr>
              <a:t>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SBP </a:t>
            </a:r>
            <a:r>
              <a:rPr lang="en-US" sz="1800" u="sng" dirty="0" smtClean="0">
                <a:solidFill>
                  <a:srgbClr val="FF0000"/>
                </a:solidFill>
              </a:rPr>
              <a:t>restricted</a:t>
            </a:r>
            <a:r>
              <a:rPr lang="en-US" sz="1800" dirty="0" smtClean="0">
                <a:solidFill>
                  <a:srgbClr val="FF0000"/>
                </a:solidFill>
              </a:rPr>
              <a:t> to </a:t>
            </a:r>
            <a:r>
              <a:rPr lang="en-US" sz="1800" u="sng" dirty="0" smtClean="0">
                <a:solidFill>
                  <a:srgbClr val="FF0000"/>
                </a:solidFill>
              </a:rPr>
              <a:t>selected</a:t>
            </a:r>
            <a:r>
              <a:rPr lang="en-US" sz="1800" dirty="0" smtClean="0">
                <a:solidFill>
                  <a:srgbClr val="FF0000"/>
                </a:solidFill>
              </a:rPr>
              <a:t> non-AP STAs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measurements (e.g. CSI) optionally fed back to </a:t>
            </a:r>
            <a:r>
              <a:rPr lang="en-US" sz="1800" dirty="0" smtClean="0">
                <a:solidFill>
                  <a:schemeClr val="tx1"/>
                </a:solidFill>
              </a:rPr>
              <a:t>SBP initiator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-76200" y="5486400"/>
            <a:ext cx="2057400" cy="6463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Selected</a:t>
            </a:r>
            <a:r>
              <a:rPr lang="en-US" sz="1400" dirty="0" smtClean="0">
                <a:solidFill>
                  <a:schemeClr val="tx1"/>
                </a:solidFill>
              </a:rPr>
              <a:t> non-AP STAs: Sensing Responder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Sensing </a:t>
            </a:r>
            <a:r>
              <a:rPr lang="en-US" sz="1400" dirty="0" smtClean="0">
                <a:solidFill>
                  <a:schemeClr val="tx1"/>
                </a:solidFill>
              </a:rPr>
              <a:t>Receiver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3733800"/>
            <a:ext cx="644914" cy="51310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3429000" y="3429000"/>
            <a:ext cx="1676400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SBP </a:t>
            </a:r>
            <a:r>
              <a:rPr lang="en-US" sz="1400" dirty="0" smtClean="0">
                <a:solidFill>
                  <a:schemeClr val="tx1"/>
                </a:solidFill>
              </a:rPr>
              <a:t>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971800" y="3886200"/>
            <a:ext cx="10668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3048000" y="3962400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9"/>
            <a:ext cx="607865" cy="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SBP request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7162800" y="4038600"/>
            <a:ext cx="1219200" cy="4572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3088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AP=Sensing </a:t>
            </a:r>
            <a:r>
              <a:rPr lang="en-US" sz="1400" dirty="0">
                <a:solidFill>
                  <a:schemeClr val="tx1"/>
                </a:solidFill>
              </a:rPr>
              <a:t>Initiator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Sensing </a:t>
            </a:r>
            <a:r>
              <a:rPr lang="en-US" sz="1400" dirty="0" smtClean="0">
                <a:solidFill>
                  <a:schemeClr val="tx1"/>
                </a:solidFill>
              </a:rPr>
              <a:t>Receiver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4</a:t>
            </a:r>
            <a:r>
              <a:rPr lang="en-US" sz="1800" dirty="0" smtClean="0">
                <a:solidFill>
                  <a:schemeClr val="tx1"/>
                </a:solidFill>
              </a:rPr>
              <a:t>: Selective </a:t>
            </a:r>
            <a:r>
              <a:rPr lang="en-US" sz="1800" dirty="0" smtClean="0">
                <a:solidFill>
                  <a:schemeClr val="tx1"/>
                </a:solidFill>
              </a:rPr>
              <a:t>SBP </a:t>
            </a:r>
            <a:r>
              <a:rPr lang="en-US" sz="1800" dirty="0" smtClean="0">
                <a:solidFill>
                  <a:srgbClr val="FF0000"/>
                </a:solidFill>
              </a:rPr>
              <a:t>(NEEDED)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 </a:t>
            </a:r>
            <a:r>
              <a:rPr lang="en-US" sz="1800" dirty="0" smtClean="0">
                <a:solidFill>
                  <a:schemeClr val="tx1"/>
                </a:solidFill>
              </a:rPr>
              <a:t>initiator/receiver (SBP responder)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Selected non-AP STA=sensing </a:t>
            </a:r>
            <a:r>
              <a:rPr lang="en-US" sz="1800" dirty="0" smtClean="0">
                <a:solidFill>
                  <a:schemeClr val="tx1"/>
                </a:solidFill>
              </a:rPr>
              <a:t>responder/transmitter 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SBP </a:t>
            </a:r>
            <a:r>
              <a:rPr lang="en-US" sz="1800" u="sng" dirty="0" smtClean="0">
                <a:solidFill>
                  <a:srgbClr val="FF0000"/>
                </a:solidFill>
              </a:rPr>
              <a:t>restricted</a:t>
            </a:r>
            <a:r>
              <a:rPr lang="en-US" sz="1800" dirty="0" smtClean="0">
                <a:solidFill>
                  <a:srgbClr val="FF0000"/>
                </a:solidFill>
              </a:rPr>
              <a:t> to </a:t>
            </a:r>
            <a:r>
              <a:rPr lang="en-US" sz="1800" u="sng" dirty="0" smtClean="0">
                <a:solidFill>
                  <a:srgbClr val="FF0000"/>
                </a:solidFill>
              </a:rPr>
              <a:t>selected</a:t>
            </a:r>
            <a:r>
              <a:rPr lang="en-US" sz="1800" dirty="0" smtClean="0">
                <a:solidFill>
                  <a:srgbClr val="FF0000"/>
                </a:solidFill>
              </a:rPr>
              <a:t> non-AP STAs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measurements (e.g. CSI) optionally fed back to </a:t>
            </a:r>
            <a:r>
              <a:rPr lang="en-US" sz="1800" dirty="0" smtClean="0">
                <a:solidFill>
                  <a:schemeClr val="tx1"/>
                </a:solidFill>
              </a:rPr>
              <a:t>SBP initiator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982200" y="5638800"/>
            <a:ext cx="2057400" cy="6463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Selected non-AP STAs: Sensing Responder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Sensing </a:t>
            </a:r>
            <a:r>
              <a:rPr lang="en-US" sz="1400" dirty="0" smtClean="0">
                <a:solidFill>
                  <a:schemeClr val="tx1"/>
                </a:solidFill>
              </a:rPr>
              <a:t>Transmitter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7000" y="3733800"/>
            <a:ext cx="644914" cy="513109"/>
          </a:xfrm>
          <a:prstGeom prst="rect">
            <a:avLst/>
          </a:prstGeom>
        </p:spPr>
      </p:pic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239000" y="3962400"/>
            <a:ext cx="12192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7162800" y="36576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800600" y="5105400"/>
            <a:ext cx="22635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Non-selected</a:t>
            </a:r>
            <a:r>
              <a:rPr lang="en-US" sz="1400" dirty="0" smtClean="0">
                <a:solidFill>
                  <a:schemeClr val="tx1"/>
                </a:solidFill>
              </a:rPr>
              <a:t> non-AP STAs: </a:t>
            </a:r>
            <a:endParaRPr lang="en-US" sz="1400" dirty="0"/>
          </a:p>
        </p:txBody>
      </p:sp>
      <p:sp>
        <p:nvSpPr>
          <p:cNvPr id="56" name="Oval 55"/>
          <p:cNvSpPr/>
          <p:nvPr/>
        </p:nvSpPr>
        <p:spPr bwMode="auto">
          <a:xfrm rot="1801140">
            <a:off x="241093" y="5187322"/>
            <a:ext cx="2263936" cy="784417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0" y="5181600"/>
            <a:ext cx="571758" cy="358116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7924800" y="5791200"/>
            <a:ext cx="856675" cy="45105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6600" y="5105400"/>
            <a:ext cx="644914" cy="513109"/>
          </a:xfrm>
          <a:prstGeom prst="rect">
            <a:avLst/>
          </a:prstGeom>
        </p:spPr>
      </p:pic>
      <p:sp>
        <p:nvSpPr>
          <p:cNvPr id="57" name="Oval 56"/>
          <p:cNvSpPr/>
          <p:nvPr/>
        </p:nvSpPr>
        <p:spPr bwMode="auto">
          <a:xfrm rot="19964026">
            <a:off x="8816046" y="5199613"/>
            <a:ext cx="2263936" cy="780668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 rot="19964026">
            <a:off x="2677531" y="5115242"/>
            <a:ext cx="2263936" cy="927724"/>
          </a:xfrm>
          <a:prstGeom prst="ellipse">
            <a:avLst/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 rot="1854599">
            <a:off x="6706914" y="5163802"/>
            <a:ext cx="2263936" cy="927724"/>
          </a:xfrm>
          <a:prstGeom prst="ellipse">
            <a:avLst/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(SP1)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add the following to SFD </a:t>
            </a:r>
            <a:r>
              <a:rPr lang="en-US" sz="2000" dirty="0" smtClean="0"/>
              <a:t>(and/or D0.1)?</a:t>
            </a:r>
            <a:endParaRPr lang="en-US" sz="2000" dirty="0" smtClean="0"/>
          </a:p>
          <a:p>
            <a:r>
              <a:rPr lang="en-US" sz="2000" b="0" i="1" dirty="0" smtClean="0"/>
              <a:t>	</a:t>
            </a:r>
            <a:r>
              <a:rPr lang="en-US" sz="2000" b="0" i="1" dirty="0" smtClean="0"/>
              <a:t>“The SBP </a:t>
            </a:r>
            <a:r>
              <a:rPr lang="en-US" sz="2000" b="0" i="1" dirty="0" smtClean="0"/>
              <a:t>initiator should be able to request, and the </a:t>
            </a:r>
            <a:r>
              <a:rPr lang="en-US" sz="2000" b="0" i="1" dirty="0" smtClean="0"/>
              <a:t>SBP responder (an AP) </a:t>
            </a:r>
            <a:r>
              <a:rPr lang="en-US" sz="2000" b="0" i="1" dirty="0" smtClean="0"/>
              <a:t>should be able to provide, a list of 11bf compatible </a:t>
            </a:r>
            <a:r>
              <a:rPr lang="en-US" sz="2000" b="0" i="1" dirty="0" smtClean="0"/>
              <a:t>non-AP STAs in </a:t>
            </a:r>
            <a:r>
              <a:rPr lang="en-US" sz="2000" b="0" i="1" dirty="0" smtClean="0"/>
              <a:t>the AP’s </a:t>
            </a:r>
            <a:r>
              <a:rPr lang="en-US" sz="2000" b="0" i="1" dirty="0" smtClean="0"/>
              <a:t>WLAN network</a:t>
            </a:r>
            <a:r>
              <a:rPr lang="en-US" sz="2000" b="0" i="1" dirty="0" smtClean="0"/>
              <a:t>, together with associated </a:t>
            </a:r>
            <a:r>
              <a:rPr lang="en-US" sz="2000" b="0" i="1" dirty="0" smtClean="0"/>
              <a:t>non-AP STA information (</a:t>
            </a:r>
            <a:r>
              <a:rPr lang="en-US" sz="2000" b="0" i="1" dirty="0" smtClean="0"/>
              <a:t>e.g. </a:t>
            </a:r>
            <a:r>
              <a:rPr lang="en-US" sz="2000" b="0" i="1" dirty="0" smtClean="0"/>
              <a:t>device </a:t>
            </a:r>
            <a:r>
              <a:rPr lang="en-US" sz="2000" b="0" i="1" dirty="0" smtClean="0"/>
              <a:t>name, host name, vendor class ID, device product </a:t>
            </a:r>
            <a:r>
              <a:rPr lang="en-US" sz="2000" b="0" i="1" dirty="0" smtClean="0"/>
              <a:t>name, if available).”</a:t>
            </a:r>
            <a:endParaRPr lang="en-US" sz="2000" b="0" i="1" dirty="0" smtClean="0"/>
          </a:p>
          <a:p>
            <a:endParaRPr lang="en-US" sz="2000" i="1" dirty="0" smtClean="0"/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>
              <a:buAutoNum type="arabicPeriod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 (SP2)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add the following to SFD </a:t>
            </a:r>
            <a:r>
              <a:rPr lang="en-US" sz="2000" dirty="0" smtClean="0"/>
              <a:t>(and/or D0.1)?</a:t>
            </a:r>
            <a:endParaRPr lang="en-US" sz="2000" dirty="0" smtClean="0"/>
          </a:p>
          <a:p>
            <a:r>
              <a:rPr lang="en-US" sz="2000" b="0" i="1" dirty="0" smtClean="0"/>
              <a:t>	</a:t>
            </a:r>
            <a:r>
              <a:rPr lang="en-US" sz="2000" b="0" i="1" dirty="0" smtClean="0"/>
              <a:t>“The SBP </a:t>
            </a:r>
            <a:r>
              <a:rPr lang="en-US" sz="2000" b="0" i="1" dirty="0" smtClean="0"/>
              <a:t>initiator should be able to request the SBP responder (AP</a:t>
            </a:r>
            <a:r>
              <a:rPr lang="en-US" sz="2000" b="0" i="1" dirty="0" smtClean="0"/>
              <a:t>) to, and the SBP responder should be able to, </a:t>
            </a:r>
            <a:r>
              <a:rPr lang="en-US" sz="2000" b="0" i="1" u="sng" dirty="0" smtClean="0"/>
              <a:t>restrict</a:t>
            </a:r>
            <a:r>
              <a:rPr lang="en-US" sz="2000" b="0" i="1" dirty="0" smtClean="0"/>
              <a:t> </a:t>
            </a:r>
            <a:r>
              <a:rPr lang="en-US" sz="2000" b="0" i="1" dirty="0" smtClean="0"/>
              <a:t>the sensing procedure in an SBP </a:t>
            </a:r>
            <a:r>
              <a:rPr lang="en-US" sz="2000" b="0" i="1" dirty="0" smtClean="0"/>
              <a:t>to a list of </a:t>
            </a:r>
            <a:r>
              <a:rPr lang="en-US" sz="2000" b="0" i="1" u="sng" dirty="0" smtClean="0"/>
              <a:t>selected</a:t>
            </a:r>
            <a:r>
              <a:rPr lang="en-US" sz="2000" b="0" i="1" dirty="0" smtClean="0"/>
              <a:t> 11bf-compatible </a:t>
            </a:r>
            <a:r>
              <a:rPr lang="en-US" sz="2000" b="0" i="1" dirty="0" smtClean="0"/>
              <a:t>non-AP STAs.”</a:t>
            </a:r>
            <a:endParaRPr lang="en-US" sz="2000" b="0" i="1" dirty="0" smtClean="0"/>
          </a:p>
          <a:p>
            <a:endParaRPr lang="en-US" sz="2000" i="1" dirty="0" smtClean="0"/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>
              <a:buAutoNum type="arabicPeriod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39225</TotalTime>
  <Words>622</Words>
  <Application>Microsoft Office PowerPoint</Application>
  <PresentationFormat>Custom</PresentationFormat>
  <Paragraphs>113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template_802-11-Submission-16-9_ppt2007</vt:lpstr>
      <vt:lpstr>A Discussion of SBP Use Cases</vt:lpstr>
      <vt:lpstr>Review of SBP Use Cases</vt:lpstr>
      <vt:lpstr>Need 1: information of Non-AP STAs</vt:lpstr>
      <vt:lpstr>Need 2: Selected non-AP STAs</vt:lpstr>
      <vt:lpstr>Some Needed SBP Use Cases</vt:lpstr>
      <vt:lpstr>Straw Poll 1 (SP1)</vt:lpstr>
      <vt:lpstr>Straw Poll 2 (SP2)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615</cp:revision>
  <cp:lastPrinted>1601-01-01T00:00:00Z</cp:lastPrinted>
  <dcterms:created xsi:type="dcterms:W3CDTF">2019-09-04T16:40:26Z</dcterms:created>
  <dcterms:modified xsi:type="dcterms:W3CDTF">2022-04-26T01:34:15Z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