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751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68" r:id="rId11"/>
    <p:sldId id="776" r:id="rId12"/>
    <p:sldId id="777" r:id="rId13"/>
    <p:sldId id="778" r:id="rId14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99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81" d="100"/>
          <a:sy n="81" d="100"/>
        </p:scale>
        <p:origin x="15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Mar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Mar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802.11-22/0663r2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/>
              <a:t>Harmonization for </a:t>
            </a:r>
            <a:r>
              <a:rPr lang="en-US" dirty="0" err="1"/>
              <a:t>TGbf</a:t>
            </a:r>
            <a:r>
              <a:rPr lang="en-US" dirty="0"/>
              <a:t>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2022-03-31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01887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6574"/>
          </a:xfrm>
        </p:spPr>
        <p:txBody>
          <a:bodyPr/>
          <a:lstStyle/>
          <a:p>
            <a:r>
              <a:rPr lang="en-CA" altLang="zh-CN" dirty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8576"/>
            <a:ext cx="8839200" cy="5026023"/>
          </a:xfrm>
        </p:spPr>
        <p:txBody>
          <a:bodyPr/>
          <a:lstStyle/>
          <a:p>
            <a:r>
              <a:rPr lang="en-CA" altLang="zh-CN" dirty="0"/>
              <a:t>Do you agree to support two modes of NDPA depending on the type of NDP PPDU?</a:t>
            </a:r>
          </a:p>
          <a:p>
            <a:pPr lvl="1"/>
            <a:r>
              <a:rPr lang="en-CA" altLang="zh-CN" dirty="0"/>
              <a:t>One mode of reusing the Ranging NDPA</a:t>
            </a:r>
          </a:p>
          <a:p>
            <a:pPr lvl="1"/>
            <a:r>
              <a:rPr lang="en-CA" altLang="zh-CN" dirty="0"/>
              <a:t>The other mode of the new NDPA Frame using the Control Frame Extension subtype in the Frame Control Field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0475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/>
              <a:t>Do you support the new NDPA frame using the Control Frame Extension subtype in the Frame Control field as shown in slide 8?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8362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/>
              <a:t>Do you agree to support reusing the Ranging NDPA for Sensing as shown in slide 9?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2171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pic>
        <p:nvPicPr>
          <p:cNvPr id="1026" name="图片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55" y="1909763"/>
            <a:ext cx="8676745" cy="41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37288" y="1371600"/>
            <a:ext cx="2745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dirty="0">
                <a:solidFill>
                  <a:srgbClr val="1F497D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from 11ax, P802.11ax D8.0</a:t>
            </a:r>
            <a:endParaRPr lang="zh-CN" altLang="en-US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069249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2800" dirty="0">
                <a:solidFill>
                  <a:srgbClr val="FF0000"/>
                </a:solidFill>
              </a:rPr>
              <a:t>Appendix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57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8482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NDPA Issues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/>
          <a:lstStyle/>
          <a:p>
            <a:r>
              <a:rPr lang="en-US" altLang="zh-CN" dirty="0"/>
              <a:t>Format</a:t>
            </a:r>
          </a:p>
          <a:p>
            <a:pPr lvl="1"/>
            <a:r>
              <a:rPr lang="en-CA" altLang="zh-CN" dirty="0"/>
              <a:t>The same Frame Control field subtype as the 802.11 baseline NDPA</a:t>
            </a:r>
          </a:p>
          <a:p>
            <a:pPr lvl="2"/>
            <a:r>
              <a:rPr lang="en-CA" altLang="zh-CN" dirty="0"/>
              <a:t>The first two digits in Dialog Token field set to 00 (VHT)</a:t>
            </a:r>
          </a:p>
          <a:p>
            <a:pPr lvl="2"/>
            <a:r>
              <a:rPr lang="en-CA" altLang="zh-CN" dirty="0"/>
              <a:t>The first two digits in Dialog Token field set to 10 (Ranging)</a:t>
            </a:r>
          </a:p>
          <a:p>
            <a:pPr lvl="1"/>
            <a:r>
              <a:rPr lang="en-CA" altLang="zh-CN" dirty="0"/>
              <a:t>Different Frame Control field subtype from the 802.11 baseline NDPA</a:t>
            </a:r>
          </a:p>
          <a:p>
            <a:pPr lvl="2"/>
            <a:r>
              <a:rPr lang="en-CA" altLang="zh-CN" dirty="0"/>
              <a:t>Using the Control Frame Extension subtype</a:t>
            </a:r>
            <a:endParaRPr lang="en-US" altLang="zh-CN" dirty="0"/>
          </a:p>
          <a:p>
            <a:pPr lvl="2"/>
            <a:endParaRPr lang="en-US" altLang="zh-CN" dirty="0">
              <a:sym typeface="Wingdings" pitchFamily="2" charset="2"/>
            </a:endParaRPr>
          </a:p>
          <a:p>
            <a:r>
              <a:rPr lang="en-CA" altLang="zh-CN" dirty="0">
                <a:sym typeface="Wingdings" pitchFamily="2" charset="2"/>
              </a:rPr>
              <a:t>Parameters</a:t>
            </a:r>
          </a:p>
          <a:p>
            <a:pPr lvl="1"/>
            <a:r>
              <a:rPr lang="en-CA" altLang="zh-CN" dirty="0">
                <a:sym typeface="Wingdings" pitchFamily="2" charset="2"/>
              </a:rPr>
              <a:t>Is the Common Info field (or Special STA Info field) necessary?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Size of the Measurement Set-up ID and Instance ID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How to utilize 6 bit Dialog Token Number in the Dialog Token field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I2R NDP TX Power, R2I NDP Target RSSI</a:t>
            </a:r>
          </a:p>
          <a:p>
            <a:pPr lvl="1"/>
            <a:r>
              <a:rPr lang="en-CA" altLang="zh-CN" dirty="0">
                <a:sym typeface="Wingdings" pitchFamily="2" charset="2"/>
              </a:rPr>
              <a:t>STA Info field 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Feedback Bandwidth, I2R N_STS, R2I N_STS</a:t>
            </a:r>
          </a:p>
          <a:p>
            <a:pPr lvl="2"/>
            <a:r>
              <a:rPr lang="en-US" altLang="zh-CN" dirty="0">
                <a:sym typeface="Wingdings" pitchFamily="2" charset="2"/>
              </a:rPr>
              <a:t>Ng, Scale Factor, CSI FB Bit Size</a:t>
            </a:r>
            <a:endParaRPr lang="en-CA" altLang="zh-CN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9600"/>
            <a:ext cx="8991600" cy="346777"/>
          </a:xfrm>
        </p:spPr>
        <p:txBody>
          <a:bodyPr/>
          <a:lstStyle/>
          <a:p>
            <a:r>
              <a:rPr lang="en-CA" altLang="zh-CN" sz="2400" dirty="0"/>
              <a:t>Format: Using the same subtype in the Frame Control field</a:t>
            </a:r>
            <a:endParaRPr lang="zh-CN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A2D9DF2-9624-4171-B867-D99D79D79BEF}"/>
              </a:ext>
            </a:extLst>
          </p:cNvPr>
          <p:cNvGrpSpPr/>
          <p:nvPr/>
        </p:nvGrpSpPr>
        <p:grpSpPr>
          <a:xfrm>
            <a:off x="152400" y="1066800"/>
            <a:ext cx="8931015" cy="5402454"/>
            <a:chOff x="152400" y="1066800"/>
            <a:chExt cx="8931015" cy="5402454"/>
          </a:xfrm>
        </p:grpSpPr>
        <p:sp>
          <p:nvSpPr>
            <p:cNvPr id="8" name="Rectangle 7"/>
            <p:cNvSpPr/>
            <p:nvPr/>
          </p:nvSpPr>
          <p:spPr>
            <a:xfrm>
              <a:off x="168015" y="1472914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7283542" y="15119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407671" y="1791103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 Info # 1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664542" y="146851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502742" y="146095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607072" y="1754914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 Info # n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7379794" y="1929763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528771" y="17549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FCS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>
              <a:off x="6445342" y="14694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133600" y="1575872"/>
              <a:ext cx="76771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/>
                <a:t>NDPA</a:t>
              </a:r>
            </a:p>
            <a:p>
              <a:pPr algn="ctr"/>
              <a:r>
                <a:rPr lang="en-CA" sz="1400" b="1" dirty="0"/>
                <a:t>Version</a:t>
              </a:r>
            </a:p>
            <a:p>
              <a:pPr algn="ctr"/>
              <a:r>
                <a:rPr lang="en-CA" sz="1400" b="1" dirty="0"/>
                <a:t>ID</a:t>
              </a:r>
              <a:endParaRPr lang="en-US" sz="1400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2895600" y="147256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64629" y="1704149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/>
                <a:t>MAC </a:t>
              </a:r>
            </a:p>
            <a:p>
              <a:pPr algn="ctr"/>
              <a:r>
                <a:rPr lang="en-CA" sz="1400" dirty="0"/>
                <a:t>Header</a:t>
              </a:r>
              <a:endParaRPr lang="en-US" sz="14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2133600" y="144780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143000" y="1596427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Sounding </a:t>
              </a:r>
            </a:p>
            <a:p>
              <a:pPr algn="ctr"/>
              <a:r>
                <a:rPr lang="en-US" sz="1400" dirty="0"/>
                <a:t>Dialog </a:t>
              </a:r>
            </a:p>
            <a:p>
              <a:pPr algn="ctr"/>
              <a:r>
                <a:rPr lang="en-US" sz="1400" dirty="0"/>
                <a:t>Token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066800" y="149402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414338" y="1066800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866654" y="1066800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1249180" y="1081790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Common</a:t>
              </a:r>
              <a:r>
                <a:rPr kumimoji="0" lang="en-CA" altLang="zh-CN" sz="13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(4 ?)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4?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7919777" y="1066800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4?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4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?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>
              <a:off x="4921968" y="1486532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622279" y="1788355"/>
              <a:ext cx="8547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Reserved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V="1">
              <a:off x="2133600" y="1212369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 flipV="1">
              <a:off x="4875213" y="1212369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>
            <a:xfrm flipH="1">
              <a:off x="5622758" y="143121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861881" y="163881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/>
                <a:t>Disambi-</a:t>
              </a:r>
            </a:p>
            <a:p>
              <a:r>
                <a:rPr lang="en-CA" altLang="zh-CN" sz="1400" dirty="0"/>
                <a:t>guation</a:t>
              </a:r>
              <a:endParaRPr lang="zh-CN" alt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11115" y="240131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74515" y="2401310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27501" y="1785692"/>
              <a:ext cx="9492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/>
                <a:t>Reserved</a:t>
              </a:r>
              <a:endParaRPr lang="zh-CN" altLang="en-US" sz="16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3946358" y="144780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849380" y="1645198"/>
              <a:ext cx="11641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Measurement</a:t>
              </a:r>
            </a:p>
            <a:p>
              <a:pPr algn="ctr"/>
              <a:r>
                <a:rPr lang="en-CA" sz="1400" dirty="0"/>
                <a:t>Set-up ID</a:t>
              </a:r>
              <a:endParaRPr lang="en-US" sz="1400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52400" y="3048000"/>
              <a:ext cx="2999036" cy="968355"/>
              <a:chOff x="3005900" y="3048000"/>
              <a:chExt cx="2999036" cy="968355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3005900" y="3297217"/>
                <a:ext cx="2908300" cy="719138"/>
                <a:chOff x="4895460" y="3090115"/>
                <a:chExt cx="2908300" cy="719138"/>
              </a:xfrm>
            </p:grpSpPr>
            <p:sp>
              <p:nvSpPr>
                <p:cNvPr id="82" name="Rectangle 5"/>
                <p:cNvSpPr>
                  <a:spLocks noChangeArrowheads="1"/>
                </p:cNvSpPr>
                <p:nvPr/>
              </p:nvSpPr>
              <p:spPr bwMode="auto">
                <a:xfrm>
                  <a:off x="52351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Rectangle 6"/>
                <p:cNvSpPr>
                  <a:spLocks noChangeArrowheads="1"/>
                </p:cNvSpPr>
                <p:nvPr/>
              </p:nvSpPr>
              <p:spPr bwMode="auto">
                <a:xfrm>
                  <a:off x="5276873" y="3190011"/>
                  <a:ext cx="570669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B0 </a:t>
                  </a: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(Ranging)</a:t>
                  </a:r>
                  <a:endParaRPr kumimoji="0" lang="zh-CN" altLang="zh-CN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" name="Rectangle 7"/>
                <p:cNvSpPr>
                  <a:spLocks noChangeArrowheads="1"/>
                </p:cNvSpPr>
                <p:nvPr/>
              </p:nvSpPr>
              <p:spPr bwMode="auto">
                <a:xfrm>
                  <a:off x="4895460" y="3617165"/>
                  <a:ext cx="282575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Bits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" name="Rectangle 8"/>
                <p:cNvSpPr>
                  <a:spLocks noChangeArrowheads="1"/>
                </p:cNvSpPr>
                <p:nvPr/>
              </p:nvSpPr>
              <p:spPr bwMode="auto">
                <a:xfrm>
                  <a:off x="5109772" y="3617165"/>
                  <a:ext cx="585788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:              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6" name="Rectangle 9"/>
                <p:cNvSpPr>
                  <a:spLocks noChangeArrowheads="1"/>
                </p:cNvSpPr>
                <p:nvPr/>
              </p:nvSpPr>
              <p:spPr bwMode="auto">
                <a:xfrm>
                  <a:off x="5614597" y="3617165"/>
                  <a:ext cx="1657505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</a:t>
                  </a: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       6</a:t>
                  </a:r>
                  <a:endParaRPr kumimoji="0" lang="zh-CN" altLang="zh-CN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7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82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8" name="Rectangle 12"/>
                <p:cNvSpPr>
                  <a:spLocks noChangeArrowheads="1"/>
                </p:cNvSpPr>
                <p:nvPr/>
              </p:nvSpPr>
              <p:spPr bwMode="auto">
                <a:xfrm>
                  <a:off x="6581385" y="3090115"/>
                  <a:ext cx="1222375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9" name="Rectangle 13"/>
                <p:cNvSpPr>
                  <a:spLocks noChangeArrowheads="1"/>
                </p:cNvSpPr>
                <p:nvPr/>
              </p:nvSpPr>
              <p:spPr bwMode="auto">
                <a:xfrm>
                  <a:off x="6741722" y="3182190"/>
                  <a:ext cx="105251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Sounding Dialog 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0" name="Rectangle 14"/>
                <p:cNvSpPr>
                  <a:spLocks noChangeArrowheads="1"/>
                </p:cNvSpPr>
                <p:nvPr/>
              </p:nvSpPr>
              <p:spPr bwMode="auto">
                <a:xfrm>
                  <a:off x="6789347" y="3342527"/>
                  <a:ext cx="91916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Token Number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0" name="TextBox 79"/>
              <p:cNvSpPr txBox="1"/>
              <p:nvPr/>
            </p:nvSpPr>
            <p:spPr>
              <a:xfrm>
                <a:off x="4628271" y="3048000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/>
                  <a:t>B2</a:t>
                </a:r>
                <a:endParaRPr lang="zh-CN" alt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5640734" y="3065082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/>
                  <a:t>B7</a:t>
                </a:r>
                <a:endParaRPr lang="zh-CN" altLang="en-US" dirty="0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168015" y="4894833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7283542" y="493388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407671" y="5213022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 Info # 1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7664542" y="489043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8502742" y="488287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607072" y="5176833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 Info # n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7379794" y="5351682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8528771" y="517683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FCS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 flipH="1">
              <a:off x="6445342" y="489135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514600" y="5115580"/>
              <a:ext cx="8018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/>
                <a:t>Dummy</a:t>
              </a:r>
            </a:p>
            <a:p>
              <a:pPr algn="ctr"/>
              <a:r>
                <a:rPr lang="en-CA" sz="1400" b="1" dirty="0"/>
                <a:t>AID (?)</a:t>
              </a:r>
              <a:endParaRPr lang="en-US" sz="1400" b="1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 flipH="1">
              <a:off x="3581400" y="48647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64629" y="5126068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/>
                <a:t>MAC </a:t>
              </a:r>
            </a:p>
            <a:p>
              <a:pPr algn="ctr"/>
              <a:r>
                <a:rPr lang="en-CA" sz="1400" dirty="0"/>
                <a:t>Header</a:t>
              </a:r>
              <a:endParaRPr lang="en-US" sz="1400" dirty="0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2133600" y="486971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143000" y="5018346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Sounding </a:t>
              </a:r>
            </a:p>
            <a:p>
              <a:pPr algn="ctr"/>
              <a:r>
                <a:rPr lang="en-US" sz="1400" dirty="0"/>
                <a:t>Dialog </a:t>
              </a:r>
            </a:p>
            <a:p>
              <a:pPr algn="ctr"/>
              <a:r>
                <a:rPr lang="en-US" sz="1400" dirty="0"/>
                <a:t>Token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1066800" y="491593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7"/>
            <p:cNvSpPr>
              <a:spLocks noChangeArrowheads="1"/>
            </p:cNvSpPr>
            <p:nvPr/>
          </p:nvSpPr>
          <p:spPr bwMode="auto">
            <a:xfrm>
              <a:off x="414338" y="4488719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866654" y="4488719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9"/>
            <p:cNvSpPr>
              <a:spLocks noChangeArrowheads="1"/>
            </p:cNvSpPr>
            <p:nvPr/>
          </p:nvSpPr>
          <p:spPr bwMode="auto">
            <a:xfrm>
              <a:off x="1249180" y="4503709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Common</a:t>
              </a:r>
              <a:r>
                <a:rPr kumimoji="0" lang="en-CA" altLang="zh-CN" sz="13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(4) ?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4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33"/>
            <p:cNvSpPr>
              <a:spLocks noChangeArrowheads="1"/>
            </p:cNvSpPr>
            <p:nvPr/>
          </p:nvSpPr>
          <p:spPr bwMode="auto">
            <a:xfrm>
              <a:off x="7919777" y="4488719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4  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429816" y="5105400"/>
              <a:ext cx="12089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Measurement </a:t>
              </a:r>
            </a:p>
            <a:p>
              <a:pPr algn="ctr"/>
              <a:r>
                <a:rPr lang="en-US" sz="1400" dirty="0"/>
                <a:t>Set-up ID</a:t>
              </a: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flipV="1">
              <a:off x="2133600" y="4634288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 flipV="1">
              <a:off x="4875213" y="4634288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 flipH="1">
              <a:off x="4495800" y="48647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3657600" y="5060729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/>
                <a:t>Disambi-</a:t>
              </a:r>
            </a:p>
            <a:p>
              <a:r>
                <a:rPr lang="en-CA" altLang="zh-CN" sz="1400" dirty="0"/>
                <a:t>guation</a:t>
              </a:r>
              <a:endParaRPr lang="zh-CN" alt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111115" y="582322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31760" y="5823229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179459" y="5824968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B15</a:t>
              </a: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537707" y="2387388"/>
              <a:ext cx="545136" cy="8933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2140454" y="2411303"/>
              <a:ext cx="898103" cy="8468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 flipV="1">
              <a:off x="492125" y="3790930"/>
              <a:ext cx="590717" cy="10995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2159083" y="3790887"/>
              <a:ext cx="846009" cy="10995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1038714" y="2438400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>
                  <a:solidFill>
                    <a:srgbClr val="FF0000"/>
                  </a:solidFill>
                </a:rPr>
                <a:t>0 0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38714" y="5836239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>
                  <a:solidFill>
                    <a:srgbClr val="FF0000"/>
                  </a:solidFill>
                </a:rPr>
                <a:t>1 0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668299" y="2808242"/>
              <a:ext cx="26440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>
                  <a:solidFill>
                    <a:srgbClr val="FF0000"/>
                  </a:solidFill>
                </a:rPr>
                <a:t>VHT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98270" y="6161477"/>
              <a:ext cx="2887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>
                  <a:solidFill>
                    <a:srgbClr val="FF0000"/>
                  </a:solidFill>
                </a:rPr>
                <a:t>Ranging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1402400" y="3400543"/>
              <a:ext cx="2821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B1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(HE)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1838325" y="3324999"/>
              <a:ext cx="1222375" cy="499268"/>
            </a:xfrm>
            <a:prstGeom prst="ellipse">
              <a:avLst/>
            </a:prstGeom>
            <a:solidFill>
              <a:schemeClr val="accent1">
                <a:alpha val="1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7" name="Straight Arrow Connector 76"/>
            <p:cNvCxnSpPr>
              <a:stCxn id="76" idx="7"/>
            </p:cNvCxnSpPr>
            <p:nvPr/>
          </p:nvCxnSpPr>
          <p:spPr bwMode="auto">
            <a:xfrm flipV="1">
              <a:off x="2881687" y="3397113"/>
              <a:ext cx="1172955" cy="100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4009609" y="3247708"/>
              <a:ext cx="1778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/>
                <a:t>Measurement Instance ID</a:t>
              </a:r>
              <a:endParaRPr lang="zh-CN" altLang="en-US" dirty="0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A6F59E3-5F6C-4B23-B4C2-46E465C3AD48}"/>
                </a:ext>
              </a:extLst>
            </p:cNvPr>
            <p:cNvCxnSpPr/>
            <p:nvPr/>
          </p:nvCxnSpPr>
          <p:spPr>
            <a:xfrm flipH="1">
              <a:off x="5546560" y="4875701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8D991C0-448F-4135-B833-0500E24A3878}"/>
                </a:ext>
              </a:extLst>
            </p:cNvPr>
            <p:cNvSpPr txBox="1"/>
            <p:nvPr/>
          </p:nvSpPr>
          <p:spPr>
            <a:xfrm>
              <a:off x="5569232" y="5193197"/>
              <a:ext cx="8547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Reserved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68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00790"/>
            <a:ext cx="8839200" cy="303213"/>
          </a:xfrm>
        </p:spPr>
        <p:txBody>
          <a:bodyPr/>
          <a:lstStyle/>
          <a:p>
            <a:r>
              <a:rPr lang="en-CA" altLang="zh-CN" sz="2600" dirty="0">
                <a:solidFill>
                  <a:schemeClr val="tx1"/>
                </a:solidFill>
              </a:rPr>
              <a:t>Comparison:</a:t>
            </a:r>
            <a:r>
              <a:rPr lang="en-CA" altLang="zh-CN" sz="2600" dirty="0">
                <a:solidFill>
                  <a:srgbClr val="0000FF"/>
                </a:solidFill>
              </a:rPr>
              <a:t> </a:t>
            </a:r>
            <a:r>
              <a:rPr lang="en-CA" altLang="zh-CN" sz="2600" dirty="0"/>
              <a:t>VHT NDPA based vs. Ranging NDPA based</a:t>
            </a:r>
            <a:endParaRPr lang="zh-CN" alt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23385"/>
              </p:ext>
            </p:extLst>
          </p:nvPr>
        </p:nvGraphicFramePr>
        <p:xfrm>
          <a:off x="106180" y="1143000"/>
          <a:ext cx="89154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9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58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2600" dirty="0"/>
                        <a:t>Pros</a:t>
                      </a:r>
                      <a:endParaRPr lang="zh-CN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2600" dirty="0"/>
                        <a:t>Cons</a:t>
                      </a:r>
                      <a:endParaRPr lang="zh-CN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5071">
                <a:tc>
                  <a:txBody>
                    <a:bodyPr/>
                    <a:lstStyle/>
                    <a:p>
                      <a:r>
                        <a:rPr lang="en-CA" altLang="zh-CN" sz="2400" dirty="0"/>
                        <a:t>VHT NDPA based Sensing NDPA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/>
                        <a:t>11bit dummy AID is not necessary in the Common Info field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/>
                        <a:t>Can be extended for future amendments through Version ID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/>
                        <a:t>Any size of Common Info field and (or) the STA Info field is supported</a:t>
                      </a:r>
                    </a:p>
                    <a:p>
                      <a:pPr marL="0" indent="0">
                        <a:buNone/>
                      </a:pPr>
                      <a:r>
                        <a:rPr lang="en-CA" altLang="zh-CN" sz="1500" dirty="0">
                          <a:sym typeface="Wingdings" panose="05000000000000000000" pitchFamily="2" charset="2"/>
                        </a:rPr>
                        <a:t> Any size (multiple of</a:t>
                      </a:r>
                      <a:r>
                        <a:rPr lang="en-CA" altLang="zh-CN" sz="1500" baseline="0" dirty="0">
                          <a:sym typeface="Wingdings" panose="05000000000000000000" pitchFamily="2" charset="2"/>
                        </a:rPr>
                        <a:t> 2</a:t>
                      </a:r>
                      <a:r>
                        <a:rPr lang="en-CA" altLang="zh-CN" sz="1500" dirty="0">
                          <a:sym typeface="Wingdings" panose="05000000000000000000" pitchFamily="2" charset="2"/>
                        </a:rPr>
                        <a:t> bytes)</a:t>
                      </a:r>
                      <a:endParaRPr lang="zh-CN" alt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zh-CN" sz="15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legacy 11ac, 11ax and new 11be devices </a:t>
                      </a:r>
                      <a:r>
                        <a:rPr lang="en-US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to parse the Sensing NDPA until the end of the frame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 field is required</a:t>
                      </a:r>
                      <a:endParaRPr lang="zh-CN" alt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4536">
                <a:tc>
                  <a:txBody>
                    <a:bodyPr/>
                    <a:lstStyle/>
                    <a:p>
                      <a:r>
                        <a:rPr lang="en-CA" altLang="zh-CN" sz="2400" dirty="0"/>
                        <a:t>Ranging NDPA based Sensing NDPA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/>
                        <a:t>Keeping the Ranging NDPA format unchanged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/>
                        <a:t>11bits wasted for dummy AID in case of Common Info field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/>
                        <a:t>HE devices only checks B1, so </a:t>
                      </a:r>
                      <a:r>
                        <a:rPr lang="en-US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zh-CN" sz="15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legacy 11az, 11ax and 11ac devices</a:t>
                      </a:r>
                      <a:r>
                        <a:rPr lang="en-US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need to parse the Sensing NDPA until the end of the frame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couple of bits are needed in every STA Info field for the Sensing NDPA indication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the STA Info field should be fixed to 4 bytes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the Common Info field should</a:t>
                      </a:r>
                      <a:r>
                        <a:rPr lang="en-CA" altLang="zh-CN" sz="15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a multiple of 4 bytes</a:t>
                      </a:r>
                      <a:r>
                        <a:rPr lang="en-CA" altLang="zh-CN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0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33400"/>
          </a:xfrm>
        </p:spPr>
        <p:txBody>
          <a:bodyPr/>
          <a:lstStyle/>
          <a:p>
            <a:r>
              <a:rPr lang="en-CA" altLang="zh-CN" sz="2600" dirty="0"/>
              <a:t>Format: Using the different subtype in the Frame Control field</a:t>
            </a:r>
            <a:endParaRPr lang="zh-CN" alt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18" y="3962400"/>
            <a:ext cx="8988476" cy="2288483"/>
          </a:xfrm>
        </p:spPr>
        <p:txBody>
          <a:bodyPr/>
          <a:lstStyle/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Control Frame Extension subtype in the Frame Control field shall set a TBD value in the Control Frame Extension subfield which is located immediately following the Subtype subfield in the Frame Control field to introduce a new NDPA Frame.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Name of the new NDPA Frame is TBD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the new NDPA Frame, the Common field (corresponding to the Sounding Dialog Token field in the incumbent NDPA) may be larger than 1 byte and consist of NDPA Version subfield followed by Measurement Instance ID subfield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of Common 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and length of NDPA Version subfield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and length of Measurement Instance ID subfield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Size of the STA Info field is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pSp>
        <p:nvGrpSpPr>
          <p:cNvPr id="65" name="Group 64"/>
          <p:cNvGrpSpPr/>
          <p:nvPr/>
        </p:nvGrpSpPr>
        <p:grpSpPr>
          <a:xfrm>
            <a:off x="79918" y="1143000"/>
            <a:ext cx="9064082" cy="2735252"/>
            <a:chOff x="79918" y="1227148"/>
            <a:chExt cx="9064082" cy="2735252"/>
          </a:xfrm>
        </p:grpSpPr>
        <p:sp>
          <p:nvSpPr>
            <p:cNvPr id="8" name="Rectangle 7"/>
            <p:cNvSpPr/>
            <p:nvPr/>
          </p:nvSpPr>
          <p:spPr>
            <a:xfrm>
              <a:off x="152995" y="1518330"/>
              <a:ext cx="8915400" cy="926432"/>
            </a:xfrm>
            <a:prstGeom prst="rect">
              <a:avLst/>
            </a:prstGeom>
            <a:noFill/>
            <a:ln w="539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69564" y="154239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545689" y="1739828"/>
              <a:ext cx="7537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  <a:endParaRPr kumimoji="1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268522" y="155738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6362308" y="1836519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649522" y="1513933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 flipH="1">
              <a:off x="8487722" y="1506372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573198" y="1800330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364774" y="1975179"/>
              <a:ext cx="22459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8513751" y="180033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FCS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6430322" y="1514850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630798" y="183547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Duration</a:t>
              </a:r>
              <a:endParaRPr kumimoji="1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245538" y="1532969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444643" y="1881845"/>
              <a:ext cx="409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4007538" y="149321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459371" y="1825823"/>
              <a:ext cx="1569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Common Info field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2559738" y="153943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727886" y="18641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RA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73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Octets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945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:         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94606" y="1257785"/>
              <a:ext cx="62345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     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   2?                              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4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7904757" y="1227148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4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             4    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4007538" y="2459401"/>
              <a:ext cx="1205424" cy="32272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430322" y="2440365"/>
              <a:ext cx="2638072" cy="32696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5212963" y="2767334"/>
              <a:ext cx="3855431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81600" y="2782129"/>
              <a:ext cx="1351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NDPA Variant /</a:t>
              </a:r>
              <a:endParaRPr kumimoji="1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99768" y="3516885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Bits: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71770" y="3540949"/>
              <a:ext cx="330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8?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57380" y="3540949"/>
              <a:ext cx="330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8?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600" y="3006222"/>
              <a:ext cx="2182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Measurement Instance ID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>
                  <a:solidFill>
                    <a:srgbClr val="0000FF"/>
                  </a:solidFill>
                </a:rPr>
                <a:t>Measurement Set-up ID /</a:t>
              </a:r>
              <a:endParaRPr kumimoji="1" lang="en-CA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52996" y="2903548"/>
              <a:ext cx="4698202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52996" y="2440365"/>
              <a:ext cx="15392" cy="4631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1585606" y="2465868"/>
              <a:ext cx="3263216" cy="43768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823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508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270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109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79918" y="36794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B0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4704" y="36815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97499" y="368325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B2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222285" y="368540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B3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06696" y="36655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B4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31482" y="36676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B7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11578" y="364948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B8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28180" y="3651632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B11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09180" y="364948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B12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556980" y="365163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B15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52995" y="3069107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Protocol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Version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44257" y="3146048"/>
              <a:ext cx="491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Type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66378" y="3147138"/>
              <a:ext cx="6896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Subtype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(0110)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73948" y="2980440"/>
              <a:ext cx="8258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Extension</a:t>
              </a:r>
              <a:endParaRPr kumimoji="1" lang="zh-CN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131387" y="2962183"/>
              <a:ext cx="17174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Power Management 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More Data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Protected Frame / +HTC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49919" y="2829580"/>
              <a:ext cx="1794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I2R NDP TX Power/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>
                  <a:solidFill>
                    <a:srgbClr val="0000FF"/>
                  </a:solidFill>
                </a:rPr>
                <a:t>R2I NDP Target RSSI</a:t>
              </a:r>
              <a:endParaRPr kumimoji="1" lang="en-CA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21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CA" altLang="zh-CN" dirty="0"/>
              <a:t>NDPA Parameters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029858"/>
              </p:ext>
            </p:extLst>
          </p:nvPr>
        </p:nvGraphicFramePr>
        <p:xfrm>
          <a:off x="106180" y="1219200"/>
          <a:ext cx="89154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Parameters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Size (bits)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/>
                        <a:t>Measurement Set-up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0000FF"/>
                          </a:solidFill>
                        </a:rPr>
                        <a:t>Common Info Field </a:t>
                      </a:r>
                      <a:r>
                        <a:rPr lang="en-CA" altLang="zh-CN" dirty="0"/>
                        <a:t>(?)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/>
                        <a:t>Measurement Instance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0000FF"/>
                          </a:solidFill>
                        </a:rPr>
                        <a:t>Dialog Token Number </a:t>
                      </a:r>
                      <a:r>
                        <a:rPr lang="en-CA" altLang="zh-CN" dirty="0"/>
                        <a:t>(</a:t>
                      </a:r>
                      <a:r>
                        <a:rPr lang="en-CA" altLang="zh-CN" dirty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r>
                        <a:rPr lang="en-CA" altLang="zh-CN" dirty="0"/>
                        <a:t>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/>
                        <a:t>Feedback 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FF0000"/>
                          </a:solidFill>
                        </a:rPr>
                        <a:t>STA Info Field </a:t>
                      </a:r>
                      <a:r>
                        <a:rPr lang="en-CA" altLang="zh-CN" dirty="0">
                          <a:solidFill>
                            <a:schemeClr val="tx1"/>
                          </a:solidFill>
                        </a:rPr>
                        <a:t>(?): </a:t>
                      </a:r>
                      <a:r>
                        <a:rPr lang="en-CA" altLang="zh-CN" dirty="0"/>
                        <a:t>Sub-channel Indication for Feedback with 20 MHz resolution and 40 MHz Resolution for 320 MHz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/>
                        <a:t>I2R N_STS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FF0000"/>
                          </a:solidFill>
                        </a:rPr>
                        <a:t>STA Info Field</a:t>
                      </a:r>
                      <a:r>
                        <a:rPr lang="en-CA" altLang="zh-CN" dirty="0"/>
                        <a:t>: Number of TX Streams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/>
                        <a:t>R2I N_STS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FF0000"/>
                          </a:solidFill>
                        </a:rPr>
                        <a:t>STA Info Field</a:t>
                      </a:r>
                      <a:r>
                        <a:rPr lang="en-CA" altLang="zh-CN" dirty="0"/>
                        <a:t>: Number of RX Streams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Ng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Measurement Set-up: Subcarrier size for feedback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Scale Factor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Measurement Set-up: Scale size for the normalization of CSI FB 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CSI FB Bit</a:t>
                      </a:r>
                      <a:r>
                        <a:rPr lang="en-CA" altLang="zh-CN" baseline="0" dirty="0">
                          <a:solidFill>
                            <a:srgbClr val="CC00FF"/>
                          </a:solidFill>
                        </a:rPr>
                        <a:t> Resolution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CC00FF"/>
                          </a:solidFill>
                        </a:rPr>
                        <a:t>Measurement Set-up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20">
                <a:tc>
                  <a:txBody>
                    <a:bodyPr/>
                    <a:lstStyle/>
                    <a:p>
                      <a:r>
                        <a:rPr lang="en-CA" altLang="zh-CN" dirty="0"/>
                        <a:t>I2R NDP TX Power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endParaRPr lang="zh-CN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40">
                <a:tc>
                  <a:txBody>
                    <a:bodyPr/>
                    <a:lstStyle/>
                    <a:p>
                      <a:r>
                        <a:rPr lang="en-CA" altLang="zh-CN" dirty="0"/>
                        <a:t>R2I NDP Target RSSI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endParaRPr lang="zh-CN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7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CA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r>
              <a:rPr lang="en-CA" altLang="zh-CN" dirty="0"/>
              <a:t>We need two modes of NDPA available to accommodate both the EHT PPDU based NDP and Ranging NDP</a:t>
            </a:r>
          </a:p>
          <a:p>
            <a:pPr lvl="1"/>
            <a:r>
              <a:rPr lang="en-CA" altLang="zh-CN" dirty="0"/>
              <a:t>EHT NDP supports 320 MHz and Preamble Puncturing along with the extension of the Number of LTF Symbols</a:t>
            </a:r>
          </a:p>
          <a:p>
            <a:pPr lvl="1"/>
            <a:r>
              <a:rPr lang="en-CA" altLang="zh-CN" dirty="0"/>
              <a:t>Ranging NDP provides the R2I NDP format</a:t>
            </a:r>
          </a:p>
          <a:p>
            <a:pPr lvl="1"/>
            <a:endParaRPr lang="en-CA" altLang="zh-CN" dirty="0"/>
          </a:p>
          <a:p>
            <a:r>
              <a:rPr lang="en-CA" altLang="zh-CN" dirty="0">
                <a:solidFill>
                  <a:srgbClr val="0000FF"/>
                </a:solidFill>
              </a:rPr>
              <a:t>We propose to use a New NDPA frame for the case the EHT NDP needs to be transmitted</a:t>
            </a:r>
          </a:p>
          <a:p>
            <a:pPr lvl="1"/>
            <a:r>
              <a:rPr lang="en-CA" altLang="zh-CN" dirty="0">
                <a:solidFill>
                  <a:srgbClr val="0000FF"/>
                </a:solidFill>
              </a:rPr>
              <a:t>This New NDPA frame can be transmitted along with the Ranging NDP as well</a:t>
            </a:r>
          </a:p>
          <a:p>
            <a:pPr lvl="2"/>
            <a:r>
              <a:rPr lang="en-CA" altLang="zh-CN" dirty="0">
                <a:solidFill>
                  <a:srgbClr val="0000FF"/>
                </a:solidFill>
              </a:rPr>
              <a:t>It may need more than 4 bytes in STA Info field (?)</a:t>
            </a:r>
          </a:p>
          <a:p>
            <a:r>
              <a:rPr lang="en-CA" altLang="zh-CN" dirty="0">
                <a:solidFill>
                  <a:srgbClr val="0000FF"/>
                </a:solidFill>
              </a:rPr>
              <a:t>We suggest to use the Ranging NDPA in case the Ranging NDP needs to be transmitted</a:t>
            </a:r>
          </a:p>
          <a:p>
            <a:endParaRPr lang="en-CA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828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CA" altLang="zh-CN" dirty="0"/>
              <a:t>New NDPA frame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038599"/>
            <a:ext cx="4404580" cy="2209801"/>
          </a:xfrm>
        </p:spPr>
        <p:txBody>
          <a:bodyPr/>
          <a:lstStyle/>
          <a:p>
            <a:r>
              <a:rPr lang="en-CA" altLang="zh-CN" sz="2000" dirty="0">
                <a:solidFill>
                  <a:srgbClr val="0000FF"/>
                </a:solidFill>
              </a:rPr>
              <a:t>For the STA Info field (4 byte)</a:t>
            </a:r>
          </a:p>
          <a:p>
            <a:pPr lvl="1" eaLnBrk="1" fontAlgn="t" hangingPunct="1"/>
            <a:r>
              <a:rPr lang="en-CA" altLang="zh-CN" dirty="0">
                <a:solidFill>
                  <a:srgbClr val="0000FF"/>
                </a:solidFill>
              </a:rPr>
              <a:t>AID (11 bits)</a:t>
            </a:r>
          </a:p>
          <a:p>
            <a:pPr lvl="1" eaLnBrk="1" fontAlgn="t" hangingPunct="1"/>
            <a:r>
              <a:rPr lang="en-CA" altLang="zh-CN" dirty="0">
                <a:solidFill>
                  <a:srgbClr val="0000FF"/>
                </a:solidFill>
              </a:rPr>
              <a:t>Feedback Bandwidth (9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I2R N_STS</a:t>
            </a:r>
            <a:r>
              <a:rPr lang="en-CA" altLang="zh-CN" dirty="0">
                <a:solidFill>
                  <a:srgbClr val="0000FF"/>
                </a:solidFill>
              </a:rPr>
              <a:t> (3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R2I N_STS</a:t>
            </a:r>
            <a:r>
              <a:rPr lang="en-CA" altLang="zh-CN" dirty="0">
                <a:solidFill>
                  <a:srgbClr val="0000FF"/>
                </a:solidFill>
              </a:rPr>
              <a:t> (3 bits)</a:t>
            </a: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Reserved (6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pSp>
        <p:nvGrpSpPr>
          <p:cNvPr id="7" name="Group 6"/>
          <p:cNvGrpSpPr/>
          <p:nvPr/>
        </p:nvGrpSpPr>
        <p:grpSpPr>
          <a:xfrm>
            <a:off x="79918" y="1143000"/>
            <a:ext cx="9047826" cy="2735252"/>
            <a:chOff x="79918" y="1227148"/>
            <a:chExt cx="9047826" cy="2735252"/>
          </a:xfrm>
        </p:grpSpPr>
        <p:sp>
          <p:nvSpPr>
            <p:cNvPr id="8" name="Rectangle 7"/>
            <p:cNvSpPr/>
            <p:nvPr/>
          </p:nvSpPr>
          <p:spPr>
            <a:xfrm>
              <a:off x="152995" y="1518330"/>
              <a:ext cx="8915400" cy="926432"/>
            </a:xfrm>
            <a:prstGeom prst="rect">
              <a:avLst/>
            </a:prstGeom>
            <a:noFill/>
            <a:ln w="539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69564" y="154239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545689" y="1739828"/>
              <a:ext cx="7537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1" i="1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1" i="1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  <a:endParaRPr kumimoji="1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268522" y="155738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6377661" y="1836519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649522" y="1513933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 flipH="1">
              <a:off x="8487722" y="1506372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577062" y="1800330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364774" y="1975179"/>
              <a:ext cx="22459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8513751" y="180033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FCS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6430322" y="1514850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630798" y="183547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Duration</a:t>
              </a:r>
              <a:endParaRPr kumimoji="1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245538" y="1532969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444643" y="1881845"/>
              <a:ext cx="409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4007538" y="149321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459371" y="1825823"/>
              <a:ext cx="1569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Common Info field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2559738" y="153943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727886" y="18641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RA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73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Octets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945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:         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94606" y="1257785"/>
              <a:ext cx="62345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             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   4                                    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4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7904757" y="1227148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4</a:t>
              </a:r>
              <a:r>
                <a:rPr kumimoji="0" lang="zh-CN" altLang="zh-CN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             4    </a:t>
              </a:r>
              <a:endPara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4007538" y="2459401"/>
              <a:ext cx="1205424" cy="32272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446364" y="2459401"/>
              <a:ext cx="2622030" cy="30793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5212963" y="2767334"/>
              <a:ext cx="3855431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81600" y="2782129"/>
              <a:ext cx="1351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NDPA Variant /</a:t>
              </a:r>
              <a:endParaRPr kumimoji="1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81600" y="3006222"/>
              <a:ext cx="2182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Measurement Instance ID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>
                  <a:solidFill>
                    <a:srgbClr val="0000FF"/>
                  </a:solidFill>
                </a:rPr>
                <a:t>Measurement Set-up ID /</a:t>
              </a:r>
              <a:endParaRPr kumimoji="1" lang="en-CA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52996" y="2903548"/>
              <a:ext cx="4698202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152996" y="2440365"/>
              <a:ext cx="15392" cy="4631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1585606" y="2465868"/>
              <a:ext cx="3263216" cy="43768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823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1508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2270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3109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79918" y="36794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B0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4704" y="36815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7499" y="368325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B2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22285" y="368540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B3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506696" y="36655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B4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31482" y="36676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B7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11578" y="364948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B8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28180" y="3651632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B11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109180" y="364948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B12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556980" y="365163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B15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2995" y="3069107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Protocol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Version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44257" y="3146048"/>
              <a:ext cx="491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Type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66378" y="3147138"/>
              <a:ext cx="6896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Subtype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(0110)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73948" y="2980440"/>
              <a:ext cx="8258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Extension</a:t>
              </a:r>
              <a:endParaRPr kumimoji="1" lang="zh-CN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31387" y="2962183"/>
              <a:ext cx="17174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Power Management 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More Data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Protected Frame / +HTC</a:t>
              </a:r>
              <a:endParaRPr kumimoji="1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83970" y="2829580"/>
              <a:ext cx="184377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I2R NDP TX Power/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>
                  <a:solidFill>
                    <a:srgbClr val="0000FF"/>
                  </a:solidFill>
                </a:rPr>
                <a:t>R2I NDP Target RSSI/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Reserved</a:t>
              </a:r>
            </a:p>
          </p:txBody>
        </p:sp>
      </p:grp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4587020" y="4038599"/>
            <a:ext cx="4404580" cy="220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CA" altLang="zh-CN" sz="2000" kern="0" dirty="0">
                <a:solidFill>
                  <a:srgbClr val="CC00FF"/>
                </a:solidFill>
              </a:rPr>
              <a:t>Control Frame Extension</a:t>
            </a:r>
          </a:p>
          <a:p>
            <a:pPr lvl="1" eaLnBrk="1" fontAlgn="t" latinLnBrk="0" hangingPunct="1"/>
            <a:r>
              <a:rPr kumimoji="0" lang="en-CA" altLang="zh-CN" kern="0" dirty="0">
                <a:solidFill>
                  <a:srgbClr val="CC00FF"/>
                </a:solidFill>
              </a:rPr>
              <a:t>0000: Next Generation NDPA</a:t>
            </a:r>
          </a:p>
          <a:p>
            <a:pPr lvl="1" eaLnBrk="1" fontAlgn="t" latinLnBrk="0" hangingPunct="1"/>
            <a:r>
              <a:rPr kumimoji="0" lang="en-CA" altLang="zh-CN" kern="0" dirty="0">
                <a:solidFill>
                  <a:srgbClr val="CC00FF"/>
                </a:solidFill>
              </a:rPr>
              <a:t>Name is TBD</a:t>
            </a:r>
          </a:p>
          <a:p>
            <a:pPr lvl="1" eaLnBrk="1" fontAlgn="t" latinLnBrk="0" hangingPunct="1"/>
            <a:r>
              <a:rPr kumimoji="0" lang="en-CA" altLang="zh-CN" kern="0" dirty="0">
                <a:solidFill>
                  <a:srgbClr val="CC00FF"/>
                </a:solidFill>
              </a:rPr>
              <a:t>0001 ~ 1111: Reserved</a:t>
            </a:r>
            <a:endParaRPr kumimoji="0" lang="zh-CN" altLang="zh-CN" kern="0" dirty="0">
              <a:solidFill>
                <a:srgbClr val="CC00FF"/>
              </a:solidFill>
            </a:endParaRPr>
          </a:p>
          <a:p>
            <a:pPr lvl="1" latinLnBrk="0"/>
            <a:endParaRPr kumimoji="0"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547082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CA" altLang="zh-CN" dirty="0"/>
              <a:t>Reuse of Ranging NDPA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5867400"/>
            <a:ext cx="8833547" cy="539623"/>
          </a:xfrm>
        </p:spPr>
        <p:txBody>
          <a:bodyPr/>
          <a:lstStyle/>
          <a:p>
            <a:endParaRPr lang="en-CA" altLang="zh-CN" sz="1400" b="0" dirty="0"/>
          </a:p>
          <a:p>
            <a:r>
              <a:rPr lang="en-CA" altLang="zh-CN" sz="1400" b="0" dirty="0"/>
              <a:t>B26 and/or B31 indicates the Sensing NDPA</a:t>
            </a:r>
            <a:endParaRPr lang="zh-CN" alt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pSp>
        <p:nvGrpSpPr>
          <p:cNvPr id="55" name="Group 54"/>
          <p:cNvGrpSpPr/>
          <p:nvPr/>
        </p:nvGrpSpPr>
        <p:grpSpPr>
          <a:xfrm>
            <a:off x="152400" y="1143000"/>
            <a:ext cx="8931015" cy="3096016"/>
            <a:chOff x="152400" y="1295400"/>
            <a:chExt cx="8931015" cy="3096016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" y="1295400"/>
              <a:ext cx="2999036" cy="968355"/>
              <a:chOff x="3005900" y="3048000"/>
              <a:chExt cx="2999036" cy="968355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005900" y="3297217"/>
                <a:ext cx="2908300" cy="719138"/>
                <a:chOff x="4895460" y="3090115"/>
                <a:chExt cx="2908300" cy="719138"/>
              </a:xfrm>
            </p:grpSpPr>
            <p:sp>
              <p:nvSpPr>
                <p:cNvPr id="11" name="Rectangle 5"/>
                <p:cNvSpPr>
                  <a:spLocks noChangeArrowheads="1"/>
                </p:cNvSpPr>
                <p:nvPr/>
              </p:nvSpPr>
              <p:spPr bwMode="auto">
                <a:xfrm>
                  <a:off x="52351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Rectangle 6"/>
                <p:cNvSpPr>
                  <a:spLocks noChangeArrowheads="1"/>
                </p:cNvSpPr>
                <p:nvPr/>
              </p:nvSpPr>
              <p:spPr bwMode="auto">
                <a:xfrm>
                  <a:off x="5276873" y="3190011"/>
                  <a:ext cx="570669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B0 </a:t>
                  </a: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(Ranging)</a:t>
                  </a:r>
                  <a:endParaRPr kumimoji="0" lang="zh-CN" altLang="zh-CN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" name="Rectangle 7"/>
                <p:cNvSpPr>
                  <a:spLocks noChangeArrowheads="1"/>
                </p:cNvSpPr>
                <p:nvPr/>
              </p:nvSpPr>
              <p:spPr bwMode="auto">
                <a:xfrm>
                  <a:off x="4895460" y="3617165"/>
                  <a:ext cx="282575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Bits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" name="Rectangle 8"/>
                <p:cNvSpPr>
                  <a:spLocks noChangeArrowheads="1"/>
                </p:cNvSpPr>
                <p:nvPr/>
              </p:nvSpPr>
              <p:spPr bwMode="auto">
                <a:xfrm>
                  <a:off x="5109772" y="3617165"/>
                  <a:ext cx="585788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:              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Rectangle 9"/>
                <p:cNvSpPr>
                  <a:spLocks noChangeArrowheads="1"/>
                </p:cNvSpPr>
                <p:nvPr/>
              </p:nvSpPr>
              <p:spPr bwMode="auto">
                <a:xfrm>
                  <a:off x="5614597" y="3617165"/>
                  <a:ext cx="1657505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</a:t>
                  </a: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       6</a:t>
                  </a:r>
                  <a:endParaRPr kumimoji="0" lang="zh-CN" altLang="zh-CN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82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Rectangle 12"/>
                <p:cNvSpPr>
                  <a:spLocks noChangeArrowheads="1"/>
                </p:cNvSpPr>
                <p:nvPr/>
              </p:nvSpPr>
              <p:spPr bwMode="auto">
                <a:xfrm>
                  <a:off x="6581385" y="3090115"/>
                  <a:ext cx="1222375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Rectangle 13"/>
                <p:cNvSpPr>
                  <a:spLocks noChangeArrowheads="1"/>
                </p:cNvSpPr>
                <p:nvPr/>
              </p:nvSpPr>
              <p:spPr bwMode="auto">
                <a:xfrm>
                  <a:off x="6741722" y="3182190"/>
                  <a:ext cx="105251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Sounding Dialog 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Rectangle 14"/>
                <p:cNvSpPr>
                  <a:spLocks noChangeArrowheads="1"/>
                </p:cNvSpPr>
                <p:nvPr/>
              </p:nvSpPr>
              <p:spPr bwMode="auto">
                <a:xfrm>
                  <a:off x="6789347" y="3342527"/>
                  <a:ext cx="91916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Token Number</a:t>
                  </a:r>
                  <a:endParaRPr kumimoji="0" lang="zh-CN" altLang="zh-CN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628271" y="3048000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/>
                  <a:t>B2</a:t>
                </a:r>
                <a:endParaRPr lang="zh-CN" alt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640734" y="3065082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/>
                  <a:t>B7</a:t>
                </a:r>
                <a:endParaRPr lang="zh-CN" alt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68015" y="3142233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7283542" y="318128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407671" y="3460422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 Info # 1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7664542" y="313783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8502742" y="313027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607072" y="3424233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 Info # n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379794" y="3599082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528771" y="342423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FCS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6445342" y="313875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09800" y="3362980"/>
              <a:ext cx="5741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>
                  <a:solidFill>
                    <a:srgbClr val="0000FF"/>
                  </a:solidFill>
                </a:rPr>
                <a:t>AID:</a:t>
              </a:r>
            </a:p>
            <a:p>
              <a:pPr algn="ctr"/>
              <a:r>
                <a:rPr lang="en-CA" sz="1400" b="1" dirty="0">
                  <a:solidFill>
                    <a:srgbClr val="0000FF"/>
                  </a:solidFill>
                </a:rPr>
                <a:t>2045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2819400" y="31121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64629" y="3373468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/>
                <a:t>MAC </a:t>
              </a:r>
            </a:p>
            <a:p>
              <a:pPr algn="ctr"/>
              <a:r>
                <a:rPr lang="en-CA" sz="1400" dirty="0"/>
                <a:t>Header</a:t>
              </a:r>
              <a:endParaRPr lang="en-US" sz="14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2133600" y="311711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43000" y="3265746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Sounding </a:t>
              </a:r>
            </a:p>
            <a:p>
              <a:pPr algn="ctr"/>
              <a:r>
                <a:rPr lang="en-US" sz="1400" dirty="0"/>
                <a:t>Dialog </a:t>
              </a:r>
            </a:p>
            <a:p>
              <a:pPr algn="ctr"/>
              <a:r>
                <a:rPr lang="en-US" sz="1400" dirty="0"/>
                <a:t>Token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1066800" y="316333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414338" y="2736119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866654" y="2736119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249180" y="2751109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Special STA Info</a:t>
              </a:r>
              <a:r>
                <a:rPr kumimoji="0" lang="en-CA" altLang="zh-CN" sz="13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(4)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4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7919777" y="2736119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</a:t>
              </a:r>
              <a:r>
                <a:rPr kumimoji="0" lang="en-CA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</a:t>
              </a:r>
              <a:r>
                <a:rPr kumimoji="0" lang="zh-CN" altLang="zh-CN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08820" y="3261610"/>
              <a:ext cx="914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Measure-</a:t>
              </a:r>
              <a:r>
                <a:rPr lang="en-US" sz="1400" dirty="0" err="1">
                  <a:solidFill>
                    <a:srgbClr val="0000FF"/>
                  </a:solidFill>
                </a:rPr>
                <a:t>ment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</a:p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Set-up ID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V="1">
              <a:off x="2133600" y="2881688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4875213" y="2881688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>
            <a:xfrm flipH="1">
              <a:off x="3641558" y="31005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677796" y="330779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>
                  <a:solidFill>
                    <a:srgbClr val="0000FF"/>
                  </a:solidFill>
                </a:rPr>
                <a:t>Disambi-</a:t>
              </a:r>
            </a:p>
            <a:p>
              <a:r>
                <a:rPr lang="en-CA" altLang="zh-CN" sz="1400" dirty="0">
                  <a:solidFill>
                    <a:srgbClr val="0000FF"/>
                  </a:solidFill>
                </a:rPr>
                <a:t>guation</a:t>
              </a:r>
              <a:endParaRPr lang="zh-CN" altLang="en-US" sz="1400" dirty="0">
                <a:solidFill>
                  <a:srgbClr val="0000FF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96125" y="405563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89420" y="4055639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112798" y="405366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B31</a:t>
              </a: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H="1" flipV="1">
              <a:off x="492125" y="2038330"/>
              <a:ext cx="590717" cy="10995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159083" y="2038287"/>
              <a:ext cx="846009" cy="10995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038714" y="4083639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>
                  <a:solidFill>
                    <a:srgbClr val="FF0000"/>
                  </a:solidFill>
                </a:rPr>
                <a:t>1 0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71111" y="2026234"/>
              <a:ext cx="2887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>
                  <a:solidFill>
                    <a:srgbClr val="FF0000"/>
                  </a:solidFill>
                </a:rPr>
                <a:t>Ranging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402400" y="1647943"/>
              <a:ext cx="2821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B1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(HE)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1838325" y="1572399"/>
              <a:ext cx="1222375" cy="499268"/>
            </a:xfrm>
            <a:prstGeom prst="ellipse">
              <a:avLst/>
            </a:prstGeom>
            <a:solidFill>
              <a:schemeClr val="accent1">
                <a:alpha val="1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 bwMode="auto">
            <a:xfrm flipV="1">
              <a:off x="2881687" y="1644513"/>
              <a:ext cx="1172955" cy="100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4009609" y="1495108"/>
              <a:ext cx="1778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/>
                <a:t>Measurement Instance ID</a:t>
              </a:r>
              <a:endParaRPr lang="zh-CN" altLang="en-US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773180" y="3156832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I2R NDP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TX Power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4572000" y="29718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601566" y="3163712"/>
            <a:ext cx="106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R2I NDP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Target RSSI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546558" y="29718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468380" y="39011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98360" y="390244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00519" y="3903592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B19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222044" y="39011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818276" y="388954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460005" y="388954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B28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62" y="4267200"/>
            <a:ext cx="8122838" cy="1770367"/>
          </a:xfrm>
          <a:prstGeom prst="rect">
            <a:avLst/>
          </a:prstGeom>
        </p:spPr>
      </p:pic>
      <p:cxnSp>
        <p:nvCxnSpPr>
          <p:cNvPr id="69" name="Straight Connector 68"/>
          <p:cNvCxnSpPr/>
          <p:nvPr/>
        </p:nvCxnSpPr>
        <p:spPr bwMode="auto">
          <a:xfrm flipH="1">
            <a:off x="1543465" y="3898232"/>
            <a:ext cx="4917919" cy="8493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7298532" y="3914384"/>
            <a:ext cx="1572275" cy="833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730030" y="4958884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/>
              <a:t>Sensing</a:t>
            </a:r>
            <a:endParaRPr lang="zh-CN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075950" y="484557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/>
              <a:t>Sensing</a:t>
            </a:r>
          </a:p>
          <a:p>
            <a:r>
              <a:rPr lang="en-CA" altLang="zh-CN" dirty="0"/>
              <a:t>(Reserved)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2357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207460</TotalTime>
  <Words>1488</Words>
  <Application>Microsoft Office PowerPoint</Application>
  <PresentationFormat>On-screen Show (4:3)</PresentationFormat>
  <Paragraphs>358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微软雅黑</vt:lpstr>
      <vt:lpstr>Arial</vt:lpstr>
      <vt:lpstr>Calibri</vt:lpstr>
      <vt:lpstr>Times New Roman</vt:lpstr>
      <vt:lpstr>Wingdings</vt:lpstr>
      <vt:lpstr>802-11-Submission</vt:lpstr>
      <vt:lpstr>Harmonization for TGbf NDPA</vt:lpstr>
      <vt:lpstr>NDPA Issues</vt:lpstr>
      <vt:lpstr>Format: Using the same subtype in the Frame Control field</vt:lpstr>
      <vt:lpstr>Comparison: VHT NDPA based vs. Ranging NDPA based</vt:lpstr>
      <vt:lpstr>Format: Using the different subtype in the Frame Control field</vt:lpstr>
      <vt:lpstr>NDPA Parameters</vt:lpstr>
      <vt:lpstr>Proposal</vt:lpstr>
      <vt:lpstr>New NDPA frame</vt:lpstr>
      <vt:lpstr>Reuse of Ranging NDPA</vt:lpstr>
      <vt:lpstr>SP 1</vt:lpstr>
      <vt:lpstr>SP 2</vt:lpstr>
      <vt:lpstr>SP 3</vt:lpstr>
      <vt:lpstr>PowerPoint Presentation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</cp:lastModifiedBy>
  <cp:revision>3815</cp:revision>
  <cp:lastPrinted>2016-07-18T07:45:05Z</cp:lastPrinted>
  <dcterms:created xsi:type="dcterms:W3CDTF">2007-05-21T21:00:37Z</dcterms:created>
  <dcterms:modified xsi:type="dcterms:W3CDTF">2022-05-10T15:01:33Z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