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9"/>
  </p:notesMasterIdLst>
  <p:handoutMasterIdLst>
    <p:handoutMasterId r:id="rId60"/>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 id="2409" r:id="rId35"/>
    <p:sldId id="2410" r:id="rId36"/>
    <p:sldId id="2411" r:id="rId37"/>
    <p:sldId id="2412" r:id="rId38"/>
    <p:sldId id="2413" r:id="rId39"/>
    <p:sldId id="2414" r:id="rId40"/>
    <p:sldId id="2415" r:id="rId41"/>
    <p:sldId id="2416" r:id="rId42"/>
    <p:sldId id="2419" r:id="rId43"/>
    <p:sldId id="2420" r:id="rId44"/>
    <p:sldId id="2417" r:id="rId45"/>
    <p:sldId id="2418" r:id="rId46"/>
    <p:sldId id="1041" r:id="rId47"/>
    <p:sldId id="2421" r:id="rId48"/>
    <p:sldId id="2428" r:id="rId49"/>
    <p:sldId id="2423" r:id="rId50"/>
    <p:sldId id="2424" r:id="rId51"/>
    <p:sldId id="2431" r:id="rId52"/>
    <p:sldId id="2432" r:id="rId53"/>
    <p:sldId id="2433" r:id="rId54"/>
    <p:sldId id="2425" r:id="rId55"/>
    <p:sldId id="660" r:id="rId56"/>
    <p:sldId id="1053" r:id="rId57"/>
    <p:sldId id="2430" r:id="rId5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81" d="100"/>
          <a:sy n="81" d="100"/>
        </p:scale>
        <p:origin x="177" y="45"/>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24/03/11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0963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2975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2013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77862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61960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33864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802.11-22/0651r36</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3/11-23-1152-15-00bh-ieee-802-11bh-lb274-comments.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3/11-23-1152-19-00bh-ieee-802-11bh-lb274-comments.xls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3/11-23-1152-24-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3/11-23-1152-25-00bh-ieee-802-11bh-lb274-comments.xls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3/11-23-1855-03-00bh-lb274-misc-cid-resolutions.docx" TargetMode="External"/><Relationship Id="rId3" Type="http://schemas.openxmlformats.org/officeDocument/2006/relationships/hyperlink" Target="https://mentor.ieee.org/802.11/dcn/23/11-23-1726-05-00bh-lb274-cid-resolutions-for-pasn.docx" TargetMode="External"/><Relationship Id="rId7" Type="http://schemas.openxmlformats.org/officeDocument/2006/relationships/hyperlink" Target="https://mentor.ieee.org/802.11/dcn/23/11-23-1314-06-00bh-cr-for-use-case-4-8.doc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69-05-00bh-cr-for-cids-in-subclause-9.docx" TargetMode="External"/><Relationship Id="rId5" Type="http://schemas.openxmlformats.org/officeDocument/2006/relationships/hyperlink" Target="https://mentor.ieee.org/802.11/dcn/23/11-23-1842-00-00bh-cr-for-misc-cids-relevant-irm.docx" TargetMode="External"/><Relationship Id="rId4" Type="http://schemas.openxmlformats.org/officeDocument/2006/relationships/hyperlink" Target="https://mentor.ieee.org/802.11/dcn/23/11-23-1353-08-00bh-cr-for-cids-relevant-to-device-id-part-2.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2116-02-00bh-wba-draft-liaison-response.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4/11-24-0181-02-00bh-tgbh-report-to-ec-on-conditional-approval-to-go-to-sa-ballot.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grouper.ieee.org/groups/802/11/PARs/P802.11bh.pdf"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ec/dcn/22/ec-22-0088-00-ACSD-p802-11bh.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2024-03-11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a:t>
            </a:r>
            <a:r>
              <a:rPr lang="en-US" sz="2000" dirty="0">
                <a:highlight>
                  <a:srgbClr val="00FF00"/>
                </a:highlight>
              </a:rPr>
              <a:t>Motion passes</a:t>
            </a:r>
            <a:r>
              <a:rPr lang="en-US" sz="2000" dirty="0"/>
              <a:t>)</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Kurt Lumbatis</a:t>
            </a:r>
          </a:p>
          <a:p>
            <a:r>
              <a:rPr lang="en-US" dirty="0"/>
              <a:t>Seconded: Jouni Malinen</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22,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1986499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#20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11-23/1152r15</a:t>
            </a:r>
            <a:r>
              <a:rPr lang="en-US" b="0" dirty="0"/>
              <a:t>, and incorporate the text changes into the latest TGbh draft:</a:t>
            </a:r>
          </a:p>
          <a:p>
            <a:r>
              <a:rPr lang="en-US" b="0" dirty="0"/>
              <a:t>-	Technical/General CIDs: 2, 3, 4, 5, 6, 10, 11, 15, 17, 23, 28, 32, 33, 36, 37, 49, 56, 57, 58, 59, 60, 61, 62, 86, 100, 101, 102, 110, 132, 134, 138, 149, 152, 193, 197, 207, 239, 272</a:t>
            </a:r>
          </a:p>
          <a:p>
            <a:r>
              <a:rPr lang="en-US" b="0" dirty="0"/>
              <a:t>-	Editorial CIDs: 29, 35, 38, 39, 41, 43, 44, 45, 46, 63, 70, 71, 77, 93, 94, 115, 116, 118, 119, 139, 141, 144, 150, 151, 153, 154, 158, 161, 173, 189, 194, 199, 202, 204, 205, 206, 210, 211, 218, 219, 220, 221, 222, 225, 229, 254, 259, 263, 264, 269, 270, 271, 275, 279, 282, 285, 287, 288.</a:t>
            </a:r>
          </a:p>
          <a:p>
            <a:r>
              <a:rPr lang="en-US" dirty="0"/>
              <a:t>Moved: Jay Yang</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07625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September 14,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1158579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#21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11-23/1152r19</a:t>
            </a:r>
            <a:r>
              <a:rPr lang="en-US" b="0" dirty="0"/>
              <a:t> for CIDs marked “Ready for motion”: </a:t>
            </a:r>
          </a:p>
          <a:p>
            <a:pPr>
              <a:buFont typeface="Arial" panose="020B0604020202020204" pitchFamily="34" charset="0"/>
              <a:buChar char="•"/>
            </a:pPr>
            <a:r>
              <a:rPr lang="en-US" b="0" dirty="0"/>
              <a:t>CIDs 155, 64, 66, 68, 69, 81, 147, 108, 228, 14, 179, 16, 175, 73, 7, 21, 114, 224, 135, 257, 79, 80.</a:t>
            </a:r>
          </a:p>
          <a:p>
            <a:pPr>
              <a:buFont typeface="Arial" panose="020B0604020202020204" pitchFamily="34" charset="0"/>
              <a:buChar char="•"/>
            </a:pPr>
            <a:endParaRPr lang="en-US" b="0" dirty="0"/>
          </a:p>
          <a:p>
            <a:endParaRPr lang="en-US" b="0" dirty="0"/>
          </a:p>
          <a:p>
            <a:r>
              <a:rPr lang="en-US" b="0" dirty="0"/>
              <a:t> </a:t>
            </a:r>
            <a:r>
              <a:rPr lang="en-US" dirty="0"/>
              <a:t>Moved: Jerome Henry</a:t>
            </a:r>
          </a:p>
          <a:p>
            <a:r>
              <a:rPr lang="en-US" dirty="0"/>
              <a:t>Seconded: Carol Ansley</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40933341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October 31,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38</a:t>
            </a:fld>
            <a:endParaRPr lang="en-GB"/>
          </a:p>
        </p:txBody>
      </p:sp>
    </p:spTree>
    <p:extLst>
      <p:ext uri="{BB962C8B-B14F-4D97-AF65-F5344CB8AC3E}">
        <p14:creationId xmlns:p14="http://schemas.microsoft.com/office/powerpoint/2010/main" val="315320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#22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11-23/1152r24</a:t>
            </a:r>
            <a:r>
              <a:rPr lang="en-US" b="0" dirty="0"/>
              <a:t> marked “Ready for motion”, and incorporate the text changes into the latest TGbh draft:</a:t>
            </a:r>
          </a:p>
          <a:p>
            <a:r>
              <a:rPr lang="en-US" b="0" dirty="0"/>
              <a:t>- CIDs: 30, 48, 90, 120, 143, 163, 258, 290, 291, 20, 89, 76, 130, 261, 262, 247, 13, 236, 237, 238, 176, 180, 255, 226, 24, 177, 253, 248, 1, 83, 145, 174, 246, 75, 123, 249, 106, 105, 121, 91, 92, 172, 166, 251, 178, 171, 34, 241, 109, 128, 137, 148, 160, 164, 156, 240, 196, 198, 208, 214, 19, 88, 40, 170, 104, 103, 244, 72, 65, 214, 129, 192, 200, 201, 203, 260, 266, 12.</a:t>
            </a:r>
          </a:p>
          <a:p>
            <a:r>
              <a:rPr lang="en-US" dirty="0"/>
              <a:t>Moved: Graham Smith</a:t>
            </a:r>
          </a:p>
          <a:p>
            <a:r>
              <a:rPr lang="en-US" dirty="0"/>
              <a:t>Seconded: Jay Yang</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23104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November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40</a:t>
            </a:fld>
            <a:endParaRPr lang="en-GB"/>
          </a:p>
        </p:txBody>
      </p:sp>
    </p:spTree>
    <p:extLst>
      <p:ext uri="{BB962C8B-B14F-4D97-AF65-F5344CB8AC3E}">
        <p14:creationId xmlns:p14="http://schemas.microsoft.com/office/powerpoint/2010/main" val="19283812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#23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11-23/1152r25</a:t>
            </a:r>
            <a:r>
              <a:rPr lang="en-US" b="0" dirty="0"/>
              <a:t> marked “Ready for motion”, and incorporate the text changes into the latest TGbh draft:</a:t>
            </a:r>
          </a:p>
          <a:p>
            <a:r>
              <a:rPr lang="en-US" b="0" dirty="0"/>
              <a:t>- CIDs: 31, 82, 133, 232, 233, 234, 235, 245.</a:t>
            </a:r>
          </a:p>
          <a:p>
            <a:r>
              <a:rPr lang="en-US" dirty="0"/>
              <a:t>Moved: Jouni Malinen</a:t>
            </a:r>
          </a:p>
          <a:p>
            <a:r>
              <a:rPr lang="en-US" dirty="0"/>
              <a:t>Seconded: Carol Ansley</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26702234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#24 – LB274 comment resolution – CID 122</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r>
              <a:rPr lang="en-US" b="0" dirty="0"/>
              <a:t>- CIDs: 122</a:t>
            </a:r>
          </a:p>
          <a:p>
            <a:r>
              <a:rPr lang="en-US" dirty="0"/>
              <a:t>Moved: Jouni</a:t>
            </a:r>
          </a:p>
          <a:p>
            <a:r>
              <a:rPr lang="en-US" dirty="0"/>
              <a:t>Seconded: Carol</a:t>
            </a:r>
          </a:p>
          <a:p>
            <a:r>
              <a:rPr lang="en-US" dirty="0"/>
              <a:t>Result: 15-5-2-3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11207540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#25 – LB274 comment resolution – CID 98</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 to CID 98 as:</a:t>
            </a:r>
          </a:p>
          <a:p>
            <a:r>
              <a:rPr lang="en-US" b="0" dirty="0"/>
              <a:t>“Rejected. This topic was discussed in 23/1453r1, but the group didn’t reach consensus.</a:t>
            </a:r>
          </a:p>
          <a:p>
            <a:r>
              <a:rPr lang="en-US" b="0" dirty="0"/>
              <a:t>SP: The Device ID shall be added to 802.11 authentication frames to facilitate identification when an 802.11 state machine enters State 2.</a:t>
            </a:r>
          </a:p>
          <a:p>
            <a:r>
              <a:rPr lang="en-US" b="0" dirty="0"/>
              <a:t> SP results:  Y:8;  N:8”</a:t>
            </a:r>
          </a:p>
          <a:p>
            <a:endParaRPr lang="en-US" b="0" dirty="0"/>
          </a:p>
          <a:p>
            <a:r>
              <a:rPr lang="en-US" dirty="0"/>
              <a:t>Moved: Jay </a:t>
            </a:r>
          </a:p>
          <a:p>
            <a:r>
              <a:rPr lang="en-US" dirty="0"/>
              <a:t>Seconded: Jarkko</a:t>
            </a:r>
          </a:p>
          <a:p>
            <a:r>
              <a:rPr lang="en-US" dirty="0"/>
              <a:t>Result: 15-2-4-4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Tree>
    <p:extLst>
      <p:ext uri="{BB962C8B-B14F-4D97-AF65-F5344CB8AC3E}">
        <p14:creationId xmlns:p14="http://schemas.microsoft.com/office/powerpoint/2010/main" val="37802153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#26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pPr>
              <a:buFontTx/>
              <a:buChar char="-"/>
            </a:pPr>
            <a:r>
              <a:rPr lang="en-US" b="0" dirty="0"/>
              <a:t>CIDs: 18, 111, 162, 112, 113, 42, 99, 124, 125, 126, 127, 187, 188, 265, 281, 185, 186, 131, 136, 274, 191, 54, 55, 165, 167, 190, 267, 268, 292, 293, 117, 223, 273, 286, 74, 52, 8, 9, 53, 250, 256.</a:t>
            </a:r>
          </a:p>
          <a:p>
            <a:pPr marL="0" indent="0"/>
            <a:r>
              <a:rPr lang="en-US" b="0" dirty="0"/>
              <a:t>And, resolve CIDs 84, 85, 87, 212, 283 as shown in </a:t>
            </a:r>
            <a:r>
              <a:rPr lang="en-US" b="0" dirty="0">
                <a:hlinkClick r:id="rId3"/>
              </a:rPr>
              <a:t>11-23/1726r5</a:t>
            </a:r>
            <a:r>
              <a:rPr lang="en-US" sz="2400" b="0" dirty="0"/>
              <a:t>, </a:t>
            </a:r>
            <a:r>
              <a:rPr lang="en-US" b="0" dirty="0"/>
              <a:t>CID 227 as shown in </a:t>
            </a:r>
            <a:r>
              <a:rPr lang="en-US" sz="2400" b="0" dirty="0">
                <a:hlinkClick r:id="rId4"/>
              </a:rPr>
              <a:t>11-23/1353r8</a:t>
            </a:r>
            <a:r>
              <a:rPr lang="en-US" sz="2400" b="0" dirty="0"/>
              <a:t>, CIDs 26 and 27 as shown in </a:t>
            </a:r>
            <a:r>
              <a:rPr lang="en-US" sz="2400" b="0" dirty="0">
                <a:hlinkClick r:id="rId5"/>
              </a:rPr>
              <a:t>11-23/1842r0</a:t>
            </a:r>
            <a:r>
              <a:rPr lang="en-US" sz="2400" b="0" dirty="0"/>
              <a:t>, CID 159 as shown in </a:t>
            </a:r>
            <a:r>
              <a:rPr lang="en-US" sz="2400" b="0" dirty="0">
                <a:hlinkClick r:id="rId6"/>
              </a:rPr>
              <a:t>11-23/1369r5</a:t>
            </a:r>
            <a:r>
              <a:rPr lang="en-US" sz="2400" b="0" dirty="0"/>
              <a:t>, CID 98 as shown in </a:t>
            </a:r>
            <a:r>
              <a:rPr lang="en-US" sz="2400" b="0" dirty="0">
                <a:hlinkClick r:id="rId7"/>
              </a:rPr>
              <a:t>11-23/1314r6</a:t>
            </a:r>
            <a:r>
              <a:rPr lang="en-US" sz="2400" b="0" dirty="0"/>
              <a:t> , and CIDs </a:t>
            </a:r>
            <a:r>
              <a:rPr lang="en-US" b="0" dirty="0"/>
              <a:t>50, 84, 85, 87, 157, 209, 212, 213, 215, 216, 217, 230, 231, 242, 243, 252, 276, 277, 278, 280, 283, 284 as shown in</a:t>
            </a:r>
            <a:r>
              <a:rPr lang="en-US" sz="2400" b="0" dirty="0">
                <a:hlinkClick r:id="rId8"/>
              </a:rPr>
              <a:t> 11-23/1855r3</a:t>
            </a:r>
            <a:endParaRPr lang="en-US" b="0" dirty="0"/>
          </a:p>
          <a:p>
            <a:r>
              <a:rPr lang="en-US" dirty="0"/>
              <a:t>Moved: Carol</a:t>
            </a:r>
          </a:p>
          <a:p>
            <a:r>
              <a:rPr lang="en-US" dirty="0"/>
              <a:t>Seconded: Peter</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4339378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#27: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comment resolutions for all of the comments received from LB 274 on P802.11bh D1.0 as contained in </a:t>
            </a:r>
            <a:r>
              <a:rPr lang="en-US" sz="2000" dirty="0">
                <a:hlinkClick r:id="rId2"/>
              </a:rPr>
              <a:t>11-23/1152r30</a:t>
            </a:r>
            <a:r>
              <a:rPr lang="en-US" sz="2000" dirty="0"/>
              <a:t> and motions 23, 24, 25, and 26 of </a:t>
            </a:r>
            <a:r>
              <a:rPr lang="en-US" sz="2000" dirty="0">
                <a:hlinkClick r:id="rId3"/>
              </a:rPr>
              <a:t>11-22/0651r31</a:t>
            </a:r>
            <a:r>
              <a:rPr lang="en-US" sz="2000" dirty="0"/>
              <a:t>, </a:t>
            </a:r>
          </a:p>
          <a:p>
            <a:pPr>
              <a:buFont typeface="Arial" panose="020B0604020202020204" pitchFamily="34" charset="0"/>
              <a:buChar char="•"/>
            </a:pPr>
            <a:r>
              <a:rPr lang="en-US" sz="2000" dirty="0"/>
              <a:t>Instruct the editor to prepare P802.11bh D2.0 incorporating those changes, and</a:t>
            </a:r>
          </a:p>
          <a:p>
            <a:pPr>
              <a:buFont typeface="Arial" panose="020B0604020202020204" pitchFamily="34" charset="0"/>
              <a:buChar char="•"/>
            </a:pPr>
            <a:r>
              <a:rPr lang="en-US" sz="2000" dirty="0"/>
              <a:t>Approve a 20 day Working Group Recirculation Ballot asking the question “Should P802.11bh D2.0 be forwarded to SA Ballot?”</a:t>
            </a:r>
          </a:p>
          <a:p>
            <a:endParaRPr lang="en-US" sz="2000" dirty="0"/>
          </a:p>
          <a:p>
            <a:endParaRPr lang="en-US" sz="2000" dirty="0"/>
          </a:p>
          <a:p>
            <a:r>
              <a:rPr lang="en-US" sz="2000" dirty="0"/>
              <a:t>Moved: Peter</a:t>
            </a:r>
          </a:p>
          <a:p>
            <a:r>
              <a:rPr lang="en-US" sz="2000" dirty="0"/>
              <a:t>Second: Stephen Orr</a:t>
            </a:r>
          </a:p>
          <a:p>
            <a:r>
              <a:rPr lang="en-US" sz="2000" dirty="0"/>
              <a:t>Result UC (</a:t>
            </a:r>
            <a:r>
              <a:rPr lang="en-US" sz="2000" dirty="0">
                <a:highlight>
                  <a:srgbClr val="00FF00"/>
                </a:highlight>
              </a:rPr>
              <a:t>Passes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Tree>
    <p:extLst>
      <p:ext uri="{BB962C8B-B14F-4D97-AF65-F5344CB8AC3E}">
        <p14:creationId xmlns:p14="http://schemas.microsoft.com/office/powerpoint/2010/main" val="21476963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#28: WBA liaison for TGbh</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Request the IEEE 802.11 Working Group (WG) chair to send the liaison in </a:t>
            </a:r>
            <a:r>
              <a:rPr lang="en-US" sz="2400" b="0" dirty="0">
                <a:hlinkClick r:id="rId2"/>
              </a:rPr>
              <a:t>11-23/2116r2</a:t>
            </a:r>
            <a:r>
              <a:rPr lang="en-US" dirty="0"/>
              <a:t> to the WBA, attaching P802.11bh D1.0, and </a:t>
            </a:r>
            <a:r>
              <a:rPr lang="en-US" dirty="0">
                <a:solidFill>
                  <a:schemeClr val="tx1"/>
                </a:solidFill>
              </a:rPr>
              <a:t>granting the WG chair editorial license.</a:t>
            </a:r>
            <a:endParaRPr lang="en-US" dirty="0"/>
          </a:p>
          <a:p>
            <a:endParaRPr lang="en-US" dirty="0"/>
          </a:p>
          <a:p>
            <a:r>
              <a:rPr lang="en-US" dirty="0"/>
              <a:t>Moved: Stephen Orr</a:t>
            </a:r>
          </a:p>
          <a:p>
            <a:r>
              <a:rPr lang="en-US" dirty="0"/>
              <a:t>Second: Joe</a:t>
            </a:r>
          </a:p>
          <a:p>
            <a:r>
              <a:rPr lang="en-US" dirty="0"/>
              <a:t>Result UC (</a:t>
            </a:r>
            <a:r>
              <a:rPr lang="en-US" dirty="0">
                <a:highlight>
                  <a:srgbClr val="00FF00"/>
                </a:highlight>
              </a:rPr>
              <a:t>Passes</a:t>
            </a:r>
            <a:r>
              <a:rPr lang="en-US" dirty="0"/>
              <a:t>)</a:t>
            </a:r>
          </a:p>
          <a:p>
            <a:endParaRPr lang="en-US" dirty="0"/>
          </a:p>
          <a:p>
            <a:endParaRPr lang="en-US" dirty="0"/>
          </a:p>
          <a:p>
            <a:endParaRPr lang="en-US"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Tree>
    <p:extLst>
      <p:ext uri="{BB962C8B-B14F-4D97-AF65-F5344CB8AC3E}">
        <p14:creationId xmlns:p14="http://schemas.microsoft.com/office/powerpoint/2010/main" val="1370065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January 2024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47</a:t>
            </a:fld>
            <a:endParaRPr lang="en-GB"/>
          </a:p>
        </p:txBody>
      </p:sp>
    </p:spTree>
    <p:extLst>
      <p:ext uri="{BB962C8B-B14F-4D97-AF65-F5344CB8AC3E}">
        <p14:creationId xmlns:p14="http://schemas.microsoft.com/office/powerpoint/2010/main" val="32525698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#29: CIDs 239, 243, 242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Approve resolution of CID 239, 243, 242 with Revised: Incorporate the changes in 11-24/0068r1.</a:t>
            </a:r>
          </a:p>
          <a:p>
            <a:endParaRPr lang="en-US" sz="2000" dirty="0"/>
          </a:p>
          <a:p>
            <a:endParaRPr lang="en-US" sz="2000" dirty="0"/>
          </a:p>
          <a:p>
            <a:pPr>
              <a:spcBef>
                <a:spcPts val="0"/>
              </a:spcBef>
            </a:pPr>
            <a:r>
              <a:rPr lang="en-US" sz="2000" dirty="0"/>
              <a:t>Moved: Dan Harkins</a:t>
            </a:r>
          </a:p>
          <a:p>
            <a:pPr>
              <a:spcBef>
                <a:spcPts val="0"/>
              </a:spcBef>
            </a:pPr>
            <a:r>
              <a:rPr lang="en-US" sz="2000" dirty="0"/>
              <a:t>Second: Stuart Kerry</a:t>
            </a:r>
          </a:p>
          <a:p>
            <a:pPr>
              <a:spcBef>
                <a:spcPts val="0"/>
              </a:spcBef>
            </a:pPr>
            <a:r>
              <a:rPr lang="en-US" sz="2000" dirty="0"/>
              <a:t>Result: Yes: 8, No: 19, Abstain: 12 (</a:t>
            </a:r>
            <a:r>
              <a:rPr lang="en-US" sz="2000" dirty="0">
                <a:highlight>
                  <a:srgbClr val="FF0000"/>
                </a:highlight>
              </a:rPr>
              <a:t>Motion fails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Tree>
    <p:extLst>
      <p:ext uri="{BB962C8B-B14F-4D97-AF65-F5344CB8AC3E}">
        <p14:creationId xmlns:p14="http://schemas.microsoft.com/office/powerpoint/2010/main" val="8090619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#30 – LB282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per the resolutions recorded in </a:t>
            </a:r>
            <a:r>
              <a:rPr lang="en-US" b="0" dirty="0">
                <a:hlinkClick r:id="rId2"/>
              </a:rPr>
              <a:t>11-24/0040r9</a:t>
            </a:r>
            <a:r>
              <a:rPr lang="en-US" b="0" dirty="0"/>
              <a:t> marked “Ready for motion”, and incorporate the text changes into the latest TGbh draft:</a:t>
            </a:r>
          </a:p>
          <a:p>
            <a:pPr marL="0" indent="0"/>
            <a:r>
              <a:rPr lang="en-US" b="0" dirty="0"/>
              <a:t>And, the resolutions as shown in 11-24/144r5, 11-24/162r1, 11-24/44r8, 11-24/48r12, 11-24/172r3,   11-24/53r2, 11-24/49r1, 11-24/124r2, 11-24/135r2</a:t>
            </a:r>
          </a:p>
          <a:p>
            <a:pPr marL="0" indent="0"/>
            <a:endParaRPr lang="en-US" dirty="0"/>
          </a:p>
          <a:p>
            <a:pPr>
              <a:spcBef>
                <a:spcPts val="0"/>
              </a:spcBef>
            </a:pPr>
            <a:r>
              <a:rPr lang="en-US" sz="2400" dirty="0"/>
              <a:t>Moved: Graham Smith</a:t>
            </a:r>
          </a:p>
          <a:p>
            <a:pPr>
              <a:spcBef>
                <a:spcPts val="0"/>
              </a:spcBef>
            </a:pPr>
            <a:r>
              <a:rPr lang="en-US" sz="2400" dirty="0"/>
              <a:t>Second: Jay Yang</a:t>
            </a:r>
          </a:p>
          <a:p>
            <a:pPr>
              <a:spcBef>
                <a:spcPts val="0"/>
              </a:spcBef>
            </a:pPr>
            <a:r>
              <a:rPr lang="en-US" sz="2400" dirty="0"/>
              <a:t>Result: Yes: , No: , Abstain:  (Motion passes)  </a:t>
            </a:r>
            <a:r>
              <a:rPr lang="en-US" sz="2400" dirty="0">
                <a:highlight>
                  <a:srgbClr val="00FF00"/>
                </a:highlight>
              </a:rPr>
              <a:t>UC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3272023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(WG motion #2):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282 on P802.11bh D2.0, as </a:t>
            </a:r>
            <a:r>
              <a:rPr lang="pt-BR" sz="2000" dirty="0">
                <a:solidFill>
                  <a:schemeClr val="tx1"/>
                </a:solidFill>
              </a:rPr>
              <a:t>contained in 11-24/0040r9, 11-24/144r5, 11-24/162r1, 11-24/44r8, 11-24/48r12, 11-24/172r3,   11-24/53r2, 11-24/49r1, 11-24/124r2, 11-24/135r2</a:t>
            </a:r>
            <a:r>
              <a:rPr lang="en-GB" sz="2000" dirty="0">
                <a:solidFill>
                  <a:schemeClr val="tx1"/>
                </a:solidFill>
              </a:rPr>
              <a:t> and 11-24/59r1,</a:t>
            </a:r>
          </a:p>
          <a:p>
            <a:r>
              <a:rPr lang="en-GB" sz="2000" dirty="0">
                <a:solidFill>
                  <a:schemeClr val="tx1"/>
                </a:solidFill>
              </a:rPr>
              <a:t>Instruct the editor to prepare P802.11bh D3.0 incorporating those changes, and</a:t>
            </a:r>
          </a:p>
          <a:p>
            <a:r>
              <a:rPr lang="en-GB" sz="2000" dirty="0">
                <a:solidFill>
                  <a:schemeClr val="tx1"/>
                </a:solidFill>
              </a:rPr>
              <a:t>Approve a 15 day Working Group Recirculation Ballot asking the question “Should P802.11bh D3.0 be forwarded to SA Ballot?”</a:t>
            </a:r>
            <a:endParaRPr lang="en-US" sz="2000" dirty="0">
              <a:solidFill>
                <a:schemeClr val="tx1"/>
              </a:solidFill>
            </a:endParaRPr>
          </a:p>
          <a:p>
            <a:endParaRPr lang="en-US" sz="2000" dirty="0">
              <a:solidFill>
                <a:schemeClr val="tx1"/>
              </a:solidFill>
            </a:endParaRPr>
          </a:p>
          <a:p>
            <a:r>
              <a:rPr lang="en-US" sz="2000" dirty="0"/>
              <a:t>Moved by Mark Hamilton, Second: Peter Yee</a:t>
            </a:r>
          </a:p>
          <a:p>
            <a:endParaRPr lang="en-US" sz="1800" dirty="0"/>
          </a:p>
          <a:p>
            <a:pPr>
              <a:spcBef>
                <a:spcPts val="0"/>
              </a:spcBef>
            </a:pPr>
            <a:r>
              <a:rPr lang="en-US" sz="2000" dirty="0"/>
              <a:t>Result: Unanimous Consent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50</a:t>
            </a:fld>
            <a:endParaRPr lang="en-GB" dirty="0"/>
          </a:p>
        </p:txBody>
      </p:sp>
    </p:spTree>
    <p:extLst>
      <p:ext uri="{BB962C8B-B14F-4D97-AF65-F5344CB8AC3E}">
        <p14:creationId xmlns:p14="http://schemas.microsoft.com/office/powerpoint/2010/main" val="5025061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2024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51</a:t>
            </a:fld>
            <a:endParaRPr lang="en-GB"/>
          </a:p>
        </p:txBody>
      </p:sp>
    </p:spTree>
    <p:extLst>
      <p:ext uri="{BB962C8B-B14F-4D97-AF65-F5344CB8AC3E}">
        <p14:creationId xmlns:p14="http://schemas.microsoft.com/office/powerpoint/2010/main" val="38924205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 LB283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all CIDs on LB283, per the resolutions recorded in </a:t>
            </a:r>
            <a:r>
              <a:rPr lang="en-US" b="0" dirty="0">
                <a:hlinkClick r:id="rId2"/>
              </a:rPr>
              <a:t>11-24/</a:t>
            </a:r>
            <a:r>
              <a:rPr lang="en-US" b="0" dirty="0"/>
              <a:t>380r?, and </a:t>
            </a:r>
          </a:p>
          <a:p>
            <a:pPr lvl="1"/>
            <a:r>
              <a:rPr lang="en-US" altLang="en-US" sz="2400" dirty="0"/>
              <a:t>Change to use the values 166 and 167 for “IRM Recommendation” and “Measurement ID”, respectively, and</a:t>
            </a:r>
          </a:p>
          <a:p>
            <a:pPr lvl="1"/>
            <a:r>
              <a:rPr lang="en-US" sz="2400" dirty="0"/>
              <a:t>Incorporate the text changes into the latest TGbh draft</a:t>
            </a:r>
          </a:p>
          <a:p>
            <a:pPr marL="0" indent="0"/>
            <a:endParaRPr lang="en-US" dirty="0"/>
          </a:p>
          <a:p>
            <a:pPr>
              <a:spcBef>
                <a:spcPts val="0"/>
              </a:spcBef>
            </a:pPr>
            <a:r>
              <a:rPr lang="en-US" sz="2400" dirty="0"/>
              <a:t>Moved:</a:t>
            </a:r>
          </a:p>
          <a:p>
            <a:pPr>
              <a:spcBef>
                <a:spcPts val="0"/>
              </a:spcBef>
            </a:pPr>
            <a:r>
              <a:rPr lang="en-US" sz="2400" dirty="0"/>
              <a:t>Second: </a:t>
            </a:r>
          </a:p>
          <a:p>
            <a:pPr>
              <a:spcBef>
                <a:spcPts val="0"/>
              </a:spcBef>
            </a:pPr>
            <a:r>
              <a:rPr lang="en-US" sz="2400" dirty="0"/>
              <a:t>Result: Yes: , No: , Abstain:  (Motion passes/fails)</a:t>
            </a:r>
            <a:endParaRPr lang="en-US" sz="2400"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Tree>
    <p:extLst>
      <p:ext uri="{BB962C8B-B14F-4D97-AF65-F5344CB8AC3E}">
        <p14:creationId xmlns:p14="http://schemas.microsoft.com/office/powerpoint/2010/main" val="28794510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283 on P802.11bh D3.0, as </a:t>
            </a:r>
            <a:r>
              <a:rPr lang="pt-BR" sz="2000" dirty="0">
                <a:solidFill>
                  <a:schemeClr val="tx1"/>
                </a:solidFill>
              </a:rPr>
              <a:t>contained in 11-24/380r?</a:t>
            </a:r>
            <a:r>
              <a:rPr lang="en-GB" sz="2000" dirty="0">
                <a:solidFill>
                  <a:schemeClr val="tx1"/>
                </a:solidFill>
              </a:rPr>
              <a:t>,</a:t>
            </a:r>
          </a:p>
          <a:p>
            <a:r>
              <a:rPr lang="en-GB" sz="2000" dirty="0">
                <a:solidFill>
                  <a:schemeClr val="tx1"/>
                </a:solidFill>
              </a:rPr>
              <a:t>Instruct the editor to prepare P802.11bh D4.0 incorporating those changes, and</a:t>
            </a:r>
          </a:p>
          <a:p>
            <a:r>
              <a:rPr lang="en-GB" sz="2000" dirty="0">
                <a:solidFill>
                  <a:schemeClr val="tx1"/>
                </a:solidFill>
              </a:rPr>
              <a:t>Approve a 15 day Working Group Recirculation Ballot asking the question “Should P802.11bh D4.0 be forwarded to SA Ballot?”</a:t>
            </a:r>
            <a:endParaRPr lang="en-US" sz="2000" dirty="0">
              <a:solidFill>
                <a:schemeClr val="tx1"/>
              </a:solidFill>
            </a:endParaRPr>
          </a:p>
          <a:p>
            <a:endParaRPr lang="en-US" sz="2000" dirty="0">
              <a:solidFill>
                <a:schemeClr val="tx1"/>
              </a:solidFill>
            </a:endParaRPr>
          </a:p>
          <a:p>
            <a:r>
              <a:rPr lang="en-US" sz="2000" dirty="0"/>
              <a:t>Moved by ??, Second: ??</a:t>
            </a:r>
          </a:p>
          <a:p>
            <a:endParaRPr lang="en-US" sz="1800" dirty="0"/>
          </a:p>
          <a:p>
            <a:pPr>
              <a:spcBef>
                <a:spcPts val="0"/>
              </a:spcBef>
            </a:pPr>
            <a:r>
              <a:rPr lang="en-US" sz="2000" dirty="0"/>
              <a:t>Result: ??? (Motion Passes/fails)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53</a:t>
            </a:fld>
            <a:endParaRPr lang="en-GB" dirty="0"/>
          </a:p>
        </p:txBody>
      </p:sp>
    </p:spTree>
    <p:extLst>
      <p:ext uri="{BB962C8B-B14F-4D97-AF65-F5344CB8AC3E}">
        <p14:creationId xmlns:p14="http://schemas.microsoft.com/office/powerpoint/2010/main" val="7423359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t>
            </a:r>
            <a:r>
              <a:rPr lang="en-GB" dirty="0"/>
              <a:t>P802.11bh Report to 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Approve document </a:t>
            </a:r>
            <a:r>
              <a:rPr lang="en-US" dirty="0">
                <a:solidFill>
                  <a:schemeClr val="tx1"/>
                </a:solidFill>
                <a:hlinkClick r:id="rId2"/>
              </a:rPr>
              <a:t>11-24/0181r2</a:t>
            </a:r>
            <a:r>
              <a:rPr lang="en-US" dirty="0">
                <a:solidFill>
                  <a:schemeClr val="tx1"/>
                </a:solidFill>
              </a:rPr>
              <a:t> as the report to the IEEE 802 Executive Committee (EC) on the requirements for conditional approval to forward P802.11bh D4.0 to SA Ballot.  </a:t>
            </a:r>
            <a:endParaRPr lang="en-US" dirty="0">
              <a:solidFill>
                <a:schemeClr val="tx1"/>
              </a:solidFill>
              <a:highlight>
                <a:srgbClr val="FF00FF"/>
              </a:highlight>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a:t>
            </a:r>
          </a:p>
          <a:p>
            <a:pPr>
              <a:spcBef>
                <a:spcPts val="0"/>
              </a:spcBef>
            </a:pPr>
            <a:r>
              <a:rPr lang="en-US" dirty="0"/>
              <a:t>Second: </a:t>
            </a:r>
          </a:p>
          <a:p>
            <a:pPr>
              <a:spcBef>
                <a:spcPts val="0"/>
              </a:spcBef>
            </a:pPr>
            <a:r>
              <a:rPr lang="en-US" dirty="0"/>
              <a:t>Result: Yes: , No: , Abstain:  (Motion passes/fails)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54</a:t>
            </a:fld>
            <a:endParaRPr lang="en-GB" dirty="0"/>
          </a:p>
        </p:txBody>
      </p:sp>
    </p:spTree>
    <p:extLst>
      <p:ext uri="{BB962C8B-B14F-4D97-AF65-F5344CB8AC3E}">
        <p14:creationId xmlns:p14="http://schemas.microsoft.com/office/powerpoint/2010/main" val="28358771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t>
            </a:r>
            <a:r>
              <a:rPr lang="en-GB" dirty="0"/>
              <a:t>P802.11bh Conditional SA Ballot</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Request the IEEE 802 Executive Committee to conditionally approve forwarding P802.11bh D4.0 to SA Ballot.</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a:t>
            </a:r>
          </a:p>
          <a:p>
            <a:pPr>
              <a:spcBef>
                <a:spcPts val="0"/>
              </a:spcBef>
            </a:pPr>
            <a:r>
              <a:rPr lang="en-US" dirty="0"/>
              <a:t>Second: </a:t>
            </a:r>
          </a:p>
          <a:p>
            <a:pPr>
              <a:spcBef>
                <a:spcPts val="0"/>
              </a:spcBef>
            </a:pPr>
            <a:r>
              <a:rPr lang="en-US" dirty="0"/>
              <a:t>Result: Yes:, No: , Abstain:  (Motion passes/fails)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55</a:t>
            </a:fld>
            <a:endParaRPr lang="en-GB" dirty="0"/>
          </a:p>
        </p:txBody>
      </p:sp>
    </p:spTree>
    <p:extLst>
      <p:ext uri="{BB962C8B-B14F-4D97-AF65-F5344CB8AC3E}">
        <p14:creationId xmlns:p14="http://schemas.microsoft.com/office/powerpoint/2010/main" val="32343716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t>
            </a:r>
            <a:r>
              <a:rPr lang="en-GB" dirty="0"/>
              <a:t>P802.11bh PAR re-confirmation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PAR in document </a:t>
            </a:r>
            <a:r>
              <a:rPr lang="en-US" dirty="0">
                <a:solidFill>
                  <a:schemeClr val="tx1"/>
                </a:solidFill>
                <a:hlinkClick r:id="rId2"/>
              </a:rPr>
              <a:t>https://grouper.ieee.org/groups/802/11/PARs/P802.11bh.pdf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a:t>
            </a:r>
          </a:p>
          <a:p>
            <a:pPr>
              <a:spcBef>
                <a:spcPts val="0"/>
              </a:spcBef>
            </a:pPr>
            <a:r>
              <a:rPr lang="en-US" dirty="0"/>
              <a:t>Second:</a:t>
            </a:r>
          </a:p>
          <a:p>
            <a:pPr>
              <a:spcBef>
                <a:spcPts val="0"/>
              </a:spcBef>
            </a:pPr>
            <a:r>
              <a:rPr lang="en-US" dirty="0"/>
              <a:t>Result: Yes:, No:, Abstain: (Motion passes/fails)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4533922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t>
            </a:r>
            <a:r>
              <a:rPr lang="en-GB" dirty="0"/>
              <a:t>P802.11bh CSD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CSD in document </a:t>
            </a:r>
            <a:r>
              <a:rPr lang="en-US" dirty="0">
                <a:solidFill>
                  <a:schemeClr val="tx1"/>
                </a:solidFill>
                <a:hlinkClick r:id="rId2"/>
              </a:rPr>
              <a:t>https://mentor.ieee.org/802-ec/dcn/22/ec-22-0088-00-ACSD-p802-11bh.pdf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a:t>
            </a:r>
          </a:p>
          <a:p>
            <a:pPr>
              <a:spcBef>
                <a:spcPts val="0"/>
              </a:spcBef>
            </a:pPr>
            <a:r>
              <a:rPr lang="en-US" dirty="0"/>
              <a:t>Second:</a:t>
            </a:r>
          </a:p>
          <a:p>
            <a:pPr>
              <a:spcBef>
                <a:spcPts val="0"/>
              </a:spcBef>
            </a:pPr>
            <a:r>
              <a:rPr lang="en-US" dirty="0"/>
              <a:t>Result: Yes:, No:, Abstain: (Motion passes/fails)</a:t>
            </a:r>
          </a:p>
          <a:p>
            <a:endParaRPr lang="en-US" dirty="0"/>
          </a:p>
          <a:p>
            <a:endParaRPr lang="en-US" dirty="0">
              <a:solidFill>
                <a:schemeClr val="tx1"/>
              </a:solidFill>
            </a:endParaRPr>
          </a:p>
          <a:p>
            <a:r>
              <a:rPr lang="en-US" dirty="0">
                <a:solidFill>
                  <a:schemeClr val="tx1"/>
                </a:solidFill>
              </a:rPr>
              <a:t>(Note, no CAD, per CSD 1.1.2)</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301803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36228</TotalTime>
  <Words>3606</Words>
  <Application>Microsoft Office PowerPoint</Application>
  <PresentationFormat>Widescreen</PresentationFormat>
  <Paragraphs>481</Paragraphs>
  <Slides>57</Slides>
  <Notes>27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4"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lpstr>August 22, 2023 (Teleconference)</vt:lpstr>
      <vt:lpstr>Motion #20 – LB274 comment resolution</vt:lpstr>
      <vt:lpstr>September 14, 2023 (Interim session)</vt:lpstr>
      <vt:lpstr>Motion #21 – LB274 comment resolution</vt:lpstr>
      <vt:lpstr>October 31, 2023 (Teleconference)</vt:lpstr>
      <vt:lpstr>Motion #22 – LB274 comment resolution</vt:lpstr>
      <vt:lpstr>November 2023 (Plenary session)</vt:lpstr>
      <vt:lpstr>Motion #23 – LB274 comment resolution</vt:lpstr>
      <vt:lpstr>Motion #24 – LB274 comment resolution – CID 122</vt:lpstr>
      <vt:lpstr>Motion #25 – LB274 comment resolution – CID 98</vt:lpstr>
      <vt:lpstr>Motion #26 – LB274 comment resolution</vt:lpstr>
      <vt:lpstr>Motion #27: P802.11bh recirculation letter ballot</vt:lpstr>
      <vt:lpstr>Motion #28: WBA liaison for TGbh</vt:lpstr>
      <vt:lpstr>January 2024 (Interim session)</vt:lpstr>
      <vt:lpstr>Motion #29: CIDs 239, 243, 242</vt:lpstr>
      <vt:lpstr>Motion #30 – LB282 comment resolution</vt:lpstr>
      <vt:lpstr>Motion (WG motion #2): P802.11bh recirculation letter ballot</vt:lpstr>
      <vt:lpstr>March 2024 (Plenary session)</vt:lpstr>
      <vt:lpstr>Motion #?? – LB283 comment resolution</vt:lpstr>
      <vt:lpstr>Motion ??: P802.11bh recirculation letter ballot</vt:lpstr>
      <vt:lpstr>Motion ??: P802.11bh Report to EC</vt:lpstr>
      <vt:lpstr>Motion ??: P802.11bh Conditional SA Ballot</vt:lpstr>
      <vt:lpstr>Motion ??: P802.11bh PAR re-confirmation</vt:lpstr>
      <vt:lpstr>Motion ??: P802.11bh CSD re-affirmation</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285</cp:revision>
  <cp:lastPrinted>1601-01-01T00:00:00Z</cp:lastPrinted>
  <dcterms:created xsi:type="dcterms:W3CDTF">2021-01-26T19:12:38Z</dcterms:created>
  <dcterms:modified xsi:type="dcterms:W3CDTF">2024-03-12T00:29:16Z</dcterms:modified>
</cp:coreProperties>
</file>