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9" r:id="rId43"/>
    <p:sldId id="2420" r:id="rId44"/>
    <p:sldId id="2417" r:id="rId45"/>
    <p:sldId id="2418" r:id="rId46"/>
    <p:sldId id="1041" r:id="rId47"/>
    <p:sldId id="2421" r:id="rId48"/>
    <p:sldId id="2422" r:id="rId49"/>
    <p:sldId id="2423" r:id="rId50"/>
    <p:sldId id="2424" r:id="rId51"/>
    <p:sldId id="659" r:id="rId52"/>
    <p:sldId id="660" r:id="rId53"/>
    <p:sldId id="1053" r:id="rId5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8" autoAdjust="0"/>
    <p:restoredTop sz="94660"/>
  </p:normalViewPr>
  <p:slideViewPr>
    <p:cSldViewPr>
      <p:cViewPr varScale="1">
        <p:scale>
          <a:sx n="76" d="100"/>
          <a:sy n="76" d="100"/>
        </p:scale>
        <p:origin x="468"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6196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802.11-22/0651r32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1855-03-00bh-lb274-misc-cid-resolutions.docx" TargetMode="External"/><Relationship Id="rId3" Type="http://schemas.openxmlformats.org/officeDocument/2006/relationships/hyperlink" Target="https://mentor.ieee.org/802.11/dcn/23/11-23-1726-05-00bh-lb274-cid-resolutions-for-pasn.docx" TargetMode="External"/><Relationship Id="rId7" Type="http://schemas.openxmlformats.org/officeDocument/2006/relationships/hyperlink" Target="https://mentor.ieee.org/802.11/dcn/23/11-23-1314-06-00bh-cr-for-use-case-4-8.doc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69-05-00bh-cr-for-cids-in-subclause-9.docx" TargetMode="External"/><Relationship Id="rId5"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353-08-00bh-cr-for-cids-relevant-to-device-id-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2116-02-00bh-wba-draft-liaison-response.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grouper.ieee.org/groups/802/11/PARs/P802.11bh.pdf" TargetMode="External"/><Relationship Id="rId2" Type="http://schemas.openxmlformats.org/officeDocument/2006/relationships/hyperlink" Target="https://mypr-nodejs.standards.ieee.org/mypr-file/par/8958/myp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2023-12-14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#24 – LB274 comment resolution – CID 122</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r>
              <a:rPr lang="en-US" b="0" dirty="0"/>
              <a:t>- CIDs: 122</a:t>
            </a:r>
          </a:p>
          <a:p>
            <a:r>
              <a:rPr lang="en-US" dirty="0"/>
              <a:t>Moved: Jouni</a:t>
            </a:r>
          </a:p>
          <a:p>
            <a:r>
              <a:rPr lang="en-US" dirty="0"/>
              <a:t>Seconded: Carol</a:t>
            </a:r>
          </a:p>
          <a:p>
            <a:r>
              <a:rPr lang="en-US" dirty="0"/>
              <a:t>Result: 15-5-2-3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1120754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#25 – LB274 comment resolution – CID 98</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 to CID 98 as:</a:t>
            </a:r>
          </a:p>
          <a:p>
            <a:r>
              <a:rPr lang="en-US" b="0" dirty="0"/>
              <a:t>“Rejected. This topic was discussed in 23/1453r1, but the group didn’t reach consensus.</a:t>
            </a:r>
          </a:p>
          <a:p>
            <a:r>
              <a:rPr lang="en-US" b="0" dirty="0"/>
              <a:t>SP: The Device ID shall be added to 802.11 authentication frames to facilitate identification when an 802.11 state machine enters State 2.</a:t>
            </a:r>
          </a:p>
          <a:p>
            <a:r>
              <a:rPr lang="en-US" b="0" dirty="0"/>
              <a:t> SP results:  Y:8;  N:8”</a:t>
            </a:r>
          </a:p>
          <a:p>
            <a:endParaRPr lang="en-US" b="0" dirty="0"/>
          </a:p>
          <a:p>
            <a:r>
              <a:rPr lang="en-US" dirty="0"/>
              <a:t>Moved: Jay </a:t>
            </a:r>
          </a:p>
          <a:p>
            <a:r>
              <a:rPr lang="en-US" dirty="0"/>
              <a:t>Seconded: Jarkko</a:t>
            </a:r>
          </a:p>
          <a:p>
            <a:r>
              <a:rPr lang="en-US" dirty="0"/>
              <a:t>Result: 15-2-4-4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78021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#26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18, 111, 162, 112, 113, 42, 99, 124, 125, 126, 127, 187, 188, 265, 281, 185, 186, 131, 136, 274, 191, 54, 55, 165, 167, 190, 267, 268, 292, 293, 117, 223, 273, 286, 74, 52, 8, 9, 53, 250, 256.</a:t>
            </a:r>
          </a:p>
          <a:p>
            <a:pPr marL="0" indent="0"/>
            <a:r>
              <a:rPr lang="en-US" b="0" dirty="0"/>
              <a:t>And, resolve CIDs 84, 85, 87, 212, 283 as shown in </a:t>
            </a:r>
            <a:r>
              <a:rPr lang="en-US" b="0" dirty="0">
                <a:hlinkClick r:id="rId3"/>
              </a:rPr>
              <a:t>11-23/1726r5</a:t>
            </a:r>
            <a:r>
              <a:rPr lang="en-US" sz="2400" b="0" dirty="0"/>
              <a:t>, </a:t>
            </a:r>
            <a:r>
              <a:rPr lang="en-US" b="0" dirty="0"/>
              <a:t>CID 227 as shown in </a:t>
            </a:r>
            <a:r>
              <a:rPr lang="en-US" sz="2400" b="0" dirty="0">
                <a:hlinkClick r:id="rId4"/>
              </a:rPr>
              <a:t>11-23/1353r8</a:t>
            </a:r>
            <a:r>
              <a:rPr lang="en-US" sz="2400" b="0" dirty="0"/>
              <a:t>, CIDs 26 and 27 as shown in </a:t>
            </a:r>
            <a:r>
              <a:rPr lang="en-US" sz="2400" b="0" dirty="0">
                <a:hlinkClick r:id="rId5"/>
              </a:rPr>
              <a:t>11-23/1842r0</a:t>
            </a:r>
            <a:r>
              <a:rPr lang="en-US" sz="2400" b="0" dirty="0"/>
              <a:t>, CID 159 as shown in </a:t>
            </a:r>
            <a:r>
              <a:rPr lang="en-US" sz="2400" b="0" dirty="0">
                <a:hlinkClick r:id="rId6"/>
              </a:rPr>
              <a:t>11-23/1369r5</a:t>
            </a:r>
            <a:r>
              <a:rPr lang="en-US" sz="2400" b="0" dirty="0"/>
              <a:t>, CID 98 as shown in </a:t>
            </a:r>
            <a:r>
              <a:rPr lang="en-US" sz="2400" b="0" dirty="0">
                <a:hlinkClick r:id="rId7"/>
              </a:rPr>
              <a:t>11-23/1314r6</a:t>
            </a:r>
            <a:r>
              <a:rPr lang="en-US" sz="2400" b="0" dirty="0"/>
              <a:t> , and CIDs </a:t>
            </a:r>
            <a:r>
              <a:rPr lang="en-US" b="0" dirty="0"/>
              <a:t>50, 84, 85, 87, 157, 209, 212, 213, 215, 216, 217, 230, 231, 242, 243, 252, 276, 277, 278, 280, 283, 284 as shown in</a:t>
            </a:r>
            <a:r>
              <a:rPr lang="en-US" sz="2400" b="0" dirty="0">
                <a:hlinkClick r:id="rId8"/>
              </a:rPr>
              <a:t> 11-23/1855r3</a:t>
            </a:r>
            <a:endParaRPr lang="en-US" b="0" dirty="0"/>
          </a:p>
          <a:p>
            <a:r>
              <a:rPr lang="en-US" dirty="0"/>
              <a:t>Moved: Carol</a:t>
            </a:r>
          </a:p>
          <a:p>
            <a:r>
              <a:rPr lang="en-US" dirty="0"/>
              <a:t>Seconded: Peter</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#27: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11-23/1152r30</a:t>
            </a:r>
            <a:r>
              <a:rPr lang="en-US" sz="2000" dirty="0"/>
              <a:t> and motions 23, 24, 25, and 26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20 day Working Group Recirculation Ballot asking the question “Should P802.11bh D2.0 be forwarded to SA Ballot?”</a:t>
            </a:r>
          </a:p>
          <a:p>
            <a:endParaRPr lang="en-US" sz="2000" dirty="0"/>
          </a:p>
          <a:p>
            <a:endParaRPr lang="en-US" sz="2000" dirty="0"/>
          </a:p>
          <a:p>
            <a:r>
              <a:rPr lang="en-US" sz="2000" dirty="0"/>
              <a:t>Moved: Peter</a:t>
            </a:r>
          </a:p>
          <a:p>
            <a:r>
              <a:rPr lang="en-US" sz="2000" dirty="0"/>
              <a:t>Second: Stephen Orr</a:t>
            </a:r>
          </a:p>
          <a:p>
            <a:r>
              <a:rPr lang="en-US" sz="2000" dirty="0"/>
              <a:t>Result UC (</a:t>
            </a:r>
            <a:r>
              <a:rPr lang="en-US" sz="2000" dirty="0">
                <a:highlight>
                  <a:srgbClr val="00FF00"/>
                </a:highlight>
              </a:rPr>
              <a:t>Passes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214769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#28: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a:t>
            </a:r>
            <a:r>
              <a:rPr lang="en-US" sz="2400" b="0" dirty="0">
                <a:hlinkClick r:id="rId2"/>
              </a:rPr>
              <a:t>11-23/2116r2</a:t>
            </a:r>
            <a:r>
              <a:rPr lang="en-US" dirty="0"/>
              <a:t> to the WBA, attaching P802.11bh D1.0, and </a:t>
            </a:r>
            <a:r>
              <a:rPr lang="en-US" dirty="0">
                <a:solidFill>
                  <a:schemeClr val="tx1"/>
                </a:solidFill>
              </a:rPr>
              <a:t>granting the WG chair editorial license.</a:t>
            </a:r>
            <a:endParaRPr lang="en-US" dirty="0"/>
          </a:p>
          <a:p>
            <a:endParaRPr lang="en-US" dirty="0"/>
          </a:p>
          <a:p>
            <a:r>
              <a:rPr lang="en-US" dirty="0"/>
              <a:t>Moved: Stephen Orr</a:t>
            </a:r>
          </a:p>
          <a:p>
            <a:r>
              <a:rPr lang="en-US" dirty="0"/>
              <a:t>Second: Joe</a:t>
            </a:r>
          </a:p>
          <a:p>
            <a:r>
              <a:rPr lang="en-US" dirty="0"/>
              <a:t>Result UC (</a:t>
            </a:r>
            <a:r>
              <a:rPr lang="en-US" dirty="0">
                <a:highlight>
                  <a:srgbClr val="00FF00"/>
                </a:highlight>
              </a:rPr>
              <a:t>Passes</a:t>
            </a:r>
            <a:r>
              <a:rPr lang="en-US" dirty="0"/>
              <a:t>)</a:t>
            </a:r>
          </a:p>
          <a:p>
            <a:endParaRPr lang="en-US" dirty="0"/>
          </a:p>
          <a:p>
            <a:endParaRPr lang="en-US" dirty="0"/>
          </a:p>
          <a:p>
            <a:endParaRPr lang="en-US"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May 2023</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37006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January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47</a:t>
            </a:fld>
            <a:endParaRPr lang="en-GB"/>
          </a:p>
        </p:txBody>
      </p:sp>
    </p:spTree>
    <p:extLst>
      <p:ext uri="{BB962C8B-B14F-4D97-AF65-F5344CB8AC3E}">
        <p14:creationId xmlns:p14="http://schemas.microsoft.com/office/powerpoint/2010/main" val="3252569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 LB282 comment resolution (telecon)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a:t>
            </a:r>
          </a:p>
          <a:p>
            <a:r>
              <a:rPr lang="en-US" dirty="0"/>
              <a:t>Moved: </a:t>
            </a:r>
          </a:p>
          <a:p>
            <a:r>
              <a:rPr lang="en-US" dirty="0"/>
              <a:t>Seconded: </a:t>
            </a:r>
          </a:p>
          <a:p>
            <a:r>
              <a:rPr lang="en-US" dirty="0"/>
              <a:t>Result: </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23773901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 LB282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a:t>
            </a:r>
          </a:p>
          <a:p>
            <a:pPr marL="0" indent="0"/>
            <a:r>
              <a:rPr lang="en-US" b="0" dirty="0"/>
              <a:t>And, resolve CIDs ?? as shown in &lt;</a:t>
            </a:r>
            <a:r>
              <a:rPr lang="en-US" b="0" dirty="0" err="1"/>
              <a:t>tbd</a:t>
            </a:r>
            <a:r>
              <a:rPr lang="en-US" b="0" dirty="0"/>
              <a:t>&gt;</a:t>
            </a:r>
          </a:p>
          <a:p>
            <a:r>
              <a:rPr lang="en-US" dirty="0"/>
              <a:t>Moved: </a:t>
            </a:r>
          </a:p>
          <a:p>
            <a:r>
              <a:rPr lang="en-US" dirty="0"/>
              <a:t>Seconded: </a:t>
            </a:r>
          </a:p>
          <a:p>
            <a:r>
              <a:rPr lang="en-US" dirty="0"/>
              <a:t>Result: </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27202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282 on P802.11bh D2.0 as contained in </a:t>
            </a:r>
            <a:r>
              <a:rPr lang="en-US" sz="2000" dirty="0">
                <a:hlinkClick r:id="rId2"/>
              </a:rPr>
              <a:t>11-23/1152r30</a:t>
            </a:r>
            <a:r>
              <a:rPr lang="en-US" sz="2000" dirty="0"/>
              <a:t> and motions ??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D3.0 incorporating those changes, and</a:t>
            </a:r>
          </a:p>
          <a:p>
            <a:pPr>
              <a:buFont typeface="Arial" panose="020B0604020202020204" pitchFamily="34" charset="0"/>
              <a:buChar char="•"/>
            </a:pPr>
            <a:r>
              <a:rPr lang="en-US" sz="2000" dirty="0"/>
              <a:t>Approve a 15 day Working Group Recirculation Ballot asking the question “Should P802.11bh D3.0 be forwarded to SA Ballot?”</a:t>
            </a:r>
          </a:p>
          <a:p>
            <a:endParaRPr lang="en-US" sz="2000" dirty="0"/>
          </a:p>
          <a:p>
            <a:endParaRPr lang="en-US" sz="2000" dirty="0"/>
          </a:p>
          <a:p>
            <a:pPr>
              <a:spcBef>
                <a:spcPts val="0"/>
              </a:spcBef>
            </a:pPr>
            <a:r>
              <a:rPr lang="en-US" sz="2000" dirty="0"/>
              <a:t>Moved:</a:t>
            </a:r>
          </a:p>
          <a:p>
            <a:pPr>
              <a:spcBef>
                <a:spcPts val="0"/>
              </a:spcBef>
            </a:pPr>
            <a:r>
              <a:rPr lang="en-US" sz="2000" dirty="0"/>
              <a:t>Second: </a:t>
            </a:r>
          </a:p>
          <a:p>
            <a:pPr>
              <a:spcBef>
                <a:spcPts val="0"/>
              </a:spcBef>
            </a:pPr>
            <a:r>
              <a:rPr lang="en-US" sz="2000" dirty="0"/>
              <a:t>Result: Yes: , No: , Abstain:  (Motion passes/fails)</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5025061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document &lt;link&gt; as the report to the IEEE 802 Executive Committee on the requirements for conditional approval to forward P802.11bh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a:t>
            </a:r>
          </a:p>
          <a:p>
            <a:pPr>
              <a:spcBef>
                <a:spcPts val="0"/>
              </a:spcBef>
            </a:pPr>
            <a:r>
              <a:rPr lang="en-US" dirty="0"/>
              <a:t>Second: </a:t>
            </a:r>
          </a:p>
          <a:p>
            <a:pPr>
              <a:spcBef>
                <a:spcPts val="0"/>
              </a:spcBef>
            </a:pPr>
            <a:r>
              <a:rPr lang="en-US" dirty="0"/>
              <a:t>Result: Yes: , No: ,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810586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Conditional SA Ballot</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Request the IEEE 802 Executive Committee to conditionally approve forwarding P802.11bh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 </a:t>
            </a:r>
          </a:p>
          <a:p>
            <a:pPr>
              <a:spcBef>
                <a:spcPts val="0"/>
              </a:spcBef>
            </a:pPr>
            <a:r>
              <a:rPr lang="en-US" dirty="0"/>
              <a:t>Result: Yes:, No: ,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52</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32343716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PAR re-confirmation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Re-confirm the P802.11bh PAR in document </a:t>
            </a:r>
            <a:r>
              <a:rPr lang="en-US" dirty="0">
                <a:solidFill>
                  <a:schemeClr val="tx1"/>
                </a:solidFill>
                <a:hlinkClick r:id="rId2"/>
              </a:rPr>
              <a:t>https://mypr-nodejs.standards.ieee.org/mypr-file/par/8958/mypr</a:t>
            </a:r>
            <a:r>
              <a:rPr lang="en-US" dirty="0">
                <a:solidFill>
                  <a:schemeClr val="tx1"/>
                </a:solidFill>
              </a:rPr>
              <a:t>   &lt;- </a:t>
            </a:r>
            <a:r>
              <a:rPr lang="en-US" dirty="0" err="1">
                <a:solidFill>
                  <a:schemeClr val="tx1"/>
                </a:solidFill>
              </a:rPr>
              <a:t>REVme’s</a:t>
            </a:r>
            <a:endParaRPr lang="en-US" dirty="0">
              <a:solidFill>
                <a:schemeClr val="tx1"/>
              </a:solidFill>
            </a:endParaRPr>
          </a:p>
          <a:p>
            <a:r>
              <a:rPr lang="en-US" dirty="0">
                <a:solidFill>
                  <a:schemeClr val="tx1"/>
                </a:solidFill>
                <a:hlinkClick r:id="rId3"/>
              </a:rPr>
              <a:t>https://grouper.ieee.org/groups/802/11/PARs/P802.11bh.pdf</a:t>
            </a:r>
            <a:r>
              <a:rPr lang="en-US" dirty="0">
                <a:solidFill>
                  <a:schemeClr val="tx1"/>
                </a:solidFill>
              </a:rPr>
              <a:t> ??</a:t>
            </a:r>
          </a:p>
          <a:p>
            <a:endParaRPr lang="en-US" dirty="0">
              <a:solidFill>
                <a:schemeClr val="tx1"/>
              </a:solidFill>
            </a:endParaRPr>
          </a:p>
          <a:p>
            <a:r>
              <a:rPr lang="en-US">
                <a:solidFill>
                  <a:schemeClr val="tx1"/>
                </a:solidFill>
              </a:rPr>
              <a:t>CSD re-confirm?</a:t>
            </a:r>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a:t>
            </a:r>
          </a:p>
          <a:p>
            <a:pPr>
              <a:spcBef>
                <a:spcPts val="0"/>
              </a:spcBef>
            </a:pPr>
            <a:r>
              <a:rPr lang="en-US" dirty="0"/>
              <a:t>Result: Yes:, No:,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453392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31894</TotalTime>
  <Words>3373</Words>
  <Application>Microsoft Office PowerPoint</Application>
  <PresentationFormat>Widescreen</PresentationFormat>
  <Paragraphs>457</Paragraphs>
  <Slides>53</Slides>
  <Notes>26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0"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#24 – LB274 comment resolution – CID 122</vt:lpstr>
      <vt:lpstr>Motion #25 – LB274 comment resolution – CID 98</vt:lpstr>
      <vt:lpstr>Motion #26 – LB274 comment resolution</vt:lpstr>
      <vt:lpstr>Motion #27: P802.11bh recirculation letter ballot</vt:lpstr>
      <vt:lpstr>Motion #28: WBA liaison for TGbh</vt:lpstr>
      <vt:lpstr>January 2024 (Interim session)</vt:lpstr>
      <vt:lpstr>Motion #?? – LB282 comment resolution (telecon)</vt:lpstr>
      <vt:lpstr>Motion #?? – LB282 comment resolution</vt:lpstr>
      <vt:lpstr>Motion #??: P802.11bh recirculation letter ballot</vt:lpstr>
      <vt:lpstr>Motion ??: P802.11bh Report to EC</vt:lpstr>
      <vt:lpstr>Motion ??: P802.11bh Conditional SA Ballot</vt:lpstr>
      <vt:lpstr>Motion ??: P802.11bh PAR re-confirmation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265</cp:revision>
  <cp:lastPrinted>1601-01-01T00:00:00Z</cp:lastPrinted>
  <dcterms:created xsi:type="dcterms:W3CDTF">2021-01-26T19:12:38Z</dcterms:created>
  <dcterms:modified xsi:type="dcterms:W3CDTF">2023-12-15T00:59:14Z</dcterms:modified>
</cp:coreProperties>
</file>