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611" r:id="rId3"/>
    <p:sldId id="639" r:id="rId4"/>
    <p:sldId id="638" r:id="rId5"/>
    <p:sldId id="636" r:id="rId6"/>
    <p:sldId id="632" r:id="rId7"/>
    <p:sldId id="640" r:id="rId8"/>
    <p:sldId id="635" r:id="rId9"/>
    <p:sldId id="298" r:id="rId10"/>
    <p:sldId id="306" r:id="rId11"/>
    <p:sldId id="308" r:id="rId12"/>
    <p:sldId id="641" r:id="rId13"/>
    <p:sldId id="311" r:id="rId14"/>
    <p:sldId id="642" r:id="rId15"/>
    <p:sldId id="637" r:id="rId16"/>
    <p:sldId id="618" r:id="rId17"/>
    <p:sldId id="312" r:id="rId18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E1FF"/>
    <a:srgbClr val="FF6600"/>
    <a:srgbClr val="FF3300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 autoAdjust="0"/>
    <p:restoredTop sz="94618" autoAdjust="0"/>
  </p:normalViewPr>
  <p:slideViewPr>
    <p:cSldViewPr>
      <p:cViewPr varScale="1">
        <p:scale>
          <a:sx n="78" d="100"/>
          <a:sy n="78" d="100"/>
        </p:scale>
        <p:origin x="1310" y="67"/>
      </p:cViewPr>
      <p:guideLst>
        <p:guide orient="horz" pos="2160"/>
        <p:guide pos="2853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3444" y="-48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80271003\Documents\Quic%20&#24369;&#32593;&#23545;&#27604;&#25968;&#2545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80271003\Documents\Quic%20&#24369;&#32593;&#23545;&#27604;&#25968;&#25454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buffratio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'[Quic 弱网对比数据.xlsx]弱带宽实验数据'!$B$1</c:f>
              <c:strCache>
                <c:ptCount val="1"/>
                <c:pt idx="0">
                  <c:v>TCP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'[Quic 弱网对比数据.xlsx]弱带宽实验数据'!$A$2:$A$8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</c:numCache>
            </c:numRef>
          </c:cat>
          <c:val>
            <c:numRef>
              <c:f>'[Quic 弱网对比数据.xlsx]弱带宽实验数据'!$B$2:$B$8</c:f>
              <c:numCache>
                <c:formatCode>0.00%</c:formatCode>
                <c:ptCount val="7"/>
                <c:pt idx="0">
                  <c:v>0.53510000000000002</c:v>
                </c:pt>
                <c:pt idx="1">
                  <c:v>7.0000000000000001E-3</c:v>
                </c:pt>
                <c:pt idx="2">
                  <c:v>8.0000000000000002E-3</c:v>
                </c:pt>
                <c:pt idx="3">
                  <c:v>6.6E-3</c:v>
                </c:pt>
                <c:pt idx="4">
                  <c:v>6.7000000000000002E-3</c:v>
                </c:pt>
                <c:pt idx="5">
                  <c:v>6.7000000000000002E-3</c:v>
                </c:pt>
                <c:pt idx="6">
                  <c:v>6.7999999999999996E-3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F9-4C7B-824D-EDD436C6E041}"/>
            </c:ext>
          </c:extLst>
        </c:ser>
        <c:ser>
          <c:idx val="1"/>
          <c:order val="1"/>
          <c:tx>
            <c:strRef>
              <c:f>'[Quic 弱网对比数据.xlsx]弱带宽实验数据'!$C$1</c:f>
              <c:strCache>
                <c:ptCount val="1"/>
                <c:pt idx="0">
                  <c:v>UDP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'[Quic 弱网对比数据.xlsx]弱带宽实验数据'!$A$2:$A$8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</c:numCache>
            </c:numRef>
          </c:cat>
          <c:val>
            <c:numRef>
              <c:f>'[Quic 弱网对比数据.xlsx]弱带宽实验数据'!$C$2:$C$8</c:f>
              <c:numCache>
                <c:formatCode>0.00%</c:formatCode>
                <c:ptCount val="7"/>
                <c:pt idx="0">
                  <c:v>0.51900000000000002</c:v>
                </c:pt>
                <c:pt idx="1">
                  <c:v>6.4999999999999997E-3</c:v>
                </c:pt>
                <c:pt idx="2">
                  <c:v>7.1000000000000004E-3</c:v>
                </c:pt>
                <c:pt idx="3">
                  <c:v>6.0000000000000001E-3</c:v>
                </c:pt>
                <c:pt idx="4">
                  <c:v>4.5999999999999999E-3</c:v>
                </c:pt>
                <c:pt idx="5">
                  <c:v>7.1999999999999998E-3</c:v>
                </c:pt>
                <c:pt idx="6">
                  <c:v>6.1999999999999998E-3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F9-4C7B-824D-EDD436C6E041}"/>
            </c:ext>
          </c:extLst>
        </c:ser>
        <c:ser>
          <c:idx val="2"/>
          <c:order val="2"/>
          <c:tx>
            <c:strRef>
              <c:f>'[Quic 弱网对比数据.xlsx]弱带宽实验数据'!$D$1</c:f>
              <c:strCache>
                <c:ptCount val="1"/>
                <c:pt idx="0">
                  <c:v>QUIC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'[Quic 弱网对比数据.xlsx]弱带宽实验数据'!$A$2:$A$8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</c:numCache>
            </c:numRef>
          </c:cat>
          <c:val>
            <c:numRef>
              <c:f>'[Quic 弱网对比数据.xlsx]弱带宽实验数据'!$D$2:$D$8</c:f>
              <c:numCache>
                <c:formatCode>0.00%</c:formatCode>
                <c:ptCount val="7"/>
                <c:pt idx="0">
                  <c:v>0.26219999999999999</c:v>
                </c:pt>
                <c:pt idx="1">
                  <c:v>6.7000000000000002E-3</c:v>
                </c:pt>
                <c:pt idx="2">
                  <c:v>6.6E-3</c:v>
                </c:pt>
                <c:pt idx="3">
                  <c:v>6.4000000000000003E-3</c:v>
                </c:pt>
                <c:pt idx="4">
                  <c:v>6.4999999999999997E-3</c:v>
                </c:pt>
                <c:pt idx="5">
                  <c:v>6.1999999999999998E-3</c:v>
                </c:pt>
                <c:pt idx="6">
                  <c:v>6.3E-3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F9-4C7B-824D-EDD436C6E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10186"/>
        <c:axId val="178864785"/>
      </c:barChart>
      <c:catAx>
        <c:axId val="18610186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Through  mbps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crossAx val="178864785"/>
        <c:crosses val="autoZero"/>
        <c:auto val="1"/>
        <c:lblAlgn val="ctr"/>
        <c:lblOffset val="100"/>
        <c:noMultiLvlLbl val="0"/>
      </c:catAx>
      <c:valAx>
        <c:axId val="17886478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61018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lt1">
                <a:lumMod val="95000"/>
                <a:alpha val="54000"/>
              </a:schemeClr>
            </a:solidFill>
            <a:prstDash val="solid"/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ratebuff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'[Quic 弱网对比数据.xlsx]弱带宽实验数据'!$G$1</c:f>
              <c:strCache>
                <c:ptCount val="1"/>
                <c:pt idx="0">
                  <c:v>TCP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弱网对比数据.xlsx]弱带宽实验数据'!$F$2:$F$8</c:f>
              <c:strCache>
                <c:ptCount val="7"/>
                <c:pt idx="0">
                  <c:v>1mbps</c:v>
                </c:pt>
                <c:pt idx="1">
                  <c:v>2mbps</c:v>
                </c:pt>
                <c:pt idx="2">
                  <c:v>5mbps</c:v>
                </c:pt>
                <c:pt idx="3">
                  <c:v>10mbps</c:v>
                </c:pt>
                <c:pt idx="4">
                  <c:v>15mbps</c:v>
                </c:pt>
                <c:pt idx="5">
                  <c:v>20mbps</c:v>
                </c:pt>
                <c:pt idx="6">
                  <c:v>25mbps</c:v>
                </c:pt>
              </c:strCache>
            </c:strRef>
          </c:cat>
          <c:val>
            <c:numRef>
              <c:f>'[Quic 弱网对比数据.xlsx]弱带宽实验数据'!$G$2:$G$8</c:f>
              <c:numCache>
                <c:formatCode>General</c:formatCode>
                <c:ptCount val="7"/>
                <c:pt idx="0">
                  <c:v>1</c:v>
                </c:pt>
                <c:pt idx="1">
                  <c:v>0.7</c:v>
                </c:pt>
                <c:pt idx="2">
                  <c:v>0.5</c:v>
                </c:pt>
                <c:pt idx="3">
                  <c:v>0.4</c:v>
                </c:pt>
                <c:pt idx="4">
                  <c:v>0.5</c:v>
                </c:pt>
                <c:pt idx="5">
                  <c:v>0.3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A-4420-8BAC-7549856088D4}"/>
            </c:ext>
          </c:extLst>
        </c:ser>
        <c:ser>
          <c:idx val="1"/>
          <c:order val="1"/>
          <c:tx>
            <c:strRef>
              <c:f>'[Quic 弱网对比数据.xlsx]弱带宽实验数据'!$H$1</c:f>
              <c:strCache>
                <c:ptCount val="1"/>
                <c:pt idx="0">
                  <c:v>UDP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弱网对比数据.xlsx]弱带宽实验数据'!$F$2:$F$8</c:f>
              <c:strCache>
                <c:ptCount val="7"/>
                <c:pt idx="0">
                  <c:v>1mbps</c:v>
                </c:pt>
                <c:pt idx="1">
                  <c:v>2mbps</c:v>
                </c:pt>
                <c:pt idx="2">
                  <c:v>5mbps</c:v>
                </c:pt>
                <c:pt idx="3">
                  <c:v>10mbps</c:v>
                </c:pt>
                <c:pt idx="4">
                  <c:v>15mbps</c:v>
                </c:pt>
                <c:pt idx="5">
                  <c:v>20mbps</c:v>
                </c:pt>
                <c:pt idx="6">
                  <c:v>25mbps</c:v>
                </c:pt>
              </c:strCache>
            </c:strRef>
          </c:cat>
          <c:val>
            <c:numRef>
              <c:f>'[Quic 弱网对比数据.xlsx]弱带宽实验数据'!$H$2:$H$8</c:f>
              <c:numCache>
                <c:formatCode>General</c:formatCode>
                <c:ptCount val="7"/>
                <c:pt idx="0">
                  <c:v>0.8</c:v>
                </c:pt>
                <c:pt idx="1">
                  <c:v>0.6</c:v>
                </c:pt>
                <c:pt idx="2">
                  <c:v>0.4</c:v>
                </c:pt>
                <c:pt idx="3">
                  <c:v>0.4</c:v>
                </c:pt>
                <c:pt idx="4">
                  <c:v>0.3</c:v>
                </c:pt>
                <c:pt idx="5">
                  <c:v>0.3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BA-4420-8BAC-7549856088D4}"/>
            </c:ext>
          </c:extLst>
        </c:ser>
        <c:ser>
          <c:idx val="2"/>
          <c:order val="2"/>
          <c:tx>
            <c:strRef>
              <c:f>'[Quic 弱网对比数据.xlsx]弱带宽实验数据'!$I$1</c:f>
              <c:strCache>
                <c:ptCount val="1"/>
                <c:pt idx="0">
                  <c:v>QUIC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弱网对比数据.xlsx]弱带宽实验数据'!$F$2:$F$8</c:f>
              <c:strCache>
                <c:ptCount val="7"/>
                <c:pt idx="0">
                  <c:v>1mbps</c:v>
                </c:pt>
                <c:pt idx="1">
                  <c:v>2mbps</c:v>
                </c:pt>
                <c:pt idx="2">
                  <c:v>5mbps</c:v>
                </c:pt>
                <c:pt idx="3">
                  <c:v>10mbps</c:v>
                </c:pt>
                <c:pt idx="4">
                  <c:v>15mbps</c:v>
                </c:pt>
                <c:pt idx="5">
                  <c:v>20mbps</c:v>
                </c:pt>
                <c:pt idx="6">
                  <c:v>25mbps</c:v>
                </c:pt>
              </c:strCache>
            </c:strRef>
          </c:cat>
          <c:val>
            <c:numRef>
              <c:f>'[Quic 弱网对比数据.xlsx]弱带宽实验数据'!$I$2:$I$8</c:f>
              <c:numCache>
                <c:formatCode>General</c:formatCode>
                <c:ptCount val="7"/>
                <c:pt idx="0">
                  <c:v>0.9</c:v>
                </c:pt>
                <c:pt idx="1">
                  <c:v>0.4</c:v>
                </c:pt>
                <c:pt idx="2">
                  <c:v>0.3</c:v>
                </c:pt>
                <c:pt idx="3">
                  <c:v>0.2</c:v>
                </c:pt>
                <c:pt idx="4">
                  <c:v>0.1</c:v>
                </c:pt>
                <c:pt idx="5">
                  <c:v>0.2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BA-4420-8BAC-754985608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38660237"/>
        <c:axId val="941817473"/>
      </c:barChart>
      <c:catAx>
        <c:axId val="338660237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Through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941817473"/>
        <c:crosses val="autoZero"/>
        <c:auto val="1"/>
        <c:lblAlgn val="ctr"/>
        <c:lblOffset val="100"/>
        <c:noMultiLvlLbl val="0"/>
      </c:catAx>
      <c:valAx>
        <c:axId val="94181747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33866023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lt1">
                <a:lumMod val="95000"/>
                <a:alpha val="54000"/>
              </a:schemeClr>
            </a:solidFill>
            <a:prstDash val="solid"/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buffratio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'[Quic 弱网对比数据.xlsx]高延时实验数据'!$B$1</c:f>
              <c:strCache>
                <c:ptCount val="1"/>
                <c:pt idx="0">
                  <c:v>TCP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弱网对比数据.xlsx]高延时实验数据'!$A$2:$A$8</c:f>
              <c:strCache>
                <c:ptCount val="7"/>
                <c:pt idx="0">
                  <c:v>100ms</c:v>
                </c:pt>
                <c:pt idx="1">
                  <c:v>200ms</c:v>
                </c:pt>
                <c:pt idx="2">
                  <c:v>300ms</c:v>
                </c:pt>
                <c:pt idx="3">
                  <c:v>400ms</c:v>
                </c:pt>
                <c:pt idx="4">
                  <c:v>500ms</c:v>
                </c:pt>
                <c:pt idx="5">
                  <c:v>600ms</c:v>
                </c:pt>
                <c:pt idx="6">
                  <c:v>700ms</c:v>
                </c:pt>
              </c:strCache>
            </c:strRef>
          </c:cat>
          <c:val>
            <c:numRef>
              <c:f>'[Quic 弱网对比数据.xlsx]高延时实验数据'!$B$2:$B$8</c:f>
              <c:numCache>
                <c:formatCode>0.00%</c:formatCode>
                <c:ptCount val="7"/>
                <c:pt idx="0">
                  <c:v>6.1999999999999998E-3</c:v>
                </c:pt>
                <c:pt idx="1">
                  <c:v>8.6E-3</c:v>
                </c:pt>
                <c:pt idx="2">
                  <c:v>9.7999999999999997E-3</c:v>
                </c:pt>
                <c:pt idx="3">
                  <c:v>1.1900000000000001E-2</c:v>
                </c:pt>
                <c:pt idx="4">
                  <c:v>1.29E-2</c:v>
                </c:pt>
                <c:pt idx="5">
                  <c:v>1.2800000000000001E-2</c:v>
                </c:pt>
                <c:pt idx="6">
                  <c:v>2.4799999999999999E-2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7-40B9-8972-632600BD30FC}"/>
            </c:ext>
          </c:extLst>
        </c:ser>
        <c:ser>
          <c:idx val="1"/>
          <c:order val="1"/>
          <c:tx>
            <c:strRef>
              <c:f>'[Quic 弱网对比数据.xlsx]高延时实验数据'!$C$1</c:f>
              <c:strCache>
                <c:ptCount val="1"/>
                <c:pt idx="0">
                  <c:v>UDP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弱网对比数据.xlsx]高延时实验数据'!$A$2:$A$8</c:f>
              <c:strCache>
                <c:ptCount val="7"/>
                <c:pt idx="0">
                  <c:v>100ms</c:v>
                </c:pt>
                <c:pt idx="1">
                  <c:v>200ms</c:v>
                </c:pt>
                <c:pt idx="2">
                  <c:v>300ms</c:v>
                </c:pt>
                <c:pt idx="3">
                  <c:v>400ms</c:v>
                </c:pt>
                <c:pt idx="4">
                  <c:v>500ms</c:v>
                </c:pt>
                <c:pt idx="5">
                  <c:v>600ms</c:v>
                </c:pt>
                <c:pt idx="6">
                  <c:v>700ms</c:v>
                </c:pt>
              </c:strCache>
            </c:strRef>
          </c:cat>
          <c:val>
            <c:numRef>
              <c:f>'[Quic 弱网对比数据.xlsx]高延时实验数据'!$C$2:$C$8</c:f>
              <c:numCache>
                <c:formatCode>0.00%</c:formatCode>
                <c:ptCount val="7"/>
                <c:pt idx="0">
                  <c:v>7.1000000000000004E-3</c:v>
                </c:pt>
                <c:pt idx="1">
                  <c:v>7.9000000000000008E-3</c:v>
                </c:pt>
                <c:pt idx="2">
                  <c:v>8.8999999999999999E-3</c:v>
                </c:pt>
                <c:pt idx="3">
                  <c:v>1.1599999999999999E-2</c:v>
                </c:pt>
                <c:pt idx="4">
                  <c:v>1.2800000000000001E-2</c:v>
                </c:pt>
                <c:pt idx="5">
                  <c:v>1.44E-2</c:v>
                </c:pt>
                <c:pt idx="6">
                  <c:v>1.5299999999999999E-2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7-40B9-8972-632600BD30FC}"/>
            </c:ext>
          </c:extLst>
        </c:ser>
        <c:ser>
          <c:idx val="2"/>
          <c:order val="2"/>
          <c:tx>
            <c:strRef>
              <c:f>'[Quic 弱网对比数据.xlsx]高延时实验数据'!$D$1</c:f>
              <c:strCache>
                <c:ptCount val="1"/>
                <c:pt idx="0">
                  <c:v>QUIC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弱网对比数据.xlsx]高延时实验数据'!$A$2:$A$8</c:f>
              <c:strCache>
                <c:ptCount val="7"/>
                <c:pt idx="0">
                  <c:v>100ms</c:v>
                </c:pt>
                <c:pt idx="1">
                  <c:v>200ms</c:v>
                </c:pt>
                <c:pt idx="2">
                  <c:v>300ms</c:v>
                </c:pt>
                <c:pt idx="3">
                  <c:v>400ms</c:v>
                </c:pt>
                <c:pt idx="4">
                  <c:v>500ms</c:v>
                </c:pt>
                <c:pt idx="5">
                  <c:v>600ms</c:v>
                </c:pt>
                <c:pt idx="6">
                  <c:v>700ms</c:v>
                </c:pt>
              </c:strCache>
            </c:strRef>
          </c:cat>
          <c:val>
            <c:numRef>
              <c:f>'[Quic 弱网对比数据.xlsx]高延时实验数据'!$D$2:$D$8</c:f>
              <c:numCache>
                <c:formatCode>0.00%</c:formatCode>
                <c:ptCount val="7"/>
                <c:pt idx="0">
                  <c:v>9.1000000000000004E-3</c:v>
                </c:pt>
                <c:pt idx="1">
                  <c:v>1.1299999999999999E-2</c:v>
                </c:pt>
                <c:pt idx="2">
                  <c:v>1.3299999999999999E-2</c:v>
                </c:pt>
                <c:pt idx="3">
                  <c:v>1.52E-2</c:v>
                </c:pt>
                <c:pt idx="4">
                  <c:v>2.1100000000000001E-2</c:v>
                </c:pt>
                <c:pt idx="5">
                  <c:v>1.9900000000000001E-2</c:v>
                </c:pt>
                <c:pt idx="6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C7-40B9-8972-632600BD3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22402495"/>
        <c:axId val="692219900"/>
      </c:barChart>
      <c:catAx>
        <c:axId val="122402495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692219900"/>
        <c:crosses val="autoZero"/>
        <c:auto val="1"/>
        <c:lblAlgn val="ctr"/>
        <c:lblOffset val="100"/>
        <c:noMultiLvlLbl val="0"/>
      </c:catAx>
      <c:valAx>
        <c:axId val="6922199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240249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lt1">
                <a:lumMod val="95000"/>
                <a:alpha val="54000"/>
              </a:schemeClr>
            </a:solidFill>
            <a:prstDash val="solid"/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1" i="0" u="none" strike="noStrike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ratebuff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1" i="0" u="none" strike="noStrike" kern="1200" cap="none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'C:\Users\80303892\Desktop\[Quic 弱网对比数据.xlsx]高延时实验数据'!$U$1</c:f>
              <c:strCache>
                <c:ptCount val="1"/>
                <c:pt idx="0">
                  <c:v>TCP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'C:\Users\80303892\Desktop\[Quic 弱网对比数据.xlsx]高延时实验数据'!$T$2:$T$8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</c:numCache>
            </c:numRef>
          </c:xVal>
          <c:yVal>
            <c:numRef>
              <c:f>'C:\Users\80303892\Desktop\[Quic 弱网对比数据.xlsx]高延时实验数据'!$U$2:$U$8</c:f>
              <c:numCache>
                <c:formatCode>General</c:formatCode>
                <c:ptCount val="7"/>
                <c:pt idx="0">
                  <c:v>0.125</c:v>
                </c:pt>
                <c:pt idx="1">
                  <c:v>0.29166666666666702</c:v>
                </c:pt>
                <c:pt idx="2">
                  <c:v>0.375</c:v>
                </c:pt>
                <c:pt idx="3">
                  <c:v>0.45833333333333298</c:v>
                </c:pt>
                <c:pt idx="4">
                  <c:v>0.54166666666666696</c:v>
                </c:pt>
                <c:pt idx="5">
                  <c:v>0.79166666666666696</c:v>
                </c:pt>
                <c:pt idx="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837-4AA7-AAB1-ADC3501E6E67}"/>
            </c:ext>
          </c:extLst>
        </c:ser>
        <c:ser>
          <c:idx val="1"/>
          <c:order val="1"/>
          <c:tx>
            <c:strRef>
              <c:f>'C:\Users\80303892\Desktop\[Quic 弱网对比数据.xlsx]高延时实验数据'!$V$1</c:f>
              <c:strCache>
                <c:ptCount val="1"/>
                <c:pt idx="0">
                  <c:v>UDP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'C:\Users\80303892\Desktop\[Quic 弱网对比数据.xlsx]高延时实验数据'!$T$2:$T$8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</c:numCache>
            </c:numRef>
          </c:xVal>
          <c:yVal>
            <c:numRef>
              <c:f>'C:\Users\80303892\Desktop\[Quic 弱网对比数据.xlsx]高延时实验数据'!$V$2:$V$8</c:f>
              <c:numCache>
                <c:formatCode>General</c:formatCode>
                <c:ptCount val="7"/>
                <c:pt idx="0">
                  <c:v>3.5714285714285698E-2</c:v>
                </c:pt>
                <c:pt idx="1">
                  <c:v>0.14285714285714299</c:v>
                </c:pt>
                <c:pt idx="2">
                  <c:v>0.214285714285714</c:v>
                </c:pt>
                <c:pt idx="3">
                  <c:v>0.28571428571428598</c:v>
                </c:pt>
                <c:pt idx="4">
                  <c:v>0.35714285714285698</c:v>
                </c:pt>
                <c:pt idx="5">
                  <c:v>0.75</c:v>
                </c:pt>
                <c:pt idx="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837-4AA7-AAB1-ADC3501E6E67}"/>
            </c:ext>
          </c:extLst>
        </c:ser>
        <c:ser>
          <c:idx val="2"/>
          <c:order val="2"/>
          <c:tx>
            <c:strRef>
              <c:f>'C:\Users\80303892\Desktop\[Quic 弱网对比数据.xlsx]高延时实验数据'!$W$1</c:f>
              <c:strCache>
                <c:ptCount val="1"/>
                <c:pt idx="0">
                  <c:v>QUIC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'C:\Users\80303892\Desktop\[Quic 弱网对比数据.xlsx]高延时实验数据'!$T$2:$T$8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</c:numCache>
            </c:numRef>
          </c:xVal>
          <c:yVal>
            <c:numRef>
              <c:f>'C:\Users\80303892\Desktop\[Quic 弱网对比数据.xlsx]高延时实验数据'!$W$2:$W$8</c:f>
              <c:numCache>
                <c:formatCode>General</c:formatCode>
                <c:ptCount val="7"/>
                <c:pt idx="0">
                  <c:v>2.9411764705882401E-2</c:v>
                </c:pt>
                <c:pt idx="1">
                  <c:v>8.8235294117647106E-2</c:v>
                </c:pt>
                <c:pt idx="2">
                  <c:v>0.17647058823529399</c:v>
                </c:pt>
                <c:pt idx="3">
                  <c:v>0.32352941176470601</c:v>
                </c:pt>
                <c:pt idx="4">
                  <c:v>0.5</c:v>
                </c:pt>
                <c:pt idx="5">
                  <c:v>0.70588235294117596</c:v>
                </c:pt>
                <c:pt idx="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837-4AA7-AAB1-ADC3501E6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167820"/>
        <c:axId val="981558834"/>
      </c:scatterChart>
      <c:valAx>
        <c:axId val="4891678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delay(ms)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81558834"/>
        <c:crosses val="autoZero"/>
        <c:crossBetween val="midCat"/>
      </c:valAx>
      <c:valAx>
        <c:axId val="98155883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CDF</a:t>
                </a:r>
              </a:p>
            </c:rich>
          </c:tx>
          <c:layout>
            <c:manualLayout>
              <c:xMode val="edge"/>
              <c:yMode val="edge"/>
              <c:x val="3.05555555555556E-2"/>
              <c:y val="0.299236111111110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89167820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join time (s)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'[Quic 弱网对比数据.xlsx]高延时实验数据'!$G$11</c:f>
              <c:strCache>
                <c:ptCount val="1"/>
                <c:pt idx="0">
                  <c:v>TCP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弱网对比数据.xlsx]高延时实验数据'!$F$12:$F$18</c:f>
              <c:strCache>
                <c:ptCount val="7"/>
                <c:pt idx="0">
                  <c:v>100ms</c:v>
                </c:pt>
                <c:pt idx="1">
                  <c:v>200ms</c:v>
                </c:pt>
                <c:pt idx="2">
                  <c:v>300ms</c:v>
                </c:pt>
                <c:pt idx="3">
                  <c:v>400ms</c:v>
                </c:pt>
                <c:pt idx="4">
                  <c:v>500ms</c:v>
                </c:pt>
                <c:pt idx="5">
                  <c:v>600ms</c:v>
                </c:pt>
                <c:pt idx="6">
                  <c:v>700ms</c:v>
                </c:pt>
              </c:strCache>
            </c:strRef>
          </c:cat>
          <c:val>
            <c:numRef>
              <c:f>'[Quic 弱网对比数据.xlsx]高延时实验数据'!$G$12:$G$18</c:f>
              <c:numCache>
                <c:formatCode>General</c:formatCode>
                <c:ptCount val="7"/>
                <c:pt idx="0">
                  <c:v>1.2295</c:v>
                </c:pt>
                <c:pt idx="1">
                  <c:v>2.4855999999999998</c:v>
                </c:pt>
                <c:pt idx="2">
                  <c:v>3.7006999999999999</c:v>
                </c:pt>
                <c:pt idx="3">
                  <c:v>4.5372000000000003</c:v>
                </c:pt>
                <c:pt idx="4">
                  <c:v>5.2473000000000001</c:v>
                </c:pt>
                <c:pt idx="5">
                  <c:v>6.0791000000000004</c:v>
                </c:pt>
                <c:pt idx="6">
                  <c:v>7.5015000000000001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C-42B2-B820-C546B7CD6134}"/>
            </c:ext>
          </c:extLst>
        </c:ser>
        <c:ser>
          <c:idx val="1"/>
          <c:order val="1"/>
          <c:tx>
            <c:strRef>
              <c:f>'[Quic 弱网对比数据.xlsx]高延时实验数据'!$H$11</c:f>
              <c:strCache>
                <c:ptCount val="1"/>
                <c:pt idx="0">
                  <c:v>UDP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弱网对比数据.xlsx]高延时实验数据'!$F$12:$F$18</c:f>
              <c:strCache>
                <c:ptCount val="7"/>
                <c:pt idx="0">
                  <c:v>100ms</c:v>
                </c:pt>
                <c:pt idx="1">
                  <c:v>200ms</c:v>
                </c:pt>
                <c:pt idx="2">
                  <c:v>300ms</c:v>
                </c:pt>
                <c:pt idx="3">
                  <c:v>400ms</c:v>
                </c:pt>
                <c:pt idx="4">
                  <c:v>500ms</c:v>
                </c:pt>
                <c:pt idx="5">
                  <c:v>600ms</c:v>
                </c:pt>
                <c:pt idx="6">
                  <c:v>700ms</c:v>
                </c:pt>
              </c:strCache>
            </c:strRef>
          </c:cat>
          <c:val>
            <c:numRef>
              <c:f>'[Quic 弱网对比数据.xlsx]高延时实验数据'!$H$12:$H$18</c:f>
              <c:numCache>
                <c:formatCode>General</c:formatCode>
                <c:ptCount val="7"/>
                <c:pt idx="0">
                  <c:v>1.0661</c:v>
                </c:pt>
                <c:pt idx="1">
                  <c:v>2.3132999999999999</c:v>
                </c:pt>
                <c:pt idx="2">
                  <c:v>3.6564000000000001</c:v>
                </c:pt>
                <c:pt idx="3">
                  <c:v>3.3317000000000001</c:v>
                </c:pt>
                <c:pt idx="4">
                  <c:v>3.9466000000000001</c:v>
                </c:pt>
                <c:pt idx="5">
                  <c:v>4.6131000000000002</c:v>
                </c:pt>
                <c:pt idx="6">
                  <c:v>5.2218999999999998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C-42B2-B820-C546B7CD6134}"/>
            </c:ext>
          </c:extLst>
        </c:ser>
        <c:ser>
          <c:idx val="2"/>
          <c:order val="2"/>
          <c:tx>
            <c:strRef>
              <c:f>'[Quic 弱网对比数据.xlsx]高延时实验数据'!$I$11</c:f>
              <c:strCache>
                <c:ptCount val="1"/>
                <c:pt idx="0">
                  <c:v>QUIC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'[Quic 弱网对比数据.xlsx]高延时实验数据'!$F$12:$F$18</c:f>
              <c:strCache>
                <c:ptCount val="7"/>
                <c:pt idx="0">
                  <c:v>100ms</c:v>
                </c:pt>
                <c:pt idx="1">
                  <c:v>200ms</c:v>
                </c:pt>
                <c:pt idx="2">
                  <c:v>300ms</c:v>
                </c:pt>
                <c:pt idx="3">
                  <c:v>400ms</c:v>
                </c:pt>
                <c:pt idx="4">
                  <c:v>500ms</c:v>
                </c:pt>
                <c:pt idx="5">
                  <c:v>600ms</c:v>
                </c:pt>
                <c:pt idx="6">
                  <c:v>700ms</c:v>
                </c:pt>
              </c:strCache>
            </c:strRef>
          </c:cat>
          <c:val>
            <c:numRef>
              <c:f>'[Quic 弱网对比数据.xlsx]高延时实验数据'!$I$12:$I$18</c:f>
              <c:numCache>
                <c:formatCode>General</c:formatCode>
                <c:ptCount val="7"/>
                <c:pt idx="0">
                  <c:v>0.91949999999999998</c:v>
                </c:pt>
                <c:pt idx="1">
                  <c:v>1.4913000000000001</c:v>
                </c:pt>
                <c:pt idx="2">
                  <c:v>1.7778</c:v>
                </c:pt>
                <c:pt idx="3">
                  <c:v>2.1663000000000001</c:v>
                </c:pt>
                <c:pt idx="4">
                  <c:v>2.5154999999999998</c:v>
                </c:pt>
                <c:pt idx="5">
                  <c:v>2.9691000000000001</c:v>
                </c:pt>
                <c:pt idx="6">
                  <c:v>3.3563999999999998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4C-42B2-B820-C546B7CD6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57031114"/>
        <c:axId val="88069142"/>
      </c:barChart>
      <c:catAx>
        <c:axId val="85703111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069142"/>
        <c:crosses val="autoZero"/>
        <c:auto val="1"/>
        <c:lblAlgn val="ctr"/>
        <c:lblOffset val="100"/>
        <c:noMultiLvlLbl val="0"/>
      </c:catAx>
      <c:valAx>
        <c:axId val="8806914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703111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lt1">
                <a:lumMod val="95000"/>
                <a:alpha val="54000"/>
              </a:schemeClr>
            </a:solidFill>
            <a:prstDash val="solid"/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 rtl="0">
              <a:defRPr lang="zh-CN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buffratio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'[Quic 弱网对比数据.xlsx]丢包率实验数据'!$B$1</c:f>
              <c:strCache>
                <c:ptCount val="1"/>
                <c:pt idx="0">
                  <c:v>TCP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'[Quic 弱网对比数据.xlsx]丢包率实验数据'!$A$2:$A$8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cat>
          <c:val>
            <c:numRef>
              <c:f>'[Quic 弱网对比数据.xlsx]丢包率实验数据'!$B$2:$B$8</c:f>
              <c:numCache>
                <c:formatCode>0.00%</c:formatCode>
                <c:ptCount val="7"/>
                <c:pt idx="0">
                  <c:v>2.12E-2</c:v>
                </c:pt>
                <c:pt idx="1">
                  <c:v>2.23E-2</c:v>
                </c:pt>
                <c:pt idx="2">
                  <c:v>2.4E-2</c:v>
                </c:pt>
                <c:pt idx="3">
                  <c:v>2.4400000000000002E-2</c:v>
                </c:pt>
                <c:pt idx="4">
                  <c:v>2.3699999999999999E-2</c:v>
                </c:pt>
                <c:pt idx="5">
                  <c:v>2.46E-2</c:v>
                </c:pt>
                <c:pt idx="6" formatCode="0%">
                  <c:v>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F-409F-AA7A-1922C21896B6}"/>
            </c:ext>
          </c:extLst>
        </c:ser>
        <c:ser>
          <c:idx val="1"/>
          <c:order val="1"/>
          <c:tx>
            <c:strRef>
              <c:f>'[Quic 弱网对比数据.xlsx]丢包率实验数据'!$C$1</c:f>
              <c:strCache>
                <c:ptCount val="1"/>
                <c:pt idx="0">
                  <c:v>UDP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'[Quic 弱网对比数据.xlsx]丢包率实验数据'!$A$2:$A$8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cat>
          <c:val>
            <c:numRef>
              <c:f>'[Quic 弱网对比数据.xlsx]丢包率实验数据'!$C$2:$C$8</c:f>
              <c:numCache>
                <c:formatCode>0.00%</c:formatCode>
                <c:ptCount val="7"/>
                <c:pt idx="0">
                  <c:v>1.41E-2</c:v>
                </c:pt>
                <c:pt idx="1">
                  <c:v>2.3599999999999999E-2</c:v>
                </c:pt>
                <c:pt idx="2">
                  <c:v>2.2599999999999999E-2</c:v>
                </c:pt>
                <c:pt idx="3">
                  <c:v>2.41E-2</c:v>
                </c:pt>
                <c:pt idx="4">
                  <c:v>2.5700000000000001E-2</c:v>
                </c:pt>
                <c:pt idx="5">
                  <c:v>2.3800000000000002E-2</c:v>
                </c:pt>
                <c:pt idx="6">
                  <c:v>1.6816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F-409F-AA7A-1922C21896B6}"/>
            </c:ext>
          </c:extLst>
        </c:ser>
        <c:ser>
          <c:idx val="2"/>
          <c:order val="2"/>
          <c:tx>
            <c:strRef>
              <c:f>'[Quic 弱网对比数据.xlsx]丢包率实验数据'!$D$1</c:f>
              <c:strCache>
                <c:ptCount val="1"/>
                <c:pt idx="0">
                  <c:v>QUIC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'[Quic 弱网对比数据.xlsx]丢包率实验数据'!$A$2:$A$8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cat>
          <c:val>
            <c:numRef>
              <c:f>'[Quic 弱网对比数据.xlsx]丢包率实验数据'!$D$2:$D$8</c:f>
              <c:numCache>
                <c:formatCode>0.00%</c:formatCode>
                <c:ptCount val="7"/>
                <c:pt idx="0">
                  <c:v>7.5500000000000003E-3</c:v>
                </c:pt>
                <c:pt idx="1">
                  <c:v>2.2499999999999999E-2</c:v>
                </c:pt>
                <c:pt idx="2">
                  <c:v>2.53E-2</c:v>
                </c:pt>
                <c:pt idx="3">
                  <c:v>2.6700000000000002E-2</c:v>
                </c:pt>
                <c:pt idx="4">
                  <c:v>2.64E-2</c:v>
                </c:pt>
                <c:pt idx="5">
                  <c:v>2.7400000000000001E-2</c:v>
                </c:pt>
                <c:pt idx="6" formatCode="0%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3F-409F-AA7A-1922C2189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5600901"/>
        <c:axId val="605489240"/>
      </c:barChart>
      <c:catAx>
        <c:axId val="395600901"/>
        <c:scaling>
          <c:orientation val="minMax"/>
        </c:scaling>
        <c:delete val="1"/>
        <c:axPos val="b"/>
        <c:numFmt formatCode="0.00%" sourceLinked="0"/>
        <c:majorTickMark val="none"/>
        <c:minorTickMark val="none"/>
        <c:tickLblPos val="nextTo"/>
        <c:crossAx val="605489240"/>
        <c:crosses val="autoZero"/>
        <c:auto val="1"/>
        <c:lblAlgn val="ctr"/>
        <c:lblOffset val="100"/>
        <c:noMultiLvlLbl val="0"/>
      </c:catAx>
      <c:valAx>
        <c:axId val="605489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9560090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lt1">
                <a:lumMod val="95000"/>
                <a:alpha val="54000"/>
              </a:schemeClr>
            </a:solidFill>
            <a:prstDash val="solid"/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ratebuff</a:t>
            </a:r>
          </a:p>
        </c:rich>
      </c:tx>
      <c:layout>
        <c:manualLayout>
          <c:xMode val="edge"/>
          <c:yMode val="edge"/>
          <c:x val="0.406887190571766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1" i="0" u="none" strike="noStrike" kern="1200" baseline="0">
              <a:solidFill>
                <a:schemeClr val="bg1"/>
              </a:solidFill>
              <a:latin typeface="+mj-lt"/>
              <a:ea typeface="+mj-ea"/>
              <a:cs typeface="+mj-cs"/>
            </a:defRPr>
          </a:pPr>
          <a:endParaRPr lang="zh-CN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'[Quic 弱网对比数据.xlsx]丢包率实验数据'!$G$1</c:f>
              <c:strCache>
                <c:ptCount val="1"/>
                <c:pt idx="0">
                  <c:v>TCP</c:v>
                </c:pt>
              </c:strCache>
            </c:strRef>
          </c:tx>
          <c:spPr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'[Quic 弱网对比数据.xlsx]丢包率实验数据'!$F$2:$F$8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cat>
          <c:val>
            <c:numRef>
              <c:f>'[Quic 弱网对比数据.xlsx]丢包率实验数据'!$G$2:$G$8</c:f>
              <c:numCache>
                <c:formatCode>General</c:formatCode>
                <c:ptCount val="7"/>
                <c:pt idx="0">
                  <c:v>0.3</c:v>
                </c:pt>
                <c:pt idx="1">
                  <c:v>0.4</c:v>
                </c:pt>
                <c:pt idx="2">
                  <c:v>1.2</c:v>
                </c:pt>
                <c:pt idx="3">
                  <c:v>1.1000000000000001</c:v>
                </c:pt>
                <c:pt idx="4">
                  <c:v>1.8</c:v>
                </c:pt>
                <c:pt idx="5">
                  <c:v>2.2000000000000002</c:v>
                </c:pt>
                <c:pt idx="6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B-4577-8888-8B3F815063C4}"/>
            </c:ext>
          </c:extLst>
        </c:ser>
        <c:ser>
          <c:idx val="1"/>
          <c:order val="1"/>
          <c:tx>
            <c:strRef>
              <c:f>'[Quic 弱网对比数据.xlsx]丢包率实验数据'!$H$1</c:f>
              <c:strCache>
                <c:ptCount val="1"/>
                <c:pt idx="0">
                  <c:v>UDP</c:v>
                </c:pt>
              </c:strCache>
            </c:strRef>
          </c:tx>
          <c:spPr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'[Quic 弱网对比数据.xlsx]丢包率实验数据'!$F$2:$F$8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cat>
          <c:val>
            <c:numRef>
              <c:f>'[Quic 弱网对比数据.xlsx]丢包率实验数据'!$H$2:$H$8</c:f>
              <c:numCache>
                <c:formatCode>General</c:formatCode>
                <c:ptCount val="7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0.2</c:v>
                </c:pt>
                <c:pt idx="4">
                  <c:v>1</c:v>
                </c:pt>
                <c:pt idx="5">
                  <c:v>1.3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B-4577-8888-8B3F815063C4}"/>
            </c:ext>
          </c:extLst>
        </c:ser>
        <c:ser>
          <c:idx val="2"/>
          <c:order val="2"/>
          <c:tx>
            <c:strRef>
              <c:f>'[Quic 弱网对比数据.xlsx]丢包率实验数据'!$I$1</c:f>
              <c:strCache>
                <c:ptCount val="1"/>
                <c:pt idx="0">
                  <c:v>QUIC</c:v>
                </c:pt>
              </c:strCache>
            </c:strRef>
          </c:tx>
          <c:spPr>
            <a:gradFill>
              <a:gsLst>
                <a:gs pos="100000">
                  <a:schemeClr val="accent3"/>
                </a:gs>
                <a:gs pos="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'[Quic 弱网对比数据.xlsx]丢包率实验数据'!$F$2:$F$8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cat>
          <c:val>
            <c:numRef>
              <c:f>'[Quic 弱网对比数据.xlsx]丢包率实验数据'!$I$2:$I$8</c:f>
              <c:numCache>
                <c:formatCode>General</c:formatCode>
                <c:ptCount val="7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0.5</c:v>
                </c:pt>
                <c:pt idx="4">
                  <c:v>0.7</c:v>
                </c:pt>
                <c:pt idx="5">
                  <c:v>0.9</c:v>
                </c:pt>
                <c:pt idx="6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6B-4577-8888-8B3F81506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lt1">
                  <a:alpha val="40000"/>
                </a:schemeClr>
              </a:solidFill>
              <a:round/>
            </a:ln>
            <a:effectLst/>
          </c:spPr>
        </c:dropLines>
        <c:axId val="469751055"/>
        <c:axId val="643550582"/>
      </c:areaChart>
      <c:catAx>
        <c:axId val="4697510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 w="9575" cap="flat" cmpd="sng" algn="ctr">
            <a:solidFill>
              <a:schemeClr val="lt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43550582"/>
        <c:crosses val="autoZero"/>
        <c:auto val="1"/>
        <c:lblAlgn val="ctr"/>
        <c:lblOffset val="100"/>
        <c:noMultiLvlLbl val="0"/>
      </c:catAx>
      <c:valAx>
        <c:axId val="64355058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9751055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50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zh-CN"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lt1">
          <a:lumMod val="75000"/>
        </a:schemeClr>
      </a:solidFill>
      <a:round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Rendqual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6.8535363457760304E-2"/>
          <c:y val="0.18118466898954699"/>
          <c:w val="0.90102777777777798"/>
          <c:h val="0.50694541231126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'[Quic 弱网对比数据.xlsx]图'!$B$11</c:f>
              <c:strCache>
                <c:ptCount val="1"/>
                <c:pt idx="0">
                  <c:v>TCP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'[Quic 弱网对比数据.xlsx]图'!$A$12:$A$18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xVal>
          <c:yVal>
            <c:numRef>
              <c:f>'[Quic 弱网对比数据.xlsx]图'!$B$12:$B$18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3C3-43B9-81E1-C17C3E876BAC}"/>
            </c:ext>
          </c:extLst>
        </c:ser>
        <c:ser>
          <c:idx val="1"/>
          <c:order val="1"/>
          <c:tx>
            <c:strRef>
              <c:f>'[Quic 弱网对比数据.xlsx]图'!$C$11</c:f>
              <c:strCache>
                <c:ptCount val="1"/>
                <c:pt idx="0">
                  <c:v>UDP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'[Quic 弱网对比数据.xlsx]图'!$A$12:$A$18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xVal>
          <c:yVal>
            <c:numRef>
              <c:f>'[Quic 弱网对比数据.xlsx]图'!$C$12:$C$18</c:f>
              <c:numCache>
                <c:formatCode>General</c:formatCode>
                <c:ptCount val="7"/>
                <c:pt idx="0">
                  <c:v>3.5070140000000001E-3</c:v>
                </c:pt>
                <c:pt idx="1">
                  <c:v>1.4278557000000001E-2</c:v>
                </c:pt>
                <c:pt idx="2">
                  <c:v>3.8076152000000002E-2</c:v>
                </c:pt>
                <c:pt idx="3">
                  <c:v>8.4105711E-2</c:v>
                </c:pt>
                <c:pt idx="4">
                  <c:v>0.20465931900000001</c:v>
                </c:pt>
                <c:pt idx="5">
                  <c:v>0.45954408800000002</c:v>
                </c:pt>
                <c:pt idx="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3C3-43B9-81E1-C17C3E876BAC}"/>
            </c:ext>
          </c:extLst>
        </c:ser>
        <c:ser>
          <c:idx val="2"/>
          <c:order val="2"/>
          <c:tx>
            <c:strRef>
              <c:f>'[Quic 弱网对比数据.xlsx]图'!$D$11</c:f>
              <c:strCache>
                <c:ptCount val="1"/>
                <c:pt idx="0">
                  <c:v>QUIC</c:v>
                </c:pt>
              </c:strCache>
            </c:strRef>
          </c:tx>
          <c:spPr>
            <a:ln w="22225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5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'[Quic 弱网对比数据.xlsx]图'!$A$12:$A$18</c:f>
              <c:numCache>
                <c:formatCode>0.00%</c:formatCode>
                <c:ptCount val="7"/>
                <c:pt idx="0">
                  <c:v>8.0000000000000004E-4</c:v>
                </c:pt>
                <c:pt idx="1">
                  <c:v>1.6000000000000001E-3</c:v>
                </c:pt>
                <c:pt idx="2">
                  <c:v>3.2000000000000002E-3</c:v>
                </c:pt>
                <c:pt idx="3">
                  <c:v>6.4000000000000003E-3</c:v>
                </c:pt>
                <c:pt idx="4">
                  <c:v>1.2800000000000001E-2</c:v>
                </c:pt>
                <c:pt idx="5">
                  <c:v>2.5600000000000001E-2</c:v>
                </c:pt>
                <c:pt idx="6">
                  <c:v>5.1200000000000002E-2</c:v>
                </c:pt>
              </c:numCache>
            </c:numRef>
          </c:xVal>
          <c:yVal>
            <c:numRef>
              <c:f>'[Quic 弱网对比数据.xlsx]图'!$D$12:$D$18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3C3-43B9-81E1-C17C3E876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8759633"/>
        <c:axId val="946433704"/>
      </c:scatterChart>
      <c:valAx>
        <c:axId val="388759633"/>
        <c:scaling>
          <c:orientation val="minMax"/>
          <c:max val="5.1200000000000002E-2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zh-CN"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0" vertOverflow="ellipsis" vert="horz" wrap="square" anchor="ctr" anchorCtr="1"/>
            <a:lstStyle/>
            <a:p>
              <a:pPr>
                <a:defRPr lang="zh-CN"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6433704"/>
        <c:crosses val="autoZero"/>
        <c:crossBetween val="midCat"/>
      </c:valAx>
      <c:valAx>
        <c:axId val="9464337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CDF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0" vertOverflow="ellipsis" vert="horz" wrap="square" anchor="ctr" anchorCtr="1"/>
            <a:lstStyle/>
            <a:p>
              <a:pPr defTabSz="914400">
                <a:defRPr lang="zh-CN"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8875963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7">
  <cs:axisTitle>
    <cs:lnRef idx="0"/>
    <cs:fillRef idx="0"/>
    <cs:effectRef idx="0"/>
    <cs:fontRef idx="minor">
      <a:schemeClr val="lt1">
        <a:lumMod val="8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75" cap="flat" cmpd="sng" algn="ctr">
        <a:solidFill>
          <a:schemeClr val="lt1">
            <a:lumMod val="75000"/>
          </a:schemeClr>
        </a:solidFill>
        <a:round/>
        <a:headEnd type="none" w="sm" len="sm"/>
        <a:tailEnd type="none" w="sm" len="sm"/>
      </a:ln>
    </cs:spPr>
    <cs:defRPr sz="900" b="1" kern="1200" cap="all" baseline="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lt1">
            <a:lumMod val="7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85000"/>
      </a:schemeClr>
    </cs:fontRef>
    <cs:spPr>
      <a:solidFill>
        <a:schemeClr val="dk1">
          <a:lumMod val="65000"/>
          <a:lumOff val="35000"/>
        </a:schemeClr>
      </a:solidFill>
      <a:ln>
        <a:solidFill>
          <a:schemeClr val="lt1">
            <a:lumMod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50000"/>
      </a:schemeClr>
    </cs:fontRef>
    <cs:spPr>
      <a:ln w="9525">
        <a:solidFill>
          <a:schemeClr val="lt1">
            <a:lumMod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prstDash val="sysDot"/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6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bg1">
        <a:lumMod val="85000"/>
      </a:schemeClr>
    </cs:fontRef>
    <cs:spPr>
      <a:ln w="19050" cap="flat" cmpd="sng" algn="ctr">
        <a:solidFill>
          <a:schemeClr val="bg1">
            <a:lumMod val="85000"/>
          </a:schemeClr>
        </a:solidFill>
        <a:round/>
        <a:headEnd type="none" w="sm" len="sm"/>
        <a:tailEnd type="none" w="sm" len="sm"/>
      </a:ln>
    </cs:spPr>
    <cs:defRPr sz="900" b="1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lt1">
        <a:lumMod val="8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 eaLnBrk="0" hangingPunct="0">
              <a:defRPr/>
            </a:lvl1pPr>
          </a:lstStyle>
          <a:p>
            <a:r>
              <a:rPr lang="en-US" altLang="en-US"/>
              <a:t>Page </a:t>
            </a:r>
            <a:fld id="{33E08E1E-6EC7-4C1A-A5A7-331760B4307E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00359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802.11-15/0496r5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 eaLnBrk="0" hangingPunct="0">
              <a:defRPr/>
            </a:lvl1pPr>
          </a:lstStyle>
          <a:p>
            <a:r>
              <a:rPr lang="en-US" altLang="en-US"/>
              <a:t>Page </a:t>
            </a:r>
            <a:fld id="{A4C469B6-0354-4D64-BCEB-6541BE9EF06F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doc.: IEEE 802.11-15/0496r1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May 2015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/>
              <a:t>Edward Au (Marvell Semiconductor)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25A8AF81-4441-4602-A932-2E89D75D88E0}" type="slidenum">
              <a:rPr lang="en-US" altLang="en-US"/>
              <a:t>1</a:t>
            </a:fld>
            <a:endParaRPr lang="en-US" altLang="en-US"/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802.11-15/0496r5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A4C469B6-0354-4D64-BCEB-6541BE9EF06F}" type="slidenum">
              <a:rPr lang="en-US" altLang="en-US" smtClean="0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37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802.11-15/0496r5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A4C469B6-0354-4D64-BCEB-6541BE9EF06F}" type="slidenum">
              <a:rPr lang="en-US" altLang="en-US" smtClean="0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34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802.11-15/0496r5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A4C469B6-0354-4D64-BCEB-6541BE9EF06F}" type="slidenum">
              <a:rPr lang="en-US" altLang="en-US" smtClean="0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31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B92B35B7-A9DF-4AE0-90F3-BD9FCD6361E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4A696A0-C84D-41CA-B897-D54EDAEB7A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FF88134-36A3-492E-B6B5-2F4703E767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A943724-5DA9-4183-9894-2B800CB4922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8E78D52-B4C3-4C54-8879-630EF7253A6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311B223-DD3A-4F48-9311-03A92196BF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BAA79A68-64D1-4CCC-816B-FF3FB7B89AE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CF617D86-5CEF-4A7A-8BBC-1BE5E3A2734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C5EEBB6-A40D-4F9D-A461-8A01C53D589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8312614-8984-45B0-BDA0-077279777C9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75413"/>
            <a:ext cx="2752725" cy="182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Liuming Lu (OPPO)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/>
            </a:lvl1pPr>
          </a:lstStyle>
          <a:p>
            <a:r>
              <a:rPr lang="en-US" altLang="en-US"/>
              <a:t>Slide </a:t>
            </a:r>
            <a:fld id="{6F1F6262-6948-42CD-BF7B-D2CB9D8BADE4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881118" y="332601"/>
            <a:ext cx="577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/>
            <a:r>
              <a:rPr lang="en-US" altLang="en-US" sz="1800" b="1" dirty="0"/>
              <a:t>  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51751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/>
            <a:r>
              <a:rPr lang="en-US" altLang="en-US" sz="1800" b="1" dirty="0"/>
              <a:t>doc.: IEEE 802.11-22/0638r0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660875" y="304800"/>
            <a:ext cx="3301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4" indent="0" algn="l"/>
            <a:r>
              <a:rPr lang="en-US" altLang="zh-CN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April</a:t>
            </a:r>
            <a:r>
              <a:rPr lang="en-US" altLang="en-US" sz="1800" b="1" dirty="0"/>
              <a:t>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53ABCD13-380B-4CB5-B9B1-96CEC68A8A42}" type="slidenum">
              <a:rPr lang="en-US" altLang="en-US" sz="1200" b="0" dirty="0" smtClean="0"/>
              <a:t>1</a:t>
            </a:fld>
            <a:endParaRPr lang="en-US" altLang="en-US" sz="1200" b="0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Consideration on the TSN capabilities and XR applications in Wi-Fi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51038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Date:</a:t>
            </a:r>
            <a:r>
              <a:rPr lang="en-US" altLang="en-US" sz="2000" b="0" dirty="0">
                <a:cs typeface="Arial" panose="020B0604020202020204" pitchFamily="34" charset="0"/>
              </a:rPr>
              <a:t> 2022-04-12</a:t>
            </a: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685800" y="2352358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Authors:</a:t>
            </a:r>
            <a:endParaRPr lang="en-US" altLang="en-US" sz="2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74230" y="6475730"/>
            <a:ext cx="1444625" cy="2743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 dirty="0">
                <a:sym typeface="+mn-ea"/>
              </a:rPr>
              <a:t>Liuming Lu (OPPO)</a:t>
            </a:r>
            <a:endParaRPr lang="zh-CN" altLang="en-US"/>
          </a:p>
        </p:txBody>
      </p:sp>
      <p:graphicFrame>
        <p:nvGraphicFramePr>
          <p:cNvPr id="3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72427"/>
              </p:ext>
            </p:extLst>
          </p:nvPr>
        </p:nvGraphicFramePr>
        <p:xfrm>
          <a:off x="685800" y="2880360"/>
          <a:ext cx="7858124" cy="181712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2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8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ko-KR" sz="1800" kern="0" dirty="0"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Liuming Lu</a:t>
                      </a: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SG" alt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altLang="ko-KR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OPPO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 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 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luliuming@oppo.com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Lei Huang</a:t>
                      </a: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4611671"/>
                  </a:ext>
                </a:extLst>
              </a:tr>
              <a:tr h="2451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Lin Wang</a:t>
                      </a: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120347"/>
                  </a:ext>
                </a:extLst>
              </a:tr>
              <a:tr h="2707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Chaoming Luo</a:t>
                      </a:r>
                      <a:endParaRPr lang="ko-KR" altLang="en-US" sz="180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5251171"/>
                  </a:ext>
                </a:extLst>
              </a:tr>
              <a:tr h="2250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8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Pei Zhou</a:t>
                      </a:r>
                      <a:endParaRPr lang="ko-KR" altLang="en-US" sz="180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17064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ym typeface="+mn-ea"/>
              </a:rPr>
              <a:t>Miracast </a:t>
            </a:r>
            <a:r>
              <a:rPr lang="en-US" dirty="0">
                <a:sym typeface="+mn-ea"/>
              </a:rPr>
              <a:t>Trial - Throughput test</a:t>
            </a:r>
            <a:endParaRPr lang="en-US" dirty="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5326777"/>
              </p:ext>
            </p:extLst>
          </p:nvPr>
        </p:nvGraphicFramePr>
        <p:xfrm>
          <a:off x="642462" y="1558035"/>
          <a:ext cx="4055918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4718045" y="1599822"/>
            <a:ext cx="4310538" cy="191643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sz="1400" dirty="0">
                <a:solidFill>
                  <a:srgbClr val="FF0000"/>
                </a:solidFill>
                <a:ea typeface="微软雅黑" panose="020B0503020204020204" charset="-122"/>
              </a:rPr>
              <a:t>With the increasing throughput the buff ratio becomes relatively lower.</a:t>
            </a:r>
          </a:p>
          <a:p>
            <a:pPr>
              <a:lnSpc>
                <a:spcPct val="120000"/>
              </a:lnSpc>
            </a:pPr>
            <a:r>
              <a:rPr sz="1400" dirty="0">
                <a:ea typeface="微软雅黑" panose="020B0503020204020204" charset="-122"/>
              </a:rPr>
              <a:t>In higher bandwidth scenarios: 2</a:t>
            </a:r>
            <a:r>
              <a:rPr lang="en-US" sz="1400" dirty="0">
                <a:ea typeface="微软雅黑" panose="020B0503020204020204" charset="-122"/>
              </a:rPr>
              <a:t>Mbps</a:t>
            </a:r>
            <a:r>
              <a:rPr sz="1400" dirty="0">
                <a:ea typeface="微软雅黑" panose="020B0503020204020204" charset="-122"/>
              </a:rPr>
              <a:t> to 25</a:t>
            </a:r>
            <a:r>
              <a:rPr lang="en-US" sz="1400" dirty="0">
                <a:ea typeface="微软雅黑" panose="020B0503020204020204" charset="-122"/>
              </a:rPr>
              <a:t>M</a:t>
            </a:r>
            <a:r>
              <a:rPr sz="1400" dirty="0">
                <a:ea typeface="微软雅黑" panose="020B0503020204020204" charset="-122"/>
              </a:rPr>
              <a:t>bps, </a:t>
            </a:r>
            <a:r>
              <a:rPr lang="en-US" sz="1400" dirty="0">
                <a:ea typeface="微软雅黑" panose="020B0503020204020204" charset="-122"/>
              </a:rPr>
              <a:t>QUIC</a:t>
            </a:r>
            <a:r>
              <a:rPr sz="1400" dirty="0">
                <a:ea typeface="微软雅黑" panose="020B0503020204020204" charset="-122"/>
              </a:rPr>
              <a:t>'s </a:t>
            </a:r>
            <a:r>
              <a:rPr sz="1400" dirty="0" err="1">
                <a:ea typeface="微软雅黑" panose="020B0503020204020204" charset="-122"/>
              </a:rPr>
              <a:t>buffratio</a:t>
            </a:r>
            <a:r>
              <a:rPr sz="1400" dirty="0">
                <a:ea typeface="微软雅黑" panose="020B0503020204020204" charset="-122"/>
              </a:rPr>
              <a:t> is close to that of </a:t>
            </a:r>
            <a:r>
              <a:rPr sz="1400" dirty="0" err="1">
                <a:ea typeface="微软雅黑" panose="020B0503020204020204" charset="-122"/>
              </a:rPr>
              <a:t>udp</a:t>
            </a:r>
            <a:r>
              <a:rPr sz="1400" dirty="0">
                <a:ea typeface="微软雅黑" panose="020B0503020204020204" charset="-122"/>
              </a:rPr>
              <a:t> and better than </a:t>
            </a:r>
            <a:r>
              <a:rPr sz="1400" dirty="0" err="1">
                <a:ea typeface="微软雅黑" panose="020B0503020204020204" charset="-122"/>
              </a:rPr>
              <a:t>tcp</a:t>
            </a:r>
            <a:r>
              <a:rPr sz="1400" dirty="0">
                <a:ea typeface="微软雅黑" panose="020B0503020204020204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sz="1400" dirty="0">
                <a:ea typeface="微软雅黑" panose="020B0503020204020204" charset="-122"/>
              </a:rPr>
              <a:t>In the low bandwidth scenario of </a:t>
            </a:r>
            <a:r>
              <a:rPr lang="en-US" sz="1400" dirty="0">
                <a:ea typeface="微软雅黑" panose="020B0503020204020204" charset="-122"/>
              </a:rPr>
              <a:t>1Mbps</a:t>
            </a:r>
            <a:r>
              <a:rPr sz="1400" dirty="0">
                <a:ea typeface="微软雅黑" panose="020B0503020204020204" charset="-122"/>
              </a:rPr>
              <a:t>, </a:t>
            </a:r>
            <a:r>
              <a:rPr lang="en-US" sz="1400" dirty="0">
                <a:ea typeface="微软雅黑" panose="020B0503020204020204" charset="-122"/>
              </a:rPr>
              <a:t>QUIC </a:t>
            </a:r>
            <a:r>
              <a:rPr sz="1400" dirty="0">
                <a:ea typeface="微软雅黑" panose="020B0503020204020204" charset="-122"/>
              </a:rPr>
              <a:t>has a lower </a:t>
            </a:r>
            <a:r>
              <a:rPr sz="1400" dirty="0" err="1">
                <a:ea typeface="微软雅黑" panose="020B0503020204020204" charset="-122"/>
              </a:rPr>
              <a:t>buffratio</a:t>
            </a:r>
            <a:r>
              <a:rPr sz="1400" dirty="0">
                <a:ea typeface="微软雅黑" panose="020B0503020204020204" charset="-122"/>
              </a:rPr>
              <a:t> than </a:t>
            </a:r>
            <a:r>
              <a:rPr sz="1400" dirty="0" err="1">
                <a:ea typeface="微软雅黑" panose="020B0503020204020204" charset="-122"/>
              </a:rPr>
              <a:t>tcp</a:t>
            </a:r>
            <a:r>
              <a:rPr sz="1400" dirty="0">
                <a:ea typeface="微软雅黑" panose="020B0503020204020204" charset="-122"/>
              </a:rPr>
              <a:t> and </a:t>
            </a:r>
            <a:r>
              <a:rPr sz="1400" dirty="0" err="1">
                <a:ea typeface="微软雅黑" panose="020B0503020204020204" charset="-122"/>
              </a:rPr>
              <a:t>udp</a:t>
            </a:r>
            <a:r>
              <a:rPr sz="1400" dirty="0">
                <a:ea typeface="微软雅黑" panose="020B0503020204020204" charset="-122"/>
              </a:rPr>
              <a:t> because of its </a:t>
            </a:r>
            <a:r>
              <a:rPr lang="en-US" sz="1400" dirty="0">
                <a:ea typeface="微软雅黑" panose="020B0503020204020204" charset="-122"/>
                <a:sym typeface="+mn-ea"/>
              </a:rPr>
              <a:t>FEC </a:t>
            </a:r>
            <a:r>
              <a:rPr sz="1400" dirty="0">
                <a:ea typeface="微软雅黑" panose="020B0503020204020204" charset="-122"/>
              </a:rPr>
              <a:t>ability</a:t>
            </a:r>
            <a:r>
              <a:rPr lang="en-US" sz="1400" dirty="0">
                <a:ea typeface="微软雅黑" panose="020B0503020204020204" charset="-122"/>
              </a:rPr>
              <a:t>.</a:t>
            </a:r>
          </a:p>
        </p:txBody>
      </p:sp>
      <p:graphicFrame>
        <p:nvGraphicFramePr>
          <p:cNvPr id="8" name="内容占位符 5">
            <a:extLst>
              <a:ext uri="{FF2B5EF4-FFF2-40B4-BE49-F238E27FC236}">
                <a16:creationId xmlns:a16="http://schemas.microsoft.com/office/drawing/2014/main" id="{637DD615-130D-444A-877B-0AD7D6557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860974"/>
              </p:ext>
            </p:extLst>
          </p:nvPr>
        </p:nvGraphicFramePr>
        <p:xfrm>
          <a:off x="668482" y="3942259"/>
          <a:ext cx="4055918" cy="246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内容占位符 7">
            <a:extLst>
              <a:ext uri="{FF2B5EF4-FFF2-40B4-BE49-F238E27FC236}">
                <a16:creationId xmlns:a16="http://schemas.microsoft.com/office/drawing/2014/main" id="{F88719D9-CBAF-4AFE-9745-CE41CDD78107}"/>
              </a:ext>
            </a:extLst>
          </p:cNvPr>
          <p:cNvSpPr txBox="1">
            <a:spLocks/>
          </p:cNvSpPr>
          <p:nvPr/>
        </p:nvSpPr>
        <p:spPr>
          <a:xfrm>
            <a:off x="4724400" y="4030867"/>
            <a:ext cx="4419600" cy="2286000"/>
          </a:xfrm>
        </p:spPr>
        <p:txBody>
          <a:bodyPr/>
          <a:lstStyle>
            <a:lvl1pPr marL="342900" indent="-3429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500" b="1">
                <a:latin typeface="+mn-lt"/>
                <a:ea typeface="微软雅黑" panose="020B0503020204020204" charset="-122"/>
                <a:cs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cs typeface="MS PGothic" panose="020B0600070205080204" pitchFamily="34" charset="-128"/>
              </a:defRPr>
            </a:lvl2pPr>
            <a:lvl3pPr marL="1085850" indent="-228600" eaLnBrk="0" hangingPunct="0">
              <a:spcBef>
                <a:spcPct val="20000"/>
              </a:spcBef>
              <a:buChar char="•"/>
              <a:defRPr>
                <a:latin typeface="+mn-lt"/>
                <a:cs typeface="MS PGothic" panose="020B0600070205080204" pitchFamily="34" charset="-128"/>
              </a:defRPr>
            </a:lvl3pPr>
            <a:lvl4pPr marL="1428750" indent="-228600" eaLnBrk="0" hangingPunct="0">
              <a:spcBef>
                <a:spcPct val="20000"/>
              </a:spcBef>
              <a:buChar char="–"/>
              <a:defRPr sz="1600">
                <a:latin typeface="+mn-lt"/>
                <a:cs typeface="MS PGothic" panose="020B0600070205080204" pitchFamily="34" charset="-128"/>
              </a:defRPr>
            </a:lvl4pPr>
            <a:lvl5pPr marL="1771650" indent="-228600" eaLnBrk="0" hangingPunct="0">
              <a:spcBef>
                <a:spcPct val="20000"/>
              </a:spcBef>
              <a:buChar char="•"/>
              <a:defRPr sz="1600">
                <a:latin typeface="+mn-lt"/>
                <a:cs typeface="MS PGothic" panose="020B0600070205080204" pitchFamily="34" charset="-128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+mn-lt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+mn-lt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+mn-lt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rgbClr val="FF0000"/>
                </a:solidFill>
              </a:rPr>
              <a:t>With the increasing throughput the rate buff also becomes relatively lower.</a:t>
            </a:r>
          </a:p>
          <a:p>
            <a:r>
              <a:rPr lang="en-US" sz="1400" dirty="0">
                <a:sym typeface="+mn-ea"/>
              </a:rPr>
              <a:t>At higher bandwidths: 2Mbps to 25Mbps, the </a:t>
            </a:r>
            <a:r>
              <a:rPr lang="en-US" sz="1400" dirty="0" err="1">
                <a:sym typeface="+mn-ea"/>
              </a:rPr>
              <a:t>ratebuff</a:t>
            </a:r>
            <a:r>
              <a:rPr lang="en-US" sz="1400" dirty="0">
                <a:sym typeface="+mn-ea"/>
              </a:rPr>
              <a:t> of QUIC is better than TCP and UDP.</a:t>
            </a:r>
          </a:p>
          <a:p>
            <a:r>
              <a:rPr lang="en-US" sz="1400" dirty="0">
                <a:sym typeface="+mn-ea"/>
              </a:rPr>
              <a:t>In a very low bandwidth environment of 1Mbps, UDP does not need to guarantee that the data must arrive, TCP and QUIC both need to guarantee that the data must arrive so </a:t>
            </a:r>
            <a:r>
              <a:rPr lang="en-US" sz="1400" dirty="0" err="1">
                <a:sym typeface="+mn-ea"/>
              </a:rPr>
              <a:t>ratebuff</a:t>
            </a:r>
            <a:r>
              <a:rPr lang="en-US" sz="1400" dirty="0">
                <a:sym typeface="+mn-ea"/>
              </a:rPr>
              <a:t> TCP&gt;QUIC&gt;UDP.</a:t>
            </a:r>
          </a:p>
        </p:txBody>
      </p:sp>
      <p:sp>
        <p:nvSpPr>
          <p:cNvPr id="7" name="页脚占位符 3">
            <a:extLst>
              <a:ext uri="{FF2B5EF4-FFF2-40B4-BE49-F238E27FC236}">
                <a16:creationId xmlns:a16="http://schemas.microsoft.com/office/drawing/2014/main" id="{4DA546F7-1472-44D9-9B65-8D3D3DF8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/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ym typeface="+mn-ea"/>
              </a:rPr>
              <a:t>Miracast </a:t>
            </a:r>
            <a:r>
              <a:rPr lang="en-US" dirty="0">
                <a:sym typeface="+mn-ea"/>
              </a:rPr>
              <a:t>Trial - RTT delay test (1)</a:t>
            </a:r>
            <a:endParaRPr lang="en-US" dirty="0"/>
          </a:p>
        </p:txBody>
      </p:sp>
      <p:graphicFrame>
        <p:nvGraphicFramePr>
          <p:cNvPr id="8" name="内容占位符 55">
            <a:extLst>
              <a:ext uri="{FF2B5EF4-FFF2-40B4-BE49-F238E27FC236}">
                <a16:creationId xmlns:a16="http://schemas.microsoft.com/office/drawing/2014/main" id="{99C41E25-AC44-442F-BF48-FA8F603EDC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462654"/>
              </p:ext>
            </p:extLst>
          </p:nvPr>
        </p:nvGraphicFramePr>
        <p:xfrm>
          <a:off x="685800" y="1709853"/>
          <a:ext cx="3886200" cy="2176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内容占位符 3">
            <a:extLst>
              <a:ext uri="{FF2B5EF4-FFF2-40B4-BE49-F238E27FC236}">
                <a16:creationId xmlns:a16="http://schemas.microsoft.com/office/drawing/2014/main" id="{188A5491-76D9-49DC-AF79-B5EE2659C3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9" y="1816634"/>
            <a:ext cx="4114800" cy="1962784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rgbClr val="FF0000"/>
                </a:solidFill>
                <a:ea typeface="微软雅黑" panose="020B0503020204020204" charset="-122"/>
              </a:rPr>
              <a:t>With the increasing RTT delay the buff ratio becomes relatively higher.</a:t>
            </a:r>
          </a:p>
          <a:p>
            <a:pPr>
              <a:lnSpc>
                <a:spcPct val="120000"/>
              </a:lnSpc>
            </a:pPr>
            <a:r>
              <a:rPr sz="1400" dirty="0">
                <a:ea typeface="微软雅黑" panose="020B0503020204020204" charset="-122"/>
              </a:rPr>
              <a:t>The </a:t>
            </a:r>
            <a:r>
              <a:rPr sz="1400" dirty="0" err="1">
                <a:ea typeface="微软雅黑" panose="020B0503020204020204" charset="-122"/>
              </a:rPr>
              <a:t>buffratio</a:t>
            </a:r>
            <a:r>
              <a:rPr sz="1400" dirty="0">
                <a:ea typeface="微软雅黑" panose="020B0503020204020204" charset="-122"/>
              </a:rPr>
              <a:t> of </a:t>
            </a:r>
            <a:r>
              <a:rPr lang="en-US" sz="1400" dirty="0">
                <a:ea typeface="微软雅黑" panose="020B0503020204020204" charset="-122"/>
              </a:rPr>
              <a:t>QUIC </a:t>
            </a:r>
            <a:r>
              <a:rPr sz="1400" dirty="0">
                <a:ea typeface="微软雅黑" panose="020B0503020204020204" charset="-122"/>
              </a:rPr>
              <a:t>is closer to that of </a:t>
            </a:r>
            <a:r>
              <a:rPr lang="en-US" sz="1400" dirty="0">
                <a:ea typeface="微软雅黑" panose="020B0503020204020204" charset="-122"/>
              </a:rPr>
              <a:t>UDP </a:t>
            </a:r>
            <a:r>
              <a:rPr sz="1400" dirty="0">
                <a:ea typeface="微软雅黑" panose="020B0503020204020204" charset="-122"/>
              </a:rPr>
              <a:t>when the latency is lower, and higher when the latency is higher because </a:t>
            </a:r>
            <a:r>
              <a:rPr lang="en-US" sz="1400" dirty="0">
                <a:ea typeface="微软雅黑" panose="020B0503020204020204" charset="-122"/>
              </a:rPr>
              <a:t>UDP </a:t>
            </a:r>
            <a:r>
              <a:rPr sz="1400" dirty="0">
                <a:ea typeface="微软雅黑" panose="020B0503020204020204" charset="-122"/>
              </a:rPr>
              <a:t>is non-reliable, while </a:t>
            </a:r>
            <a:r>
              <a:rPr lang="en-US" sz="1400" dirty="0">
                <a:ea typeface="微软雅黑" panose="020B0503020204020204" charset="-122"/>
              </a:rPr>
              <a:t>QUIC </a:t>
            </a:r>
            <a:r>
              <a:rPr sz="1400" dirty="0">
                <a:ea typeface="微软雅黑" panose="020B0503020204020204" charset="-122"/>
              </a:rPr>
              <a:t>and </a:t>
            </a:r>
            <a:r>
              <a:rPr lang="en-US" sz="1400" dirty="0">
                <a:ea typeface="微软雅黑" panose="020B0503020204020204" charset="-122"/>
              </a:rPr>
              <a:t>TCP </a:t>
            </a:r>
            <a:r>
              <a:rPr sz="1400" dirty="0">
                <a:ea typeface="微软雅黑" panose="020B0503020204020204" charset="-122"/>
              </a:rPr>
              <a:t>are reliable:                </a:t>
            </a:r>
            <a:r>
              <a:rPr lang="en-US" sz="1400" dirty="0">
                <a:ea typeface="微软雅黑" panose="020B0503020204020204" charset="-122"/>
              </a:rPr>
              <a:t>UDP </a:t>
            </a:r>
            <a:r>
              <a:rPr sz="1400" dirty="0">
                <a:ea typeface="微软雅黑" panose="020B0503020204020204" charset="-122"/>
              </a:rPr>
              <a:t>&gt; </a:t>
            </a:r>
            <a:r>
              <a:rPr lang="en-US" sz="1400" dirty="0">
                <a:ea typeface="微软雅黑" panose="020B0503020204020204" charset="-122"/>
              </a:rPr>
              <a:t>QUIC </a:t>
            </a:r>
            <a:r>
              <a:rPr sz="1400" dirty="0">
                <a:ea typeface="微软雅黑" panose="020B0503020204020204" charset="-122"/>
              </a:rPr>
              <a:t>&gt; </a:t>
            </a:r>
            <a:r>
              <a:rPr lang="en-US" sz="1400" dirty="0">
                <a:ea typeface="微软雅黑" panose="020B0503020204020204" charset="-122"/>
              </a:rPr>
              <a:t>TCP</a:t>
            </a:r>
          </a:p>
          <a:p>
            <a:pPr>
              <a:lnSpc>
                <a:spcPct val="120000"/>
              </a:lnSpc>
            </a:pPr>
            <a:endParaRPr sz="1400" dirty="0">
              <a:ea typeface="微软雅黑" panose="020B0503020204020204" charset="-122"/>
            </a:endParaRPr>
          </a:p>
        </p:txBody>
      </p:sp>
      <p:graphicFrame>
        <p:nvGraphicFramePr>
          <p:cNvPr id="10" name="内容占位符 8">
            <a:extLst>
              <a:ext uri="{FF2B5EF4-FFF2-40B4-BE49-F238E27FC236}">
                <a16:creationId xmlns:a16="http://schemas.microsoft.com/office/drawing/2014/main" id="{D4CD412E-AF3E-42B4-B3F4-C9842D8A2A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412203"/>
              </p:ext>
            </p:extLst>
          </p:nvPr>
        </p:nvGraphicFramePr>
        <p:xfrm>
          <a:off x="685800" y="4022801"/>
          <a:ext cx="3886199" cy="237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内容占位符 3">
            <a:extLst>
              <a:ext uri="{FF2B5EF4-FFF2-40B4-BE49-F238E27FC236}">
                <a16:creationId xmlns:a16="http://schemas.microsoft.com/office/drawing/2014/main" id="{3572F607-A4B7-4339-AB1A-A4EE56661651}"/>
              </a:ext>
            </a:extLst>
          </p:cNvPr>
          <p:cNvSpPr txBox="1">
            <a:spLocks/>
          </p:cNvSpPr>
          <p:nvPr/>
        </p:nvSpPr>
        <p:spPr bwMode="auto">
          <a:xfrm>
            <a:off x="4590585" y="4343400"/>
            <a:ext cx="3886200" cy="432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>
            <a:lvl1pPr marL="342900" indent="-3429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1500" b="1">
                <a:latin typeface="+mn-lt"/>
                <a:ea typeface="微软雅黑" panose="020B0503020204020204" charset="-122"/>
                <a:cs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cs typeface="MS PGothic" panose="020B0600070205080204" pitchFamily="34" charset="-128"/>
              </a:defRPr>
            </a:lvl2pPr>
            <a:lvl3pPr marL="1085850" indent="-228600" eaLnBrk="0" hangingPunct="0">
              <a:spcBef>
                <a:spcPct val="20000"/>
              </a:spcBef>
              <a:buChar char="•"/>
              <a:defRPr>
                <a:latin typeface="+mn-lt"/>
                <a:cs typeface="MS PGothic" panose="020B0600070205080204" pitchFamily="34" charset="-128"/>
              </a:defRPr>
            </a:lvl3pPr>
            <a:lvl4pPr marL="1428750" indent="-228600" eaLnBrk="0" hangingPunct="0">
              <a:spcBef>
                <a:spcPct val="20000"/>
              </a:spcBef>
              <a:buChar char="–"/>
              <a:defRPr sz="1600">
                <a:latin typeface="+mn-lt"/>
                <a:cs typeface="MS PGothic" panose="020B0600070205080204" pitchFamily="34" charset="-128"/>
              </a:defRPr>
            </a:lvl4pPr>
            <a:lvl5pPr marL="1771650" indent="-228600" eaLnBrk="0" hangingPunct="0">
              <a:spcBef>
                <a:spcPct val="20000"/>
              </a:spcBef>
              <a:buChar char="•"/>
              <a:defRPr sz="1600">
                <a:latin typeface="+mn-lt"/>
                <a:cs typeface="MS PGothic" panose="020B0600070205080204" pitchFamily="34" charset="-128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+mn-lt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+mn-lt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+mn-lt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latin typeface="+mn-lt"/>
              </a:defRPr>
            </a:lvl9pPr>
          </a:lstStyle>
          <a:p>
            <a:r>
              <a:rPr lang="en-US" altLang="zh-CN" sz="1400" dirty="0">
                <a:solidFill>
                  <a:srgbClr val="FF0000"/>
                </a:solidFill>
              </a:rPr>
              <a:t>With the increasing RTT delay the rate buff becomes relatively higher.</a:t>
            </a:r>
            <a:endParaRPr lang="en-US" sz="1400" dirty="0">
              <a:sym typeface="+mn-ea"/>
            </a:endParaRPr>
          </a:p>
          <a:p>
            <a:r>
              <a:rPr lang="en-US" sz="1400" dirty="0">
                <a:sym typeface="+mn-ea"/>
              </a:rPr>
              <a:t>QUIC's rate buff has a smoother CDF as the delay rises, with interval performance 20% lower than TCP and 10% lower than UDP.</a:t>
            </a:r>
          </a:p>
        </p:txBody>
      </p:sp>
      <p:sp>
        <p:nvSpPr>
          <p:cNvPr id="7" name="页脚占位符 3">
            <a:extLst>
              <a:ext uri="{FF2B5EF4-FFF2-40B4-BE49-F238E27FC236}">
                <a16:creationId xmlns:a16="http://schemas.microsoft.com/office/drawing/2014/main" id="{2A812586-6DD6-4B29-80A5-A28A5409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/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E6FAC-39E1-4664-B7BF-D763D2D9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Miracast Trial - RTT delay test (2)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5FE692-3CE9-44ED-A93B-0D6ABB0A3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981200"/>
            <a:ext cx="3429000" cy="26670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rgbClr val="FF0000"/>
                </a:solidFill>
              </a:rPr>
              <a:t>With the increasing RTT delay the join time becomes relatively longer.</a:t>
            </a:r>
            <a:endParaRPr lang="en-US" altLang="zh-CN" sz="1400" dirty="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1400" dirty="0">
                <a:ea typeface="微软雅黑" panose="020B0503020204020204" charset="-122"/>
                <a:sym typeface="+mn-ea"/>
              </a:rPr>
              <a:t>When using TCP or UDP for RTP streaming, the RTSP interactions are still on TCP,  so the join time of QUIC is shorter than transporting RTP with TCP or UDP.</a:t>
            </a:r>
          </a:p>
          <a:p>
            <a:endParaRPr lang="zh-CN" altLang="en-US" sz="14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4818B9-FC0A-4F24-AD43-AB607037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388BCD-38C0-426B-B9E6-918FD110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12</a:t>
            </a:fld>
            <a:endParaRPr lang="en-US" altLang="en-US"/>
          </a:p>
        </p:txBody>
      </p:sp>
      <p:graphicFrame>
        <p:nvGraphicFramePr>
          <p:cNvPr id="6" name="内容占位符 54">
            <a:extLst>
              <a:ext uri="{FF2B5EF4-FFF2-40B4-BE49-F238E27FC236}">
                <a16:creationId xmlns:a16="http://schemas.microsoft.com/office/drawing/2014/main" id="{97B70E82-8988-4D2C-B62D-019D8774C6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397400"/>
              </p:ext>
            </p:extLst>
          </p:nvPr>
        </p:nvGraphicFramePr>
        <p:xfrm>
          <a:off x="762000" y="1811030"/>
          <a:ext cx="4419600" cy="375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854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ym typeface="+mn-ea"/>
              </a:rPr>
              <a:t>Miracast </a:t>
            </a:r>
            <a:r>
              <a:rPr lang="en-US" dirty="0">
                <a:sym typeface="+mn-ea"/>
              </a:rPr>
              <a:t>Trial - Data loss test (1)</a:t>
            </a:r>
            <a:endParaRPr lang="en-US" dirty="0"/>
          </a:p>
        </p:txBody>
      </p:sp>
      <p:graphicFrame>
        <p:nvGraphicFramePr>
          <p:cNvPr id="30" name="内容占位符 2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4856819"/>
              </p:ext>
            </p:extLst>
          </p:nvPr>
        </p:nvGraphicFramePr>
        <p:xfrm>
          <a:off x="629266" y="1600200"/>
          <a:ext cx="3937158" cy="220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内容占位符 8"/>
          <p:cNvSpPr>
            <a:spLocks noGrp="1"/>
          </p:cNvSpPr>
          <p:nvPr>
            <p:ph sz="half" idx="2"/>
          </p:nvPr>
        </p:nvSpPr>
        <p:spPr>
          <a:xfrm>
            <a:off x="4564601" y="1716742"/>
            <a:ext cx="4222909" cy="3289459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rgbClr val="FF0000"/>
                </a:solidFill>
              </a:rPr>
              <a:t>With the increasing data loss rate the buff ratio </a:t>
            </a:r>
            <a:r>
              <a:rPr lang="en-US" altLang="zh-CN" sz="1400" dirty="0">
                <a:solidFill>
                  <a:srgbClr val="FF0000"/>
                </a:solidFill>
                <a:ea typeface="微软雅黑" panose="020B0503020204020204" charset="-122"/>
              </a:rPr>
              <a:t>becomes greatly higher.</a:t>
            </a:r>
            <a:endParaRPr lang="en-US" altLang="zh-CN" sz="1400" dirty="0">
              <a:sym typeface="+mn-ea"/>
            </a:endParaRPr>
          </a:p>
          <a:p>
            <a:pPr>
              <a:lnSpc>
                <a:spcPct val="110000"/>
              </a:lnSpc>
            </a:pPr>
            <a:r>
              <a:rPr sz="1400" dirty="0">
                <a:ea typeface="微软雅黑" panose="020B0503020204020204" charset="-122"/>
                <a:sym typeface="+mn-ea"/>
              </a:rPr>
              <a:t>The buff</a:t>
            </a:r>
            <a:r>
              <a:rPr lang="en-US" sz="1400" dirty="0">
                <a:ea typeface="微软雅黑" panose="020B0503020204020204" charset="-122"/>
                <a:sym typeface="+mn-ea"/>
              </a:rPr>
              <a:t> </a:t>
            </a:r>
            <a:r>
              <a:rPr sz="1400" dirty="0">
                <a:ea typeface="微软雅黑" panose="020B0503020204020204" charset="-122"/>
                <a:sym typeface="+mn-ea"/>
              </a:rPr>
              <a:t>ratio of </a:t>
            </a:r>
            <a:r>
              <a:rPr lang="en-US" sz="1400" dirty="0">
                <a:ea typeface="微软雅黑" panose="020B0503020204020204" charset="-122"/>
                <a:sym typeface="+mn-ea"/>
              </a:rPr>
              <a:t>QUIC </a:t>
            </a:r>
            <a:r>
              <a:rPr sz="1400" dirty="0">
                <a:ea typeface="微软雅黑" panose="020B0503020204020204" charset="-122"/>
                <a:sym typeface="+mn-ea"/>
              </a:rPr>
              <a:t>is closer to that of </a:t>
            </a:r>
            <a:r>
              <a:rPr lang="en-US" sz="1400" dirty="0">
                <a:ea typeface="微软雅黑" panose="020B0503020204020204" charset="-122"/>
                <a:sym typeface="+mn-ea"/>
              </a:rPr>
              <a:t>UDP </a:t>
            </a:r>
            <a:r>
              <a:rPr sz="1400" dirty="0">
                <a:ea typeface="微软雅黑" panose="020B0503020204020204" charset="-122"/>
                <a:sym typeface="+mn-ea"/>
              </a:rPr>
              <a:t>when the latency is lower, and higher when the latency is higher because </a:t>
            </a:r>
            <a:r>
              <a:rPr lang="en-US" sz="1400" dirty="0">
                <a:ea typeface="微软雅黑" panose="020B0503020204020204" charset="-122"/>
                <a:sym typeface="+mn-ea"/>
              </a:rPr>
              <a:t>UDP </a:t>
            </a:r>
            <a:r>
              <a:rPr sz="1400" dirty="0">
                <a:ea typeface="微软雅黑" panose="020B0503020204020204" charset="-122"/>
                <a:sym typeface="+mn-ea"/>
              </a:rPr>
              <a:t>is non-reliable, while </a:t>
            </a:r>
            <a:r>
              <a:rPr lang="en-US" sz="1400" dirty="0">
                <a:ea typeface="微软雅黑" panose="020B0503020204020204" charset="-122"/>
                <a:sym typeface="+mn-ea"/>
              </a:rPr>
              <a:t>QUIC </a:t>
            </a:r>
            <a:r>
              <a:rPr sz="1400" dirty="0">
                <a:ea typeface="微软雅黑" panose="020B0503020204020204" charset="-122"/>
                <a:sym typeface="+mn-ea"/>
              </a:rPr>
              <a:t>and </a:t>
            </a:r>
            <a:r>
              <a:rPr lang="en-US" sz="1400" dirty="0">
                <a:ea typeface="微软雅黑" panose="020B0503020204020204" charset="-122"/>
                <a:sym typeface="+mn-ea"/>
              </a:rPr>
              <a:t>TCP </a:t>
            </a:r>
            <a:r>
              <a:rPr sz="1400" dirty="0">
                <a:ea typeface="微软雅黑" panose="020B0503020204020204" charset="-122"/>
                <a:sym typeface="+mn-ea"/>
              </a:rPr>
              <a:t>are reliable</a:t>
            </a:r>
            <a:r>
              <a:rPr lang="en-US" sz="1400" dirty="0">
                <a:ea typeface="微软雅黑" panose="020B0503020204020204" charset="-122"/>
                <a:sym typeface="+mn-ea"/>
              </a:rPr>
              <a:t>. </a:t>
            </a:r>
            <a:endParaRPr sz="1400" dirty="0"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5" name="内容占位符 26">
            <a:extLst>
              <a:ext uri="{FF2B5EF4-FFF2-40B4-BE49-F238E27FC236}">
                <a16:creationId xmlns:a16="http://schemas.microsoft.com/office/drawing/2014/main" id="{62D9DD6D-B118-47E7-9FBB-E422883A8C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485655"/>
              </p:ext>
            </p:extLst>
          </p:nvPr>
        </p:nvGraphicFramePr>
        <p:xfrm>
          <a:off x="634842" y="4040180"/>
          <a:ext cx="3937158" cy="220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内容占位符 8">
            <a:extLst>
              <a:ext uri="{FF2B5EF4-FFF2-40B4-BE49-F238E27FC236}">
                <a16:creationId xmlns:a16="http://schemas.microsoft.com/office/drawing/2014/main" id="{512C1E7A-8608-49A9-B701-DA9678F73E56}"/>
              </a:ext>
            </a:extLst>
          </p:cNvPr>
          <p:cNvSpPr txBox="1">
            <a:spLocks/>
          </p:cNvSpPr>
          <p:nvPr/>
        </p:nvSpPr>
        <p:spPr>
          <a:xfrm>
            <a:off x="4648200" y="3988225"/>
            <a:ext cx="4314825" cy="3243739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rgbClr val="FF0000"/>
                </a:solidFill>
              </a:rPr>
              <a:t>With the increasing data loss rate the rate buff becomes greatly higher.</a:t>
            </a:r>
            <a:endParaRPr lang="en-US" sz="1400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sz="1400" kern="0" dirty="0">
                <a:ea typeface="微软雅黑" panose="020B0503020204020204" charset="-122"/>
                <a:sym typeface="+mn-ea"/>
              </a:rPr>
              <a:t>The rate buff of QUIC has a smoother CDF when the latency rises, and the interval performance is 10% lower than TCP and 5% lower than UDP. Due to the adoption of FEC and NACK, the chance of disconnection is much lower than TCP and UDP in the case of packet loss rate &gt; 5.12%, therefore, the comprehensive performance is better than TCP and UDP.</a:t>
            </a:r>
          </a:p>
        </p:txBody>
      </p:sp>
      <p:sp>
        <p:nvSpPr>
          <p:cNvPr id="7" name="页脚占位符 3">
            <a:extLst>
              <a:ext uri="{FF2B5EF4-FFF2-40B4-BE49-F238E27FC236}">
                <a16:creationId xmlns:a16="http://schemas.microsoft.com/office/drawing/2014/main" id="{8638488A-56B1-4FF3-B437-601245F6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/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286082-F76E-4BCB-BE95-21A5127A5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Miracast Trial - Data loss test (2)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9FC957-837A-4CDB-ABAB-8616F67A2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2179790"/>
            <a:ext cx="3048000" cy="353521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/>
              <a:t>TCP and QUIC are reliable without mosaic or distortion observed.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/>
              <a:t>Mosaic or distortion observation rises gradually with the packet loss rate for UDP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p"/>
            </a:pPr>
            <a:endParaRPr lang="zh-CN" altLang="en-US" sz="14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320ACE-BDE3-40FD-A132-5C5D5463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703F04-484F-4282-9BDC-FCB5D6E3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14</a:t>
            </a:fld>
            <a:endParaRPr lang="en-US" altLang="en-US"/>
          </a:p>
        </p:txBody>
      </p:sp>
      <p:graphicFrame>
        <p:nvGraphicFramePr>
          <p:cNvPr id="6" name="内容占位符 4">
            <a:extLst>
              <a:ext uri="{FF2B5EF4-FFF2-40B4-BE49-F238E27FC236}">
                <a16:creationId xmlns:a16="http://schemas.microsoft.com/office/drawing/2014/main" id="{99528008-5E28-42FE-8601-DBE4CABE3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933431"/>
              </p:ext>
            </p:extLst>
          </p:nvPr>
        </p:nvGraphicFramePr>
        <p:xfrm>
          <a:off x="700548" y="2184706"/>
          <a:ext cx="457327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4736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F2425F-AF32-4463-BAB2-E5611147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Throughput and End-to-end latency </a:t>
            </a:r>
            <a:br>
              <a:rPr lang="en-US" altLang="zh-CN" dirty="0"/>
            </a:br>
            <a:r>
              <a:rPr lang="en-US" altLang="zh-CN" dirty="0"/>
              <a:t>needs to be improved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E2CDE5-C88B-4D79-BF85-D45FAC3CA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12334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sz="1600" dirty="0"/>
              <a:t>Current throughput and end to end latency of Wireless display connection (especially for Miracast) needs to be further improved for future XR applications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b="0" dirty="0"/>
              <a:t>incorporate the latest Wi-Fi technologies to P2P(such as Wi-Fi Direct) and Miracast</a:t>
            </a:r>
          </a:p>
          <a:p>
            <a:pPr marL="285750" indent="-285750" algn="just" hangingPunct="1">
              <a:spcBef>
                <a:spcPct val="0"/>
              </a:spcBef>
              <a:buFont typeface="Wingdings" panose="05000000000000000000" pitchFamily="2" charset="2"/>
              <a:buChar char="p"/>
            </a:pPr>
            <a:endParaRPr lang="en-US" altLang="zh-CN" sz="800" kern="1200" dirty="0">
              <a:ea typeface="OPPOSans-S Medium" charset="-122"/>
            </a:endParaRPr>
          </a:p>
          <a:p>
            <a:pPr marL="285750" indent="-285750" algn="just" hangingPunct="1"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zh-CN" sz="1600" kern="1200" dirty="0">
                <a:ea typeface="OPPOSans-S Medium" charset="-122"/>
              </a:rPr>
              <a:t>802.11be Features to support the delivery of latency sensitive traffic can narrow the gap.</a:t>
            </a:r>
            <a:endParaRPr lang="en-GB" altLang="zh-CN" sz="1600" kern="1200" dirty="0">
              <a:ea typeface="OPPOSans-S Medium" charset="-122"/>
            </a:endParaRPr>
          </a:p>
          <a:p>
            <a:endParaRPr lang="en-US" altLang="zh-CN" sz="1600" dirty="0"/>
          </a:p>
          <a:p>
            <a:endParaRPr lang="zh-CN" altLang="en-US" sz="16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537E30-5001-4681-AFD7-E5FA8BEA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54EA26-63CE-4423-9F61-9C1FA134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15</a:t>
            </a:fld>
            <a:endParaRPr lang="en-US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A355A49-B468-4956-ADF4-C59D7B62A142}"/>
              </a:ext>
            </a:extLst>
          </p:cNvPr>
          <p:cNvSpPr/>
          <p:nvPr/>
        </p:nvSpPr>
        <p:spPr bwMode="auto">
          <a:xfrm>
            <a:off x="2009197" y="3635505"/>
            <a:ext cx="2866016" cy="61381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Multi-link Operation</a:t>
            </a:r>
          </a:p>
          <a:p>
            <a:pPr defTabSz="9144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(including </a:t>
            </a:r>
            <a:r>
              <a:rPr lang="en-US" altLang="zh-CN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TID-TO-LINK Mapping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28F37DA-EC97-4987-8C20-6AC422333A51}"/>
              </a:ext>
            </a:extLst>
          </p:cNvPr>
          <p:cNvSpPr/>
          <p:nvPr/>
        </p:nvSpPr>
        <p:spPr bwMode="auto">
          <a:xfrm>
            <a:off x="1995681" y="4514104"/>
            <a:ext cx="2866016" cy="33588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Restricted TWT (Target Wake Time 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4D27893-FE19-4034-92D9-DFAAD38DD6EA}"/>
              </a:ext>
            </a:extLst>
          </p:cNvPr>
          <p:cNvSpPr/>
          <p:nvPr/>
        </p:nvSpPr>
        <p:spPr bwMode="auto">
          <a:xfrm>
            <a:off x="2009198" y="5175631"/>
            <a:ext cx="2779772" cy="335881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Triggered UL access optimization</a:t>
            </a:r>
            <a:endParaRPr lang="zh-CN" altLang="en-US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705D4D3-16A8-4697-960D-10F6CB00C20D}"/>
              </a:ext>
            </a:extLst>
          </p:cNvPr>
          <p:cNvSpPr/>
          <p:nvPr/>
        </p:nvSpPr>
        <p:spPr bwMode="auto">
          <a:xfrm>
            <a:off x="304800" y="4343868"/>
            <a:ext cx="1387968" cy="335881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Low latency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CDE2705-41CB-4AA0-B86F-71F446F4ACB6}"/>
              </a:ext>
            </a:extLst>
          </p:cNvPr>
          <p:cNvSpPr/>
          <p:nvPr/>
        </p:nvSpPr>
        <p:spPr bwMode="auto">
          <a:xfrm>
            <a:off x="304801" y="5161943"/>
            <a:ext cx="1387967" cy="33588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High Reliability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6493892-1FA8-4240-A0D0-71A0AA68E1F6}"/>
              </a:ext>
            </a:extLst>
          </p:cNvPr>
          <p:cNvSpPr/>
          <p:nvPr/>
        </p:nvSpPr>
        <p:spPr bwMode="auto">
          <a:xfrm>
            <a:off x="5105400" y="3643305"/>
            <a:ext cx="3733800" cy="112540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1. Increase the throughput</a:t>
            </a:r>
          </a:p>
          <a:p>
            <a:pPr marL="0" marR="0" lvl="0" indent="0" algn="l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2. Provide multiple paths for traffic delivery </a:t>
            </a:r>
          </a:p>
          <a:p>
            <a:pPr marL="0" marR="0" lvl="0" indent="0" algn="l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3. Convenient for flexible Traffic scheduling</a:t>
            </a:r>
          </a:p>
          <a:p>
            <a:pPr lvl="0" algn="l" defTabSz="914400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4. QoS traffic prioritization</a:t>
            </a:r>
            <a:r>
              <a:rPr lang="zh-CN" altLang="en-US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（</a:t>
            </a:r>
            <a:r>
              <a:rPr lang="en-US" altLang="zh-CN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preferred link for latency-sensitive traffic</a:t>
            </a:r>
            <a:r>
              <a:rPr lang="zh-CN" altLang="en-US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）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9188A79-D1C2-40AE-B678-8CBBCA4F0ACA}"/>
              </a:ext>
            </a:extLst>
          </p:cNvPr>
          <p:cNvSpPr/>
          <p:nvPr/>
        </p:nvSpPr>
        <p:spPr bwMode="auto">
          <a:xfrm>
            <a:off x="5105399" y="4954215"/>
            <a:ext cx="3733800" cy="75399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1. Enhance medium access protection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2. </a:t>
            </a:r>
            <a:r>
              <a:rPr lang="en-US" altLang="zh-CN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R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esource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reservation</a:t>
            </a:r>
          </a:p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 3. Convenient for flexible Traffic scheduling</a:t>
            </a:r>
            <a:endParaRPr lang="zh-CN" altLang="en-US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242438E-4D5F-4EEF-A400-2E01270B2ABD}"/>
              </a:ext>
            </a:extLst>
          </p:cNvPr>
          <p:cNvSpPr/>
          <p:nvPr/>
        </p:nvSpPr>
        <p:spPr bwMode="auto">
          <a:xfrm>
            <a:off x="5105399" y="5800422"/>
            <a:ext cx="3733800" cy="524179"/>
          </a:xfrm>
          <a:prstGeom prst="rect">
            <a:avLst/>
          </a:prstGeom>
          <a:solidFill>
            <a:srgbClr val="8BE1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1. Trigger based on QoS requirements</a:t>
            </a:r>
          </a:p>
          <a:p>
            <a:pPr marL="0" marR="0" lvl="0" indent="0" algn="l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2. Convenient for flexible traffic scheduling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01047CBA-973D-4AE8-9A23-181A7D260C2E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 bwMode="auto">
          <a:xfrm>
            <a:off x="4875213" y="3942413"/>
            <a:ext cx="230187" cy="263596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BF0D4635-D33E-4A9D-AB08-5424505E3694}"/>
              </a:ext>
            </a:extLst>
          </p:cNvPr>
          <p:cNvCxnSpPr>
            <a:cxnSpLocks/>
            <a:stCxn id="26" idx="3"/>
            <a:endCxn id="31" idx="1"/>
          </p:cNvCxnSpPr>
          <p:nvPr/>
        </p:nvCxnSpPr>
        <p:spPr bwMode="auto">
          <a:xfrm>
            <a:off x="4861697" y="4682045"/>
            <a:ext cx="243702" cy="649168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8B4796F4-4772-41C3-8280-ABEA5C17869F}"/>
              </a:ext>
            </a:extLst>
          </p:cNvPr>
          <p:cNvCxnSpPr>
            <a:cxnSpLocks/>
            <a:stCxn id="27" idx="3"/>
            <a:endCxn id="32" idx="1"/>
          </p:cNvCxnSpPr>
          <p:nvPr/>
        </p:nvCxnSpPr>
        <p:spPr bwMode="auto">
          <a:xfrm>
            <a:off x="4788970" y="5343572"/>
            <a:ext cx="316429" cy="718940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DE6B171A-B121-4F17-9CC1-13D1CA33F93F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 flipV="1">
            <a:off x="1734627" y="3942413"/>
            <a:ext cx="274570" cy="569396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E48BC718-87DE-4697-B2AE-166B0F6DE9E2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 flipV="1">
            <a:off x="1734627" y="3942413"/>
            <a:ext cx="274570" cy="1387472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AE06D962-F00C-4A96-849A-F0B1AA800FD0}"/>
              </a:ext>
            </a:extLst>
          </p:cNvPr>
          <p:cNvCxnSpPr>
            <a:cxnSpLocks/>
            <a:endCxn id="26" idx="1"/>
          </p:cNvCxnSpPr>
          <p:nvPr/>
        </p:nvCxnSpPr>
        <p:spPr bwMode="auto">
          <a:xfrm>
            <a:off x="1734627" y="4511809"/>
            <a:ext cx="261054" cy="170236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triangle"/>
          </a:ln>
        </p:spPr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A80527F5-2BCC-4119-9B8E-2D8711E99ED0}"/>
              </a:ext>
            </a:extLst>
          </p:cNvPr>
          <p:cNvCxnSpPr>
            <a:cxnSpLocks/>
            <a:endCxn id="27" idx="1"/>
          </p:cNvCxnSpPr>
          <p:nvPr/>
        </p:nvCxnSpPr>
        <p:spPr bwMode="auto">
          <a:xfrm>
            <a:off x="1734627" y="4511809"/>
            <a:ext cx="274571" cy="831763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triangle"/>
          </a:ln>
        </p:spPr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88588089-FE7B-4C2A-AF21-8CBED9337622}"/>
              </a:ext>
            </a:extLst>
          </p:cNvPr>
          <p:cNvSpPr txBox="1"/>
          <p:nvPr/>
        </p:nvSpPr>
        <p:spPr>
          <a:xfrm>
            <a:off x="2072465" y="3319684"/>
            <a:ext cx="2846144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kern="12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802.11be Features for low latency</a:t>
            </a:r>
            <a:endParaRPr lang="zh-CN" altLang="en-US" sz="1400" kern="1200" dirty="0">
              <a:solidFill>
                <a:srgbClr val="FF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3D60A3ED-8E6A-495A-86D4-6B8D0E316CFA}"/>
              </a:ext>
            </a:extLst>
          </p:cNvPr>
          <p:cNvCxnSpPr>
            <a:cxnSpLocks/>
            <a:endCxn id="26" idx="1"/>
          </p:cNvCxnSpPr>
          <p:nvPr/>
        </p:nvCxnSpPr>
        <p:spPr bwMode="auto">
          <a:xfrm flipV="1">
            <a:off x="1734627" y="4682045"/>
            <a:ext cx="261054" cy="647840"/>
          </a:xfrm>
          <a:prstGeom prst="straightConnector1">
            <a:avLst/>
          </a:prstGeom>
          <a:solidFill>
            <a:srgbClr val="00CC99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sm" len="sm"/>
            <a:tailEnd type="triangle"/>
          </a:ln>
        </p:spPr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4606A2B5-DAD6-46A2-938E-27593B0F4CD4}"/>
              </a:ext>
            </a:extLst>
          </p:cNvPr>
          <p:cNvSpPr txBox="1"/>
          <p:nvPr/>
        </p:nvSpPr>
        <p:spPr>
          <a:xfrm>
            <a:off x="6448376" y="3327728"/>
            <a:ext cx="1372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kern="1200" dirty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Benefits</a:t>
            </a:r>
            <a:endParaRPr lang="zh-CN" altLang="en-US" sz="1400" kern="1200" dirty="0">
              <a:solidFill>
                <a:srgbClr val="FF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16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A8937-5F67-43A8-B92A-8D51005E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27F60E-8693-475C-94F4-CEF4CBD6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000" b="0" dirty="0"/>
              <a:t>This contribution also provides Miracast trial, and evaluates the gap to reach the XR KPIs and  proposes to incorporate the latest Wi-Fi technologies (such as 11be features for low latency) to P2P (such as Wi-Fi Direct) and Miracast.</a:t>
            </a:r>
          </a:p>
          <a:p>
            <a:pPr algn="just"/>
            <a:endParaRPr lang="en-US" altLang="zh-CN" sz="2000" kern="1200" dirty="0">
              <a:solidFill>
                <a:schemeClr val="tx2"/>
              </a:solidFill>
            </a:endParaRPr>
          </a:p>
          <a:p>
            <a:pPr algn="just"/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E04527-2AD4-4DBB-A130-88A6C5E2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9D4FB5-6190-44A4-948A-AAE975B6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05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7848600" cy="4267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0" dirty="0"/>
              <a:t>[1] IEEE 802.11be Draft 1.5</a:t>
            </a:r>
          </a:p>
          <a:p>
            <a:pPr marL="0" indent="0">
              <a:buNone/>
            </a:pPr>
            <a:r>
              <a:rPr lang="en-US" altLang="zh-CN" b="0" dirty="0"/>
              <a:t>[2] Miracast Specification Version 2.2</a:t>
            </a:r>
          </a:p>
          <a:p>
            <a:pPr marL="0" indent="0">
              <a:buNone/>
            </a:pPr>
            <a:r>
              <a:rPr lang="en-US" altLang="zh-CN" b="0" dirty="0"/>
              <a:t>[3] 11-22-0080-02-0000-wi-fi-and-tsn-enabling-deterministic-wireless-for-time-sensitive-applications</a:t>
            </a:r>
          </a:p>
          <a:p>
            <a:pPr marL="0" indent="0">
              <a:buNone/>
            </a:pPr>
            <a:r>
              <a:rPr lang="en-GB" altLang="zh-CN" b="0" dirty="0"/>
              <a:t>[4] RP-210854, Enhanced Industrial Internet of Things (IoT) and ultra-reliable and low latency communication (URLLC) support for NR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17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444625" cy="2743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 dirty="0">
                <a:sym typeface="+mn-ea"/>
              </a:rPr>
              <a:t>Liuming Lu (OPPO)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00DFE-F453-4056-9D27-4C723CD3D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pPr algn="just"/>
            <a:r>
              <a:rPr lang="en-US" altLang="zh-CN" sz="1800" b="0" dirty="0"/>
              <a:t>This contribution focuses on the XR applications and reviews the Wi-Fi features for XR KPIs (such as high throughput, low latency and high reliability) , and then considers in-car XR entertainment/navigation to be an entry level of TSN applications for Wi-Fi.</a:t>
            </a:r>
          </a:p>
          <a:p>
            <a:pPr algn="just"/>
            <a:endParaRPr lang="en-US" altLang="zh-CN" sz="1800" b="0" dirty="0"/>
          </a:p>
          <a:p>
            <a:pPr algn="just"/>
            <a:r>
              <a:rPr lang="en-US" altLang="zh-CN" sz="1800" b="0" dirty="0"/>
              <a:t>This contribution also provides the trial results on wireless display connection (such as Miracast), and evaluates the gap to reach the XR KPIs and proposes to incorporate the latest Wi-Fi technologies (such as 11be features for high throughput and low latency) to P2P (such as Wi-Fi Direct) and Miracast.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20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C5E07B-3712-4D1A-8DCB-CBDFAB40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XR Applications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9E38AE-E647-4ABE-B8EC-ACF4E299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sz="1800" dirty="0"/>
              <a:t>XR - an important type of TSN applications for real-time video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1800" b="1" dirty="0"/>
              <a:t>VR Gaming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1800" b="1" dirty="0"/>
              <a:t>VR and AR in Healthcare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1800" b="1" dirty="0"/>
              <a:t>Office collaboration using VR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1800" b="1" dirty="0"/>
              <a:t>AR in Interactive and Cognitive Immersive Applications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zh-CN" sz="18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altLang="zh-CN" sz="18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altLang="zh-CN" sz="18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altLang="zh-CN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1800" dirty="0"/>
              <a:t>Throughput, low latency(Jitter) and high reliability are KPIs for the requirements of XR applications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sz="1800" dirty="0"/>
          </a:p>
          <a:p>
            <a:pPr>
              <a:buFont typeface="Wingdings" panose="05000000000000000000" pitchFamily="2" charset="2"/>
              <a:buChar char="p"/>
            </a:pPr>
            <a:endParaRPr lang="zh-CN" altLang="en-US" sz="1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BC6390-619A-418C-89ED-E985040E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17E2B6-2EA6-4EC4-91E2-1E0CCE3A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3</a:t>
            </a:fld>
            <a:endParaRPr lang="en-US" altLang="en-US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25D965C1-811B-4373-92DB-24A6DC75A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911926"/>
              </p:ext>
            </p:extLst>
          </p:nvPr>
        </p:nvGraphicFramePr>
        <p:xfrm>
          <a:off x="1066800" y="5257800"/>
          <a:ext cx="7010400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2080">
                  <a:extLst>
                    <a:ext uri="{9D8B030D-6E8A-4147-A177-3AD203B41FA5}">
                      <a16:colId xmlns:a16="http://schemas.microsoft.com/office/drawing/2014/main" val="198844753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05210611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1665801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15626077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8840143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</a:rPr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Synchronization Accuracy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Bounded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6085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200" b="1" dirty="0"/>
                        <a:t>AR/VR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effectLst/>
                        </a:rPr>
                        <a:t>100 ~ 28,000 Mbps</a:t>
                      </a:r>
                      <a:endParaRPr lang="en-US" altLang="zh-CN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 µsec</a:t>
                      </a:r>
                    </a:p>
                    <a:p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to 10 msec</a:t>
                      </a:r>
                    </a:p>
                    <a:p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 to 99.99%</a:t>
                      </a:r>
                    </a:p>
                    <a:p>
                      <a:endParaRPr lang="zh-CN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38555"/>
                  </a:ext>
                </a:extLst>
              </a:tr>
            </a:tbl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:a16="http://schemas.microsoft.com/office/drawing/2014/main" id="{AB01A581-2B95-4701-B33C-B0142C200B6E}"/>
              </a:ext>
            </a:extLst>
          </p:cNvPr>
          <p:cNvGrpSpPr/>
          <p:nvPr/>
        </p:nvGrpSpPr>
        <p:grpSpPr>
          <a:xfrm>
            <a:off x="838200" y="3376268"/>
            <a:ext cx="7620000" cy="1097280"/>
            <a:chOff x="0" y="1577975"/>
            <a:chExt cx="9067800" cy="2232025"/>
          </a:xfrm>
        </p:grpSpPr>
        <p:pic>
          <p:nvPicPr>
            <p:cNvPr id="7" name="Picture 86">
              <a:extLst>
                <a:ext uri="{FF2B5EF4-FFF2-40B4-BE49-F238E27FC236}">
                  <a16:creationId xmlns:a16="http://schemas.microsoft.com/office/drawing/2014/main" id="{AC096702-97BB-4A81-8093-FBE3A6C33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97025"/>
              <a:ext cx="2160588" cy="221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8" descr="Education – virtual reality">
              <a:extLst>
                <a:ext uri="{FF2B5EF4-FFF2-40B4-BE49-F238E27FC236}">
                  <a16:creationId xmlns:a16="http://schemas.microsoft.com/office/drawing/2014/main" id="{9E30409F-22C6-4D2C-A8E9-592AC832D3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0" y="1597025"/>
              <a:ext cx="2338388" cy="219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0" descr="Surgery – virtual reality">
              <a:extLst>
                <a:ext uri="{FF2B5EF4-FFF2-40B4-BE49-F238E27FC236}">
                  <a16:creationId xmlns:a16="http://schemas.microsoft.com/office/drawing/2014/main" id="{BB71C839-C87F-4D28-BA84-DE1345EFA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388" y="1577975"/>
              <a:ext cx="2338387" cy="218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4" descr="Concerts – virtual reality">
              <a:extLst>
                <a:ext uri="{FF2B5EF4-FFF2-40B4-BE49-F238E27FC236}">
                  <a16:creationId xmlns:a16="http://schemas.microsoft.com/office/drawing/2014/main" id="{602A61C0-D058-426B-9EE0-13EB48897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1585913"/>
              <a:ext cx="2247900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220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111130-6198-4288-999B-EDC4DEEF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Wi-Fi Features for XR KPIs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E6CDBD-961B-4463-8E42-EAF06ADD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858125" cy="106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sz="1800" dirty="0"/>
              <a:t>Throughout the growth cycle, Wi-Fi technology advances its capabilities in optimized performance of multimedia content and real-time traffic such as voice, video and graphic-intensive gaming and XR applications.</a:t>
            </a:r>
          </a:p>
          <a:p>
            <a:endParaRPr lang="zh-CN" altLang="en-US" sz="1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2789A5-1906-4D17-94E1-01853F42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7DE8E6-E933-4E49-8472-076B7A8F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4</a:t>
            </a:fld>
            <a:endParaRPr lang="en-US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1DE6098-4E9D-48E1-9027-243ABC6D3445}"/>
              </a:ext>
            </a:extLst>
          </p:cNvPr>
          <p:cNvSpPr/>
          <p:nvPr/>
        </p:nvSpPr>
        <p:spPr bwMode="auto">
          <a:xfrm>
            <a:off x="737838" y="3048000"/>
            <a:ext cx="1905000" cy="533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Wi-Fi 5 (802.11ac)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95C90DE-A500-4934-ACAA-D767268B8DB4}"/>
              </a:ext>
            </a:extLst>
          </p:cNvPr>
          <p:cNvSpPr/>
          <p:nvPr/>
        </p:nvSpPr>
        <p:spPr bwMode="auto">
          <a:xfrm>
            <a:off x="3369528" y="3058086"/>
            <a:ext cx="1905000" cy="533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Wi-Fi 6 (802.11ax)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DA4B4C3-4E63-4D75-8DEB-85E7F1099599}"/>
              </a:ext>
            </a:extLst>
          </p:cNvPr>
          <p:cNvSpPr/>
          <p:nvPr/>
        </p:nvSpPr>
        <p:spPr bwMode="auto">
          <a:xfrm>
            <a:off x="6003071" y="3058086"/>
            <a:ext cx="2373011" cy="533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Wi-Fi 7 (802.11be)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13F462-5E40-4BAB-AFDE-D7ECAA49AD82}"/>
              </a:ext>
            </a:extLst>
          </p:cNvPr>
          <p:cNvSpPr txBox="1"/>
          <p:nvPr/>
        </p:nvSpPr>
        <p:spPr>
          <a:xfrm>
            <a:off x="564994" y="3622888"/>
            <a:ext cx="2635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5 GHz spectrum band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20 MHz, 40 MHz and 80 MHz channelization </a:t>
            </a:r>
            <a:r>
              <a:rPr lang="zh-CN" altLang="en-US" dirty="0"/>
              <a:t>（</a:t>
            </a:r>
            <a:r>
              <a:rPr lang="en-US" altLang="zh-CN" dirty="0"/>
              <a:t>160 MHz optional</a:t>
            </a:r>
            <a:r>
              <a:rPr lang="zh-CN" altLang="en-US" dirty="0"/>
              <a:t>）</a:t>
            </a: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LDPC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Receive (Rx) Aggregate MAC protocol data unit (A-MPDU) and transmit (Tx) A-MPDU 	</a:t>
            </a:r>
          </a:p>
          <a:p>
            <a:r>
              <a:rPr lang="en-US" altLang="zh-CN" dirty="0"/>
              <a:t>	</a:t>
            </a: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A40EC207-5CD4-4695-928F-6613A25C2580}"/>
              </a:ext>
            </a:extLst>
          </p:cNvPr>
          <p:cNvSpPr/>
          <p:nvPr/>
        </p:nvSpPr>
        <p:spPr bwMode="auto">
          <a:xfrm>
            <a:off x="2895600" y="3200400"/>
            <a:ext cx="304800" cy="228600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84796FC3-3B2E-4D06-8944-8A2B66A02A23}"/>
              </a:ext>
            </a:extLst>
          </p:cNvPr>
          <p:cNvSpPr/>
          <p:nvPr/>
        </p:nvSpPr>
        <p:spPr bwMode="auto">
          <a:xfrm>
            <a:off x="5486400" y="3210486"/>
            <a:ext cx="304800" cy="228600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C145CD-AC4E-4B4D-9FC8-D4849673B437}"/>
              </a:ext>
            </a:extLst>
          </p:cNvPr>
          <p:cNvSpPr txBox="1"/>
          <p:nvPr/>
        </p:nvSpPr>
        <p:spPr>
          <a:xfrm>
            <a:off x="3200400" y="3640215"/>
            <a:ext cx="2607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6 GHz spectrum band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160 MHz channelization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Uplink and downlink OFDMA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Uplink and downlink MU MIMO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Per-link enhancement (1024-QAM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Target wake time (TWT)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Spatial reuse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86192A1-5C2E-439E-812C-BD8E70B059C9}"/>
              </a:ext>
            </a:extLst>
          </p:cNvPr>
          <p:cNvSpPr txBox="1"/>
          <p:nvPr/>
        </p:nvSpPr>
        <p:spPr>
          <a:xfrm>
            <a:off x="5850672" y="3648454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altLang="zh-CN" dirty="0"/>
              <a:t>320MHz channelization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altLang="zh-CN" dirty="0"/>
              <a:t>enhanced OFDMA : multiple RUs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altLang="zh-CN" dirty="0"/>
              <a:t>Per-link enhancement (4096-QAM )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altLang="zh-CN" dirty="0"/>
              <a:t>Multi-link Operation (TID-TO-LINK mapping)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altLang="zh-CN" dirty="0"/>
              <a:t>Restricted TWT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ysClr val="windowText" lastClr="000000"/>
                </a:solidFill>
              </a:rPr>
              <a:t>Triggered UL access optimization</a:t>
            </a:r>
            <a:endParaRPr lang="zh-CN" altLang="en-US" dirty="0">
              <a:solidFill>
                <a:sysClr val="windowText" lastClr="000000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CD92A3E-AD0C-4968-8C58-D4D66CAA10E7}"/>
              </a:ext>
            </a:extLst>
          </p:cNvPr>
          <p:cNvSpPr txBox="1"/>
          <p:nvPr/>
        </p:nvSpPr>
        <p:spPr>
          <a:xfrm>
            <a:off x="720881" y="5201022"/>
            <a:ext cx="81183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rgbClr val="FF0000"/>
                </a:solidFill>
              </a:rPr>
              <a:t>Wi-Fi technology makes significant progress on increasing the throughput and reliability, and enhancing the intra-BSS scheduled access, but is still confronted with the risk of unpredictable latency due to the OBSS inferences for </a:t>
            </a:r>
            <a:r>
              <a:rPr lang="en-GB" altLang="zh-CN" sz="1600" b="1" dirty="0">
                <a:solidFill>
                  <a:srgbClr val="FF0000"/>
                </a:solidFill>
              </a:rPr>
              <a:t>unlicensed operation. 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8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EC00D7-DF51-4BE7-9F71-A5759BC4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Controlled Environments are Important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A14279-3BAE-469A-8AE6-AFF0FE038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981200"/>
            <a:ext cx="7858125" cy="4114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1800" dirty="0"/>
              <a:t>OBSS interferences may exist frequently and would affect seriously the scheduled transmission of latency sensitive traffic.</a:t>
            </a:r>
          </a:p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1800" dirty="0"/>
              <a:t>For the currently specified enhanced supports for the delivery of latency sensitive traffic, such as AP-Triggered UL access optimization, the medium access protection of restricted TWT, focus on the intra-BSS behaviors.</a:t>
            </a:r>
          </a:p>
          <a:p>
            <a:pPr algn="just">
              <a:buFont typeface="Wingdings" panose="05000000000000000000" pitchFamily="2" charset="2"/>
              <a:buChar char="p"/>
            </a:pPr>
            <a:r>
              <a:rPr lang="en-GB" altLang="zh-CN" sz="1800" dirty="0"/>
              <a:t>Controlled Environments can avoid or reduce the negative effect caused by OBSS </a:t>
            </a:r>
            <a:r>
              <a:rPr lang="en-US" altLang="zh-CN" sz="1800" dirty="0"/>
              <a:t>interferences, and lead to the performance improvement of TSN applications.</a:t>
            </a:r>
          </a:p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1800" dirty="0"/>
              <a:t>3GPP support </a:t>
            </a:r>
            <a:r>
              <a:rPr lang="en-GB" altLang="zh-CN" sz="1800" dirty="0"/>
              <a:t>of unlicensed operation</a:t>
            </a:r>
            <a:r>
              <a:rPr lang="en-US" altLang="zh-CN" sz="1800" dirty="0"/>
              <a:t> – as a reference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altLang="zh-CN" sz="1800" dirty="0"/>
              <a:t>especially in controlled environments, which assumes an </a:t>
            </a:r>
            <a:r>
              <a:rPr lang="en-US" altLang="zh-CN" sz="1800" dirty="0"/>
              <a:t>environment which contains only devices operating on the unlicensed band and where unexpected interference only sporadically happens.</a:t>
            </a:r>
            <a:endParaRPr lang="zh-CN" altLang="en-US" sz="1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DC4B05D-5EAC-4735-8541-F2F8EA70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8042EF-8CD8-4145-8942-D7637EB5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84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784E70-DD6C-4A5C-89C4-B8EC191C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in-car XR entertainment/navigation as an entry level of TSN applications for Wi-Fi  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6CA092-5B15-4C03-9368-CB6E9947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altLang="ko-KR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2A9E2F-78E4-4952-B895-49074CC1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6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AFD4BC-471D-4771-A38A-54B7EA1F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1828800"/>
            <a:ext cx="3624552" cy="189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BC8ACD0-2772-4D5F-AD15-7B5D9DC9C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38" y="1765988"/>
            <a:ext cx="3624552" cy="195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092730F-D078-45BA-A0B9-ADFB55D10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38" y="4090134"/>
            <a:ext cx="3653809" cy="231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47BCCF9-5456-462A-B26C-2AB26AB5B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80" y="3985835"/>
            <a:ext cx="3613007" cy="241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16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D81CA6-AE38-4624-9D1F-7F55B657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in-car XR entertainment/navigation – Wireless display connection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D20BD8-8F76-44B7-BFD5-036A628C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905000"/>
            <a:ext cx="8153401" cy="145783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1800" b="0" dirty="0"/>
              <a:t>Wi-Fi Miracast - a mechanism to discover, pair, connect, and render multimedia content sourced from a Miracast Source at a Miracast Sink.</a:t>
            </a:r>
          </a:p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1800" b="0" dirty="0"/>
              <a:t>Miracast enables seamless display of multimedia content between Miracast devices. Miracast allows users to wirelessly share multimedia, including high-resolution pictures and high-definition (HD) video content between Wi-Fi devices</a:t>
            </a:r>
          </a:p>
          <a:p>
            <a:pPr algn="just">
              <a:buFont typeface="Wingdings" panose="05000000000000000000" pitchFamily="2" charset="2"/>
              <a:buChar char="p"/>
            </a:pPr>
            <a:endParaRPr lang="zh-CN" altLang="en-US" sz="1800" dirty="0"/>
          </a:p>
          <a:p>
            <a:endParaRPr lang="zh-CN" altLang="en-US" sz="1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E07E16-EA6C-45FA-9E7F-BF5DB83F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AC881B-023B-46C8-BE3E-F838678A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7</a:t>
            </a:fld>
            <a:endParaRPr lang="en-US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2962F2C-3568-4DB5-9EBB-DE528C46158E}"/>
              </a:ext>
            </a:extLst>
          </p:cNvPr>
          <p:cNvGrpSpPr/>
          <p:nvPr/>
        </p:nvGrpSpPr>
        <p:grpSpPr>
          <a:xfrm>
            <a:off x="1017921" y="3429000"/>
            <a:ext cx="7108158" cy="2895600"/>
            <a:chOff x="1017921" y="3429000"/>
            <a:chExt cx="7108158" cy="28956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9636F94-1BB1-4582-AA30-4E0635D6A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921" y="3429000"/>
              <a:ext cx="7108158" cy="2895600"/>
            </a:xfrm>
            <a:prstGeom prst="rect">
              <a:avLst/>
            </a:prstGeom>
          </p:spPr>
        </p:pic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0DDE2537-74E9-4481-AC57-120E17C2F689}"/>
                </a:ext>
              </a:extLst>
            </p:cNvPr>
            <p:cNvCxnSpPr/>
            <p:nvPr/>
          </p:nvCxnSpPr>
          <p:spPr bwMode="auto">
            <a:xfrm flipV="1">
              <a:off x="3543300" y="5470398"/>
              <a:ext cx="2362200" cy="184404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70C0"/>
              </a:solidFill>
              <a:prstDash val="dash"/>
              <a:round/>
              <a:headEnd type="triangle"/>
              <a:tailEnd type="triangle"/>
            </a:ln>
          </p:spPr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AAB64C6-2CA5-43D1-862A-DD86D6762FC8}"/>
                </a:ext>
              </a:extLst>
            </p:cNvPr>
            <p:cNvSpPr txBox="1"/>
            <p:nvPr/>
          </p:nvSpPr>
          <p:spPr>
            <a:xfrm>
              <a:off x="4191794" y="5161118"/>
              <a:ext cx="1065212" cy="45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Miracast</a:t>
              </a:r>
              <a:endParaRPr lang="zh-CN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3593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421157-AFA8-41E4-A088-CC3FB400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End-to-end latency needs to be considered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3492AB-026C-4B5D-B925-38BA33CE6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835750"/>
            <a:ext cx="3635230" cy="4114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1800" b="0" dirty="0"/>
              <a:t>The  performance and quality of user experience (</a:t>
            </a:r>
            <a:r>
              <a:rPr lang="en-US" altLang="zh-CN" sz="1800" b="0" dirty="0" err="1"/>
              <a:t>QoE</a:t>
            </a:r>
            <a:r>
              <a:rPr lang="en-US" altLang="zh-CN" sz="1800" b="0" dirty="0"/>
              <a:t>) depends not only on  802.11 PHY/MAC but also on the higher layers (Network protocol, Media Transport protocol etc.)</a:t>
            </a:r>
          </a:p>
          <a:p>
            <a:pPr algn="just">
              <a:buFont typeface="Wingdings" panose="05000000000000000000" pitchFamily="2" charset="2"/>
              <a:buChar char="p"/>
            </a:pPr>
            <a:endParaRPr lang="en-US" altLang="zh-CN" sz="1800" b="0" dirty="0"/>
          </a:p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1800" b="0" dirty="0"/>
              <a:t>An example: Miracast (V2.2) performance depends on Wi-Fi Direct over 11ac and what to be selected for application among TCP/UDP/QUIC. </a:t>
            </a:r>
          </a:p>
          <a:p>
            <a:pPr algn="just">
              <a:buFont typeface="Wingdings" panose="05000000000000000000" pitchFamily="2" charset="2"/>
              <a:buChar char="p"/>
            </a:pPr>
            <a:endParaRPr lang="en-US" altLang="zh-CN" sz="1800" b="0" dirty="0"/>
          </a:p>
          <a:p>
            <a:pPr algn="just">
              <a:buFont typeface="Wingdings" panose="05000000000000000000" pitchFamily="2" charset="2"/>
              <a:buChar char="p"/>
            </a:pPr>
            <a:endParaRPr lang="zh-CN" altLang="en-US" sz="1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CB8094-DFE8-40BF-BDB6-992A0E1A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4815A6-FDF3-4D35-8D67-083C929A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8</a:t>
            </a:fld>
            <a:endParaRPr lang="en-US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91330B2-61DA-4B5E-8537-8B65B86687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7" y="1752600"/>
            <a:ext cx="4165455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D1FB2C6-D88E-473D-8A81-C9B27A0A4DE2}"/>
              </a:ext>
            </a:extLst>
          </p:cNvPr>
          <p:cNvSpPr/>
          <p:nvPr/>
        </p:nvSpPr>
        <p:spPr>
          <a:xfrm>
            <a:off x="814275" y="6033700"/>
            <a:ext cx="4094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An example - Miracast Architecture with QUIC extensions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571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ym typeface="+mn-ea"/>
              </a:rPr>
              <a:t>Miracast </a:t>
            </a:r>
            <a:r>
              <a:rPr lang="en-US" dirty="0">
                <a:sym typeface="+mn-ea"/>
              </a:rPr>
              <a:t>Trial - Setup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35328" cy="48806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sz="1600" dirty="0"/>
              <a:t>Miracast Specification Version 2.2 (latest version)</a:t>
            </a:r>
          </a:p>
          <a:p>
            <a:pPr lvl="1">
              <a:buFont typeface="Wingdings" panose="05000000000000000000" pitchFamily="2" charset="2"/>
              <a:buChar char="–"/>
            </a:pPr>
            <a:r>
              <a:rPr lang="en-US" altLang="zh-CN" sz="1600" dirty="0"/>
              <a:t>A WFD R2 Device that supports Wi-Fi Direct over 11ac 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sz="1600" dirty="0"/>
              <a:t>Miracast Demo App</a:t>
            </a:r>
          </a:p>
          <a:p>
            <a:pPr lvl="1"/>
            <a:r>
              <a:rPr lang="en-US" sz="1600" dirty="0"/>
              <a:t>Based on Google AOSP source code for Source &amp; Sink</a:t>
            </a:r>
          </a:p>
          <a:p>
            <a:pPr lvl="1"/>
            <a:r>
              <a:rPr lang="en-US" sz="1600" dirty="0"/>
              <a:t>Support TCP &amp; UDP &amp; QUIC mode</a:t>
            </a:r>
            <a:r>
              <a:rPr lang="zh-CN" altLang="en-US" sz="1600" dirty="0"/>
              <a:t>（</a:t>
            </a:r>
            <a:r>
              <a:rPr lang="en-US" altLang="zh-CN" sz="1600" dirty="0"/>
              <a:t>use lsQuic open source implementation</a:t>
            </a:r>
            <a:r>
              <a:rPr lang="zh-CN" altLang="en-US" sz="1600" dirty="0"/>
              <a:t>）</a:t>
            </a:r>
          </a:p>
          <a:p>
            <a:pPr lvl="1"/>
            <a:r>
              <a:rPr lang="en-US" sz="1600" dirty="0"/>
              <a:t>Use </a:t>
            </a:r>
            <a:r>
              <a:rPr lang="en-US" altLang="zh-CN" sz="1600" dirty="0"/>
              <a:t>commercial-off-the-shelf chipset </a:t>
            </a:r>
            <a:r>
              <a:rPr lang="en-US" sz="1600" dirty="0"/>
              <a:t>devices as Source &amp; Sink devices</a:t>
            </a:r>
          </a:p>
          <a:p>
            <a:pPr lvl="0">
              <a:buFont typeface="Wingdings" panose="05000000000000000000" pitchFamily="2" charset="2"/>
              <a:buChar char="p"/>
            </a:pPr>
            <a:r>
              <a:rPr lang="en-US" sz="1600" dirty="0"/>
              <a:t>3 conditions</a:t>
            </a:r>
          </a:p>
          <a:p>
            <a:pPr lvl="1"/>
            <a:r>
              <a:rPr lang="en-US" sz="1600" dirty="0"/>
              <a:t>Different throughput from 1Mbps ~ 25 Mbps</a:t>
            </a:r>
          </a:p>
          <a:p>
            <a:pPr lvl="1"/>
            <a:r>
              <a:rPr lang="en-US" sz="1600" dirty="0"/>
              <a:t>Different RTT delay from 100ms ~ 700ms</a:t>
            </a:r>
          </a:p>
          <a:p>
            <a:pPr lvl="1"/>
            <a:r>
              <a:rPr lang="en-US" sz="1600" dirty="0"/>
              <a:t>Different data loss rate from 0.08% ~ 5.12%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sz="1600" dirty="0"/>
              <a:t>Measure dimensions</a:t>
            </a:r>
          </a:p>
          <a:p>
            <a:pPr lvl="1"/>
            <a:r>
              <a:rPr lang="en-US" sz="1600" dirty="0"/>
              <a:t>Buff ratio: the buffering time / the total AV streaming time </a:t>
            </a:r>
            <a:endParaRPr lang="zh-CN" altLang="en-US" sz="1600" dirty="0"/>
          </a:p>
          <a:p>
            <a:pPr lvl="1"/>
            <a:r>
              <a:rPr lang="en-US" sz="1600" dirty="0"/>
              <a:t>Rate buff: the buffering times in one casting</a:t>
            </a:r>
          </a:p>
          <a:p>
            <a:pPr lvl="1"/>
            <a:r>
              <a:rPr lang="en-US" sz="1600" dirty="0"/>
              <a:t>Join time: the time of the first </a:t>
            </a:r>
            <a:r>
              <a:rPr lang="en-US" sz="1600" dirty="0">
                <a:sym typeface="+mn-ea"/>
              </a:rPr>
              <a:t>casting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Rendqual: casting mosaic or distortion or disconnection observed</a:t>
            </a: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33B7D1DD-24EB-434C-A9B0-C6F6A759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/>
          <a:p>
            <a:pPr>
              <a:defRPr/>
            </a:pPr>
            <a:r>
              <a:rPr lang="en-US" altLang="ko-KR" dirty="0">
                <a:sym typeface="+mn-ea"/>
              </a:rPr>
              <a:t>Liuming Lu (OPPO)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5721</TotalTime>
  <Words>1707</Words>
  <Application>Microsoft Office PowerPoint</Application>
  <PresentationFormat>全屏显示(4:3)</PresentationFormat>
  <Paragraphs>214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Arial</vt:lpstr>
      <vt:lpstr>Courier New</vt:lpstr>
      <vt:lpstr>Georgia</vt:lpstr>
      <vt:lpstr>Times New Roman</vt:lpstr>
      <vt:lpstr>Wingdings</vt:lpstr>
      <vt:lpstr>802-11-Submission</vt:lpstr>
      <vt:lpstr>Consideration on the TSN capabilities and XR applications in Wi-Fi</vt:lpstr>
      <vt:lpstr>Introduction</vt:lpstr>
      <vt:lpstr>XR Applications</vt:lpstr>
      <vt:lpstr>Wi-Fi Features for XR KPIs</vt:lpstr>
      <vt:lpstr>Controlled Environments are Important</vt:lpstr>
      <vt:lpstr>in-car XR entertainment/navigation as an entry level of TSN applications for Wi-Fi  </vt:lpstr>
      <vt:lpstr>in-car XR entertainment/navigation – Wireless display connection </vt:lpstr>
      <vt:lpstr>End-to-end latency needs to be considered</vt:lpstr>
      <vt:lpstr>Miracast Trial - Setup</vt:lpstr>
      <vt:lpstr>Miracast Trial - Throughput test</vt:lpstr>
      <vt:lpstr>Miracast Trial - RTT delay test (1)</vt:lpstr>
      <vt:lpstr>Miracast Trial - RTT delay test (2)</vt:lpstr>
      <vt:lpstr>Miracast Trial - Data loss test (1)</vt:lpstr>
      <vt:lpstr>Miracast Trial - Data loss test (2)</vt:lpstr>
      <vt:lpstr>Throughput and End-to-end latency  needs to be improved</vt:lpstr>
      <vt:lpstr>Summary</vt:lpstr>
      <vt:lpstr>Reference</vt:lpstr>
    </vt:vector>
  </TitlesOfParts>
  <Company>Marvell Semiconductor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15/0718r8</dc:title>
  <dc:subject>Task Group AY July 2015 Meeting Agenda</dc:subject>
  <dc:creator>卢刘明(Liuming Lu)</dc:creator>
  <cp:lastModifiedBy>卢刘明(Liuming Lu)</cp:lastModifiedBy>
  <cp:revision>3375</cp:revision>
  <cp:lastPrinted>2014-11-04T15:04:00Z</cp:lastPrinted>
  <dcterms:created xsi:type="dcterms:W3CDTF">2007-04-17T18:10:00Z</dcterms:created>
  <dcterms:modified xsi:type="dcterms:W3CDTF">2022-04-18T14:58:40Z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sflag">
    <vt:lpwstr>1431634268</vt:lpwstr>
  </property>
  <property fmtid="{D5CDD505-2E9C-101B-9397-08002B2CF9AE}" pid="27" name="_NewReviewCycle">
    <vt:lpwstr/>
  </property>
  <property fmtid="{D5CDD505-2E9C-101B-9397-08002B2CF9AE}" pid="28" name="KSOProductBuildVer">
    <vt:lpwstr>2052-10.1.0.6395</vt:lpwstr>
  </property>
</Properties>
</file>