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66" r:id="rId4"/>
    <p:sldId id="376" r:id="rId5"/>
    <p:sldId id="2144867103" r:id="rId6"/>
    <p:sldId id="2144867102" r:id="rId7"/>
    <p:sldId id="2144867095" r:id="rId8"/>
    <p:sldId id="2134096210" r:id="rId9"/>
    <p:sldId id="258" r:id="rId10"/>
    <p:sldId id="2144867105" r:id="rId11"/>
    <p:sldId id="2144867100" r:id="rId12"/>
    <p:sldId id="2144867097" r:id="rId13"/>
    <p:sldId id="2144867104" r:id="rId14"/>
    <p:sldId id="1979422508" r:id="rId15"/>
    <p:sldId id="298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osh, Chittabrata" initials="GC" lastIdx="12" clrIdx="0">
    <p:extLst>
      <p:ext uri="{19B8F6BF-5375-455C-9EA6-DF929625EA0E}">
        <p15:presenceInfo xmlns:p15="http://schemas.microsoft.com/office/powerpoint/2012/main" userId="S::chittabrata.ghosh@intel.com::0fd3f5d8-329f-435f-aca5-d6660b6dc386" providerId="AD"/>
      </p:ext>
    </p:extLst>
  </p:cmAuthor>
  <p:cmAuthor id="2" name="Cariou, Laurent" initials="CL" lastIdx="4" clrIdx="1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  <p:cmAuthor id="3" name="Das, Dibakar" initials="DD" lastIdx="20" clrIdx="2">
    <p:extLst>
      <p:ext uri="{19B8F6BF-5375-455C-9EA6-DF929625EA0E}">
        <p15:presenceInfo xmlns:p15="http://schemas.microsoft.com/office/powerpoint/2012/main" userId="S::dibakar.das@intel.com::5555b401-5ad5-4206-a20e-01f22605f8f6" providerId="AD"/>
      </p:ext>
    </p:extLst>
  </p:cmAuthor>
  <p:cmAuthor id="4" name="Chen, Cheng" initials="CC" lastIdx="2" clrIdx="3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  <p:cmAuthor id="5" name="Cavalcanti, Dave" initials="CD" lastIdx="2" clrIdx="4">
    <p:extLst>
      <p:ext uri="{19B8F6BF-5375-455C-9EA6-DF929625EA0E}">
        <p15:presenceInfo xmlns:p15="http://schemas.microsoft.com/office/powerpoint/2012/main" userId="S::dave.cavalcanti@intel.com::9ea5236a-efed-4310-84d3-1764e087ca35" providerId="AD"/>
      </p:ext>
    </p:extLst>
  </p:cmAuthor>
  <p:cmAuthor id="6" name="Cordeiro, Carlos" initials="CC" lastIdx="2" clrIdx="5">
    <p:extLst>
      <p:ext uri="{19B8F6BF-5375-455C-9EA6-DF929625EA0E}">
        <p15:presenceInfo xmlns:p15="http://schemas.microsoft.com/office/powerpoint/2012/main" userId="S::carlos.cordeiro@intel.com::88fae4d8-0bc4-44b0-bd3b-95ac83b12c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89B06-067E-4020-AFE9-A41713EC8066}" v="9" dt="2022-04-19T20:26:11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80136"/>
  </p:normalViewPr>
  <p:slideViewPr>
    <p:cSldViewPr snapToGrid="0">
      <p:cViewPr varScale="1">
        <p:scale>
          <a:sx n="104" d="100"/>
          <a:sy n="104" d="100"/>
        </p:scale>
        <p:origin x="1362" y="108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00" d="100"/>
        <a:sy n="100" d="100"/>
      </p:scale>
      <p:origin x="0" y="-143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valcanti, Dave" userId="9ea5236a-efed-4310-84d3-1764e087ca35" providerId="ADAL" clId="{2B689B06-067E-4020-AFE9-A41713EC8066}"/>
    <pc:docChg chg="undo custSel addSld delSld modSld">
      <pc:chgData name="Cavalcanti, Dave" userId="9ea5236a-efed-4310-84d3-1764e087ca35" providerId="ADAL" clId="{2B689B06-067E-4020-AFE9-A41713EC8066}" dt="2022-04-20T00:02:22.993" v="106" actId="20577"/>
      <pc:docMkLst>
        <pc:docMk/>
      </pc:docMkLst>
      <pc:sldChg chg="modSp mod">
        <pc:chgData name="Cavalcanti, Dave" userId="9ea5236a-efed-4310-84d3-1764e087ca35" providerId="ADAL" clId="{2B689B06-067E-4020-AFE9-A41713EC8066}" dt="2022-04-20T00:00:51.730" v="68" actId="1076"/>
        <pc:sldMkLst>
          <pc:docMk/>
          <pc:sldMk cId="0" sldId="256"/>
        </pc:sldMkLst>
        <pc:spChg chg="mod">
          <ac:chgData name="Cavalcanti, Dave" userId="9ea5236a-efed-4310-84d3-1764e087ca35" providerId="ADAL" clId="{2B689B06-067E-4020-AFE9-A41713EC8066}" dt="2022-04-20T00:00:51.730" v="68" actId="1076"/>
          <ac:spMkLst>
            <pc:docMk/>
            <pc:sldMk cId="0" sldId="256"/>
            <ac:spMk id="3074" creationId="{00000000-0000-0000-0000-000000000000}"/>
          </ac:spMkLst>
        </pc:spChg>
      </pc:sldChg>
      <pc:sldChg chg="modNotesTx">
        <pc:chgData name="Cavalcanti, Dave" userId="9ea5236a-efed-4310-84d3-1764e087ca35" providerId="ADAL" clId="{2B689B06-067E-4020-AFE9-A41713EC8066}" dt="2022-04-20T00:01:29.275" v="79" actId="403"/>
        <pc:sldMkLst>
          <pc:docMk/>
          <pc:sldMk cId="3591074387" sldId="258"/>
        </pc:sldMkLst>
      </pc:sldChg>
      <pc:sldChg chg="modSp del mod modClrScheme chgLayout">
        <pc:chgData name="Cavalcanti, Dave" userId="9ea5236a-efed-4310-84d3-1764e087ca35" providerId="ADAL" clId="{2B689B06-067E-4020-AFE9-A41713EC8066}" dt="2022-04-19T20:23:58.794" v="59" actId="47"/>
        <pc:sldMkLst>
          <pc:docMk/>
          <pc:sldMk cId="2811088702" sldId="283"/>
        </pc:sldMkLst>
        <pc:spChg chg="mod ord">
          <ac:chgData name="Cavalcanti, Dave" userId="9ea5236a-efed-4310-84d3-1764e087ca35" providerId="ADAL" clId="{2B689B06-067E-4020-AFE9-A41713EC8066}" dt="2022-04-19T20:18:52.874" v="2" actId="700"/>
          <ac:spMkLst>
            <pc:docMk/>
            <pc:sldMk cId="2811088702" sldId="283"/>
            <ac:spMk id="3" creationId="{A237EEB3-7ADA-A048-8CB6-BA3B5FEFBE67}"/>
          </ac:spMkLst>
        </pc:spChg>
        <pc:spChg chg="mod ord">
          <ac:chgData name="Cavalcanti, Dave" userId="9ea5236a-efed-4310-84d3-1764e087ca35" providerId="ADAL" clId="{2B689B06-067E-4020-AFE9-A41713EC8066}" dt="2022-04-19T20:18:52.874" v="2" actId="700"/>
          <ac:spMkLst>
            <pc:docMk/>
            <pc:sldMk cId="2811088702" sldId="283"/>
            <ac:spMk id="33793" creationId="{00000000-0000-0000-0000-000000000000}"/>
          </ac:spMkLst>
        </pc:spChg>
        <pc:graphicFrameChg chg="mod">
          <ac:chgData name="Cavalcanti, Dave" userId="9ea5236a-efed-4310-84d3-1764e087ca35" providerId="ADAL" clId="{2B689B06-067E-4020-AFE9-A41713EC8066}" dt="2022-04-19T20:20:13.166" v="21"/>
          <ac:graphicFrameMkLst>
            <pc:docMk/>
            <pc:sldMk cId="2811088702" sldId="283"/>
            <ac:graphicFrameMk id="4" creationId="{DB618AEE-5558-E54B-8B56-52C14A463452}"/>
          </ac:graphicFrameMkLst>
        </pc:graphicFrameChg>
      </pc:sldChg>
      <pc:sldChg chg="modSp mod">
        <pc:chgData name="Cavalcanti, Dave" userId="9ea5236a-efed-4310-84d3-1764e087ca35" providerId="ADAL" clId="{2B689B06-067E-4020-AFE9-A41713EC8066}" dt="2022-04-19T20:24:55.869" v="61" actId="313"/>
        <pc:sldMkLst>
          <pc:docMk/>
          <pc:sldMk cId="417610515" sldId="298"/>
        </pc:sldMkLst>
        <pc:spChg chg="mod">
          <ac:chgData name="Cavalcanti, Dave" userId="9ea5236a-efed-4310-84d3-1764e087ca35" providerId="ADAL" clId="{2B689B06-067E-4020-AFE9-A41713EC8066}" dt="2022-04-19T20:24:55.869" v="61" actId="313"/>
          <ac:spMkLst>
            <pc:docMk/>
            <pc:sldMk cId="417610515" sldId="298"/>
            <ac:spMk id="3" creationId="{98BFE759-7E47-417B-84C6-9DF91D296A1A}"/>
          </ac:spMkLst>
        </pc:spChg>
      </pc:sldChg>
      <pc:sldChg chg="modSp mod">
        <pc:chgData name="Cavalcanti, Dave" userId="9ea5236a-efed-4310-84d3-1764e087ca35" providerId="ADAL" clId="{2B689B06-067E-4020-AFE9-A41713EC8066}" dt="2022-04-20T00:02:22.993" v="106" actId="20577"/>
        <pc:sldMkLst>
          <pc:docMk/>
          <pc:sldMk cId="825961949" sldId="1979422508"/>
        </pc:sldMkLst>
        <pc:spChg chg="mod">
          <ac:chgData name="Cavalcanti, Dave" userId="9ea5236a-efed-4310-84d3-1764e087ca35" providerId="ADAL" clId="{2B689B06-067E-4020-AFE9-A41713EC8066}" dt="2022-04-20T00:02:22.993" v="106" actId="20577"/>
          <ac:spMkLst>
            <pc:docMk/>
            <pc:sldMk cId="825961949" sldId="1979422508"/>
            <ac:spMk id="9" creationId="{B1BD61CF-F04E-4C5B-BF9B-FE615B5DE1CA}"/>
          </ac:spMkLst>
        </pc:spChg>
      </pc:sldChg>
      <pc:sldChg chg="modNotesTx">
        <pc:chgData name="Cavalcanti, Dave" userId="9ea5236a-efed-4310-84d3-1764e087ca35" providerId="ADAL" clId="{2B689B06-067E-4020-AFE9-A41713EC8066}" dt="2022-04-20T00:01:12.709" v="73" actId="6549"/>
        <pc:sldMkLst>
          <pc:docMk/>
          <pc:sldMk cId="2236305313" sldId="2144867095"/>
        </pc:sldMkLst>
      </pc:sldChg>
      <pc:sldChg chg="modNotesTx">
        <pc:chgData name="Cavalcanti, Dave" userId="9ea5236a-efed-4310-84d3-1764e087ca35" providerId="ADAL" clId="{2B689B06-067E-4020-AFE9-A41713EC8066}" dt="2022-04-20T00:01:41.594" v="80" actId="6549"/>
        <pc:sldMkLst>
          <pc:docMk/>
          <pc:sldMk cId="711683135" sldId="2144867100"/>
        </pc:sldMkLst>
      </pc:sldChg>
      <pc:sldChg chg="addSp delSp modSp add mod modClrScheme chgLayout">
        <pc:chgData name="Cavalcanti, Dave" userId="9ea5236a-efed-4310-84d3-1764e087ca35" providerId="ADAL" clId="{2B689B06-067E-4020-AFE9-A41713EC8066}" dt="2022-04-19T20:26:29.949" v="67" actId="1076"/>
        <pc:sldMkLst>
          <pc:docMk/>
          <pc:sldMk cId="209937125" sldId="2144867105"/>
        </pc:sldMkLst>
        <pc:spChg chg="mod">
          <ac:chgData name="Cavalcanti, Dave" userId="9ea5236a-efed-4310-84d3-1764e087ca35" providerId="ADAL" clId="{2B689B06-067E-4020-AFE9-A41713EC8066}" dt="2022-04-19T20:26:01.384" v="66" actId="1076"/>
          <ac:spMkLst>
            <pc:docMk/>
            <pc:sldMk cId="209937125" sldId="2144867105"/>
            <ac:spMk id="2" creationId="{36C9EA54-6A87-7CF8-B245-975D1459C21C}"/>
          </ac:spMkLst>
        </pc:spChg>
        <pc:spChg chg="mod ord">
          <ac:chgData name="Cavalcanti, Dave" userId="9ea5236a-efed-4310-84d3-1764e087ca35" providerId="ADAL" clId="{2B689B06-067E-4020-AFE9-A41713EC8066}" dt="2022-04-19T20:26:29.949" v="67" actId="1076"/>
          <ac:spMkLst>
            <pc:docMk/>
            <pc:sldMk cId="209937125" sldId="2144867105"/>
            <ac:spMk id="3" creationId="{A237EEB3-7ADA-A048-8CB6-BA3B5FEFBE67}"/>
          </ac:spMkLst>
        </pc:spChg>
        <pc:spChg chg="add del mod">
          <ac:chgData name="Cavalcanti, Dave" userId="9ea5236a-efed-4310-84d3-1764e087ca35" providerId="ADAL" clId="{2B689B06-067E-4020-AFE9-A41713EC8066}" dt="2022-04-19T20:25:47.078" v="65" actId="478"/>
          <ac:spMkLst>
            <pc:docMk/>
            <pc:sldMk cId="209937125" sldId="2144867105"/>
            <ac:spMk id="10" creationId="{1B4A2341-E313-413C-B15E-86ACC7F7EAD7}"/>
          </ac:spMkLst>
        </pc:spChg>
        <pc:spChg chg="mod ord">
          <ac:chgData name="Cavalcanti, Dave" userId="9ea5236a-efed-4310-84d3-1764e087ca35" providerId="ADAL" clId="{2B689B06-067E-4020-AFE9-A41713EC8066}" dt="2022-04-19T20:25:38.562" v="63" actId="700"/>
          <ac:spMkLst>
            <pc:docMk/>
            <pc:sldMk cId="209937125" sldId="2144867105"/>
            <ac:spMk id="33793" creationId="{00000000-0000-0000-0000-000000000000}"/>
          </ac:spMkLst>
        </pc:spChg>
        <pc:graphicFrameChg chg="del">
          <ac:chgData name="Cavalcanti, Dave" userId="9ea5236a-efed-4310-84d3-1764e087ca35" providerId="ADAL" clId="{2B689B06-067E-4020-AFE9-A41713EC8066}" dt="2022-04-19T20:19:08.524" v="5" actId="478"/>
          <ac:graphicFrameMkLst>
            <pc:docMk/>
            <pc:sldMk cId="209937125" sldId="2144867105"/>
            <ac:graphicFrameMk id="4" creationId="{DB618AEE-5558-E54B-8B56-52C14A463452}"/>
          </ac:graphicFrameMkLst>
        </pc:graphicFrameChg>
        <pc:graphicFrameChg chg="add del mod">
          <ac:chgData name="Cavalcanti, Dave" userId="9ea5236a-efed-4310-84d3-1764e087ca35" providerId="ADAL" clId="{2B689B06-067E-4020-AFE9-A41713EC8066}" dt="2022-04-19T20:20:01.327" v="17"/>
          <ac:graphicFrameMkLst>
            <pc:docMk/>
            <pc:sldMk cId="209937125" sldId="2144867105"/>
            <ac:graphicFrameMk id="7" creationId="{8518B861-AF35-4F65-864F-AC543672F2E5}"/>
          </ac:graphicFrameMkLst>
        </pc:graphicFrameChg>
        <pc:picChg chg="add del mod">
          <ac:chgData name="Cavalcanti, Dave" userId="9ea5236a-efed-4310-84d3-1764e087ca35" providerId="ADAL" clId="{2B689B06-067E-4020-AFE9-A41713EC8066}" dt="2022-04-19T20:19:48.881" v="14" actId="478"/>
          <ac:picMkLst>
            <pc:docMk/>
            <pc:sldMk cId="209937125" sldId="2144867105"/>
            <ac:picMk id="5" creationId="{2CEDE121-FA9C-415B-B9CD-0C906FD1FBE7}"/>
          </ac:picMkLst>
        </pc:picChg>
        <pc:picChg chg="add del mod">
          <ac:chgData name="Cavalcanti, Dave" userId="9ea5236a-efed-4310-84d3-1764e087ca35" providerId="ADAL" clId="{2B689B06-067E-4020-AFE9-A41713EC8066}" dt="2022-04-19T20:20:09.097" v="20" actId="478"/>
          <ac:picMkLst>
            <pc:docMk/>
            <pc:sldMk cId="209937125" sldId="2144867105"/>
            <ac:picMk id="6" creationId="{997771AB-7F30-4155-B3EC-93FA3AB9CBB9}"/>
          </ac:picMkLst>
        </pc:picChg>
        <pc:picChg chg="add mod">
          <ac:chgData name="Cavalcanti, Dave" userId="9ea5236a-efed-4310-84d3-1764e087ca35" providerId="ADAL" clId="{2B689B06-067E-4020-AFE9-A41713EC8066}" dt="2022-04-19T20:20:23.901" v="23" actId="1076"/>
          <ac:picMkLst>
            <pc:docMk/>
            <pc:sldMk cId="209937125" sldId="2144867105"/>
            <ac:picMk id="8" creationId="{7D7CBC78-308E-4F48-B084-39A8CB96BC6F}"/>
          </ac:picMkLst>
        </pc:picChg>
      </pc:sldChg>
      <pc:sldMasterChg chg="delSldLayout">
        <pc:chgData name="Cavalcanti, Dave" userId="9ea5236a-efed-4310-84d3-1764e087ca35" providerId="ADAL" clId="{2B689B06-067E-4020-AFE9-A41713EC8066}" dt="2022-04-19T20:23:58.794" v="59" actId="47"/>
        <pc:sldMasterMkLst>
          <pc:docMk/>
          <pc:sldMasterMk cId="1850696118" sldId="2147483660"/>
        </pc:sldMasterMkLst>
        <pc:sldLayoutChg chg="del">
          <pc:chgData name="Cavalcanti, Dave" userId="9ea5236a-efed-4310-84d3-1764e087ca35" providerId="ADAL" clId="{2B689B06-067E-4020-AFE9-A41713EC8066}" dt="2022-04-19T20:23:58.794" v="59" actId="47"/>
          <pc:sldLayoutMkLst>
            <pc:docMk/>
            <pc:sldMasterMk cId="1850696118" sldId="2147483660"/>
            <pc:sldLayoutMk cId="1661046688" sldId="214748368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802.11-22/0634r0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Dave Cavalcanti,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802.11-22/0634r0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Dave Cavalcanti,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Revise with all </a:t>
            </a:r>
            <a:r>
              <a:rPr lang="en-US" dirty="0" err="1"/>
              <a:t>partiants</a:t>
            </a:r>
            <a:r>
              <a:rPr lang="en-US" dirty="0"/>
              <a:t> - Dave</a:t>
            </a:r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9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XR (connected worker) here – future of work – Malcolm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4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9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sym typeface="Wingdings" pitchFamily="2" charset="2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1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2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3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3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5835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7835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7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3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93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67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31225"/>
            <a:ext cx="10852149" cy="668068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4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26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8223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933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867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2022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05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13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609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91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429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4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424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73043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/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/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248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68784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64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21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29175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7399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4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97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4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802.11-22/634r0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5069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vnu.org/wireless-tsn-paper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ettisgroup.com/wifi6/" TargetMode="External"/><Relationship Id="rId5" Type="http://schemas.openxmlformats.org/officeDocument/2006/relationships/hyperlink" Target="https://wballiance.com/resource/wi-fi-6-trial-report-industrial-manufacturing/" TargetMode="External"/><Relationship Id="rId4" Type="http://schemas.openxmlformats.org/officeDocument/2006/relationships/hyperlink" Target="https://wballiance.com/wi-fi-6-6e-for-industrial-io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vnu.org/wirelessTS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2"/>
                </a:solidFill>
              </a:rPr>
              <a:t>802.11be enhancements for TSN time-aware scheduling  and network management considerations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1680233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2022-04-19</a:t>
            </a:r>
            <a:r>
              <a:rPr lang="en-GB" sz="2000" b="0" dirty="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09007"/>
              </p:ext>
            </p:extLst>
          </p:nvPr>
        </p:nvGraphicFramePr>
        <p:xfrm>
          <a:off x="992188" y="2435225"/>
          <a:ext cx="9172575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3892938" progId="Word.Document.8">
                  <p:embed/>
                </p:oleObj>
              </mc:Choice>
              <mc:Fallback>
                <p:oleObj name="Document" r:id="rId3" imgW="10442994" imgH="389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35225"/>
                        <a:ext cx="9172575" cy="3406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66800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2AC957C2-3EE5-4A50-8B59-EE20A2E8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37" y="4103863"/>
            <a:ext cx="524772" cy="3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" name="Straight Connector 80">
            <a:extLst>
              <a:ext uri="{FF2B5EF4-FFF2-40B4-BE49-F238E27FC236}">
                <a16:creationId xmlns:a16="http://schemas.microsoft.com/office/drawing/2014/main" id="{2788865C-4158-4359-9598-65B92FFFDDCC}"/>
              </a:ext>
            </a:extLst>
          </p:cNvPr>
          <p:cNvCxnSpPr>
            <a:cxnSpLocks/>
          </p:cNvCxnSpPr>
          <p:nvPr/>
        </p:nvCxnSpPr>
        <p:spPr>
          <a:xfrm flipH="1" flipV="1">
            <a:off x="6125210" y="3959357"/>
            <a:ext cx="563996" cy="39363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80">
            <a:extLst>
              <a:ext uri="{FF2B5EF4-FFF2-40B4-BE49-F238E27FC236}">
                <a16:creationId xmlns:a16="http://schemas.microsoft.com/office/drawing/2014/main" id="{076C100F-E696-4637-A761-0857C0F9D5F5}"/>
              </a:ext>
            </a:extLst>
          </p:cNvPr>
          <p:cNvCxnSpPr>
            <a:cxnSpLocks/>
          </p:cNvCxnSpPr>
          <p:nvPr/>
        </p:nvCxnSpPr>
        <p:spPr>
          <a:xfrm flipV="1">
            <a:off x="5476819" y="3949879"/>
            <a:ext cx="631081" cy="37932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1267664-259D-4848-80A4-E20B54EF1411}"/>
              </a:ext>
            </a:extLst>
          </p:cNvPr>
          <p:cNvCxnSpPr>
            <a:cxnSpLocks/>
            <a:stCxn id="58" idx="0"/>
            <a:endCxn id="20" idx="3"/>
          </p:cNvCxnSpPr>
          <p:nvPr/>
        </p:nvCxnSpPr>
        <p:spPr>
          <a:xfrm flipH="1" flipV="1">
            <a:off x="6528203" y="1705049"/>
            <a:ext cx="1658731" cy="2851571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887FB4A-0527-478F-940A-9EC3C3661CBD}"/>
              </a:ext>
            </a:extLst>
          </p:cNvPr>
          <p:cNvCxnSpPr>
            <a:cxnSpLocks/>
            <a:stCxn id="15" idx="0"/>
            <a:endCxn id="20" idx="1"/>
          </p:cNvCxnSpPr>
          <p:nvPr/>
        </p:nvCxnSpPr>
        <p:spPr>
          <a:xfrm flipV="1">
            <a:off x="4198416" y="1705049"/>
            <a:ext cx="1413983" cy="2872823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314067F-DEB7-44FF-8E4F-EC8485440654}"/>
              </a:ext>
            </a:extLst>
          </p:cNvPr>
          <p:cNvSpPr/>
          <p:nvPr/>
        </p:nvSpPr>
        <p:spPr bwMode="auto">
          <a:xfrm>
            <a:off x="5287282" y="2105473"/>
            <a:ext cx="1787287" cy="5263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/>
            <a:endParaRPr lang="en-US" sz="32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5066F1-3BA9-4664-BC78-8DEB1D7519AB}"/>
              </a:ext>
            </a:extLst>
          </p:cNvPr>
          <p:cNvSpPr/>
          <p:nvPr/>
        </p:nvSpPr>
        <p:spPr>
          <a:xfrm>
            <a:off x="1526990" y="2824715"/>
            <a:ext cx="9301253" cy="1026395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 w="15875">
            <a:solidFill>
              <a:schemeClr val="bg1">
                <a:lumMod val="65000"/>
                <a:alpha val="99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4F950C-3915-4BD1-8FE0-44006C90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28" y="423445"/>
            <a:ext cx="10969943" cy="1053419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Network Configuration &amp; Management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D2ECC4-F4E3-4C45-89D0-1A7BD8896ED6}"/>
              </a:ext>
            </a:extLst>
          </p:cNvPr>
          <p:cNvSpPr/>
          <p:nvPr/>
        </p:nvSpPr>
        <p:spPr>
          <a:xfrm>
            <a:off x="5715309" y="1479424"/>
            <a:ext cx="915807" cy="231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3E00EA-0328-4689-A1CF-C755E1212738}"/>
              </a:ext>
            </a:extLst>
          </p:cNvPr>
          <p:cNvSpPr/>
          <p:nvPr/>
        </p:nvSpPr>
        <p:spPr>
          <a:xfrm>
            <a:off x="5663876" y="1531559"/>
            <a:ext cx="915807" cy="231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39083A-B9B2-4E32-A8A0-1AC717B9F495}"/>
              </a:ext>
            </a:extLst>
          </p:cNvPr>
          <p:cNvSpPr/>
          <p:nvPr/>
        </p:nvSpPr>
        <p:spPr>
          <a:xfrm>
            <a:off x="2446568" y="3356010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C4A52C-9865-49DD-ADCE-A206BED4E9B2}"/>
              </a:ext>
            </a:extLst>
          </p:cNvPr>
          <p:cNvSpPr/>
          <p:nvPr/>
        </p:nvSpPr>
        <p:spPr>
          <a:xfrm>
            <a:off x="2608751" y="3219716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B0E3E2-4EF9-49E4-930C-F84D33E14B63}"/>
              </a:ext>
            </a:extLst>
          </p:cNvPr>
          <p:cNvSpPr/>
          <p:nvPr/>
        </p:nvSpPr>
        <p:spPr>
          <a:xfrm>
            <a:off x="5612397" y="1589512"/>
            <a:ext cx="915807" cy="231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CUC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DE7CA2-2AAA-4098-B144-89E026F8CDD7}"/>
              </a:ext>
            </a:extLst>
          </p:cNvPr>
          <p:cNvSpPr/>
          <p:nvPr/>
        </p:nvSpPr>
        <p:spPr>
          <a:xfrm>
            <a:off x="5402625" y="2287813"/>
            <a:ext cx="700653" cy="31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TSN-CS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303DF7-18FC-4BF3-AFD8-0B8127BC3D49}"/>
              </a:ext>
            </a:extLst>
          </p:cNvPr>
          <p:cNvCxnSpPr>
            <a:cxnSpLocks/>
          </p:cNvCxnSpPr>
          <p:nvPr/>
        </p:nvCxnSpPr>
        <p:spPr>
          <a:xfrm>
            <a:off x="5715308" y="3407361"/>
            <a:ext cx="71755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B532D6-D42C-4775-A936-5980AC2DF7D1}"/>
              </a:ext>
            </a:extLst>
          </p:cNvPr>
          <p:cNvCxnSpPr>
            <a:cxnSpLocks/>
          </p:cNvCxnSpPr>
          <p:nvPr/>
        </p:nvCxnSpPr>
        <p:spPr>
          <a:xfrm>
            <a:off x="6980599" y="3407361"/>
            <a:ext cx="65212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648C27-61A7-44DA-B9AB-348B3D7CBD53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6528203" y="1705049"/>
            <a:ext cx="2838165" cy="1310061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DD50E5-327F-4487-9A28-3CF0CD42942D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5392007" y="2604738"/>
            <a:ext cx="360944" cy="660829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505522-83A6-4C23-ADB8-E3236C5CAACB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5752951" y="2604738"/>
            <a:ext cx="1001800" cy="681872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C34E74-4A79-43B8-8A28-10CD24F1D604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5752951" y="2604738"/>
            <a:ext cx="2227067" cy="666400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AB1D1E-707C-4284-B3EE-5534C2E3743E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6070300" y="1820585"/>
            <a:ext cx="0" cy="284888"/>
          </a:xfrm>
          <a:prstGeom prst="line">
            <a:avLst/>
          </a:prstGeom>
          <a:ln w="19050">
            <a:solidFill>
              <a:srgbClr val="C00000"/>
            </a:solidFill>
            <a:prstDash val="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A0C3F5B-1B74-4AFC-A72D-A294F5FCB64C}"/>
              </a:ext>
            </a:extLst>
          </p:cNvPr>
          <p:cNvCxnSpPr>
            <a:cxnSpLocks/>
          </p:cNvCxnSpPr>
          <p:nvPr/>
        </p:nvCxnSpPr>
        <p:spPr>
          <a:xfrm>
            <a:off x="4552826" y="3407361"/>
            <a:ext cx="614748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83D3371-A994-4657-AFF0-5F7C8784A239}"/>
              </a:ext>
            </a:extLst>
          </p:cNvPr>
          <p:cNvSpPr/>
          <p:nvPr/>
        </p:nvSpPr>
        <p:spPr>
          <a:xfrm>
            <a:off x="2759737" y="3083421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79E1C4-EF29-48A7-B3AA-A00586C78EDD}"/>
              </a:ext>
            </a:extLst>
          </p:cNvPr>
          <p:cNvSpPr/>
          <p:nvPr/>
        </p:nvSpPr>
        <p:spPr>
          <a:xfrm>
            <a:off x="8757832" y="3343476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0BDD95-F78E-4961-9B21-D68635E1B38C}"/>
              </a:ext>
            </a:extLst>
          </p:cNvPr>
          <p:cNvSpPr/>
          <p:nvPr/>
        </p:nvSpPr>
        <p:spPr>
          <a:xfrm>
            <a:off x="8920016" y="3207182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681FF1-631D-4EE4-B84A-1A856A35D7B5}"/>
              </a:ext>
            </a:extLst>
          </p:cNvPr>
          <p:cNvSpPr/>
          <p:nvPr/>
        </p:nvSpPr>
        <p:spPr>
          <a:xfrm>
            <a:off x="9071003" y="3070888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400CD5-9DC5-4623-B8A7-BBD4D4FA4EF0}"/>
              </a:ext>
            </a:extLst>
          </p:cNvPr>
          <p:cNvCxnSpPr>
            <a:cxnSpLocks/>
          </p:cNvCxnSpPr>
          <p:nvPr/>
        </p:nvCxnSpPr>
        <p:spPr>
          <a:xfrm flipH="1">
            <a:off x="3483872" y="3407361"/>
            <a:ext cx="521219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FCF1BC-7BF4-4C00-AD19-987A0C143846}"/>
              </a:ext>
            </a:extLst>
          </p:cNvPr>
          <p:cNvCxnSpPr>
            <a:cxnSpLocks/>
          </p:cNvCxnSpPr>
          <p:nvPr/>
        </p:nvCxnSpPr>
        <p:spPr>
          <a:xfrm flipH="1">
            <a:off x="8180458" y="3407361"/>
            <a:ext cx="586276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EAC413A-BF6B-49B3-81F0-1F1B43D81058}"/>
              </a:ext>
            </a:extLst>
          </p:cNvPr>
          <p:cNvSpPr txBox="1"/>
          <p:nvPr/>
        </p:nvSpPr>
        <p:spPr>
          <a:xfrm>
            <a:off x="1270859" y="3356009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1100">
                <a:solidFill>
                  <a:srgbClr val="535851"/>
                </a:solidFill>
              </a:rPr>
              <a:t>Talker End Stations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D0DEE5-5E2D-43FC-A59E-74C40AB60AC2}"/>
              </a:ext>
            </a:extLst>
          </p:cNvPr>
          <p:cNvSpPr txBox="1"/>
          <p:nvPr/>
        </p:nvSpPr>
        <p:spPr>
          <a:xfrm>
            <a:off x="5569536" y="3453268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 algn="ctr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6B716F"/>
                </a:solidFill>
              </a:rPr>
              <a:t>TSN Bridges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840A46-4BB7-4B48-9C6D-B26140FBE747}"/>
              </a:ext>
            </a:extLst>
          </p:cNvPr>
          <p:cNvSpPr txBox="1"/>
          <p:nvPr/>
        </p:nvSpPr>
        <p:spPr>
          <a:xfrm>
            <a:off x="9981087" y="3337884"/>
            <a:ext cx="1131531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>
                <a:solidFill>
                  <a:srgbClr val="535851"/>
                </a:solidFill>
              </a:rPr>
              <a:t>Listener End Stations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957D823-203A-4B30-B0A3-FF46CA7CBFCA}"/>
              </a:ext>
            </a:extLst>
          </p:cNvPr>
          <p:cNvCxnSpPr>
            <a:stCxn id="34" idx="3"/>
          </p:cNvCxnSpPr>
          <p:nvPr/>
        </p:nvCxnSpPr>
        <p:spPr>
          <a:xfrm>
            <a:off x="3483872" y="3292419"/>
            <a:ext cx="366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885BD8A-1263-4F62-A019-EC84AE6017A6}"/>
              </a:ext>
            </a:extLst>
          </p:cNvPr>
          <p:cNvSpPr txBox="1"/>
          <p:nvPr/>
        </p:nvSpPr>
        <p:spPr>
          <a:xfrm>
            <a:off x="3522736" y="3104064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>
                <a:solidFill>
                  <a:srgbClr val="535851"/>
                </a:solidFill>
              </a:rPr>
              <a:t>Stream Data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0BF2E9-C1A2-4E95-A6C5-26D82B95DD43}"/>
              </a:ext>
            </a:extLst>
          </p:cNvPr>
          <p:cNvSpPr txBox="1"/>
          <p:nvPr/>
        </p:nvSpPr>
        <p:spPr>
          <a:xfrm>
            <a:off x="7612082" y="3634020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1100">
                <a:solidFill>
                  <a:srgbClr val="535851"/>
                </a:solidFill>
              </a:rPr>
              <a:t>Stream Data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F0325FD-D10F-40C8-9084-4AE118973DD4}"/>
              </a:ext>
            </a:extLst>
          </p:cNvPr>
          <p:cNvCxnSpPr>
            <a:cxnSpLocks/>
          </p:cNvCxnSpPr>
          <p:nvPr/>
        </p:nvCxnSpPr>
        <p:spPr>
          <a:xfrm>
            <a:off x="8393904" y="3606650"/>
            <a:ext cx="3589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094F4C9-F3FD-4975-AC67-41B99A516BA9}"/>
              </a:ext>
            </a:extLst>
          </p:cNvPr>
          <p:cNvSpPr txBox="1"/>
          <p:nvPr/>
        </p:nvSpPr>
        <p:spPr>
          <a:xfrm rot="1441599">
            <a:off x="7228653" y="2260470"/>
            <a:ext cx="2390155" cy="5078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End Station Configuration</a:t>
            </a:r>
          </a:p>
          <a:p>
            <a:r>
              <a:rPr lang="en-US" sz="1100" dirty="0">
                <a:solidFill>
                  <a:srgbClr val="C00000"/>
                </a:solidFill>
              </a:rPr>
              <a:t> </a:t>
            </a:r>
          </a:p>
          <a:p>
            <a:r>
              <a:rPr lang="en-US" sz="1100" dirty="0">
                <a:solidFill>
                  <a:srgbClr val="C00000"/>
                </a:solidFill>
              </a:rPr>
              <a:t>OPC_UA (Pub/Sub)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4883A6-7448-4822-BE9A-B170C4AFFC92}"/>
              </a:ext>
            </a:extLst>
          </p:cNvPr>
          <p:cNvSpPr txBox="1"/>
          <p:nvPr/>
        </p:nvSpPr>
        <p:spPr>
          <a:xfrm>
            <a:off x="5674971" y="1917392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>
                <a:solidFill>
                  <a:srgbClr val="C00000"/>
                </a:solidFill>
              </a:rPr>
              <a:t> UNI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96EABFE-4CDF-417F-99D1-0258AF2EE13D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229510" y="1705049"/>
            <a:ext cx="2382888" cy="1349837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366B33-8891-458A-BEFB-D51A7620FE71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4436057" y="2604738"/>
            <a:ext cx="1316895" cy="627256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C1580B8-1FC9-40B8-B237-D6623CB4D377}"/>
              </a:ext>
            </a:extLst>
          </p:cNvPr>
          <p:cNvCxnSpPr>
            <a:cxnSpLocks/>
            <a:stCxn id="41" idx="2"/>
            <a:endCxn id="88" idx="2"/>
          </p:cNvCxnSpPr>
          <p:nvPr/>
        </p:nvCxnSpPr>
        <p:spPr>
          <a:xfrm flipV="1">
            <a:off x="6135302" y="2613311"/>
            <a:ext cx="506762" cy="1009234"/>
          </a:xfrm>
          <a:prstGeom prst="line">
            <a:avLst/>
          </a:prstGeom>
          <a:ln w="19050">
            <a:solidFill>
              <a:srgbClr val="004BAF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CFA5AAA-4029-4231-8AED-81A06B315BDE}"/>
              </a:ext>
            </a:extLst>
          </p:cNvPr>
          <p:cNvSpPr txBox="1"/>
          <p:nvPr/>
        </p:nvSpPr>
        <p:spPr>
          <a:xfrm rot="19791999">
            <a:off x="3558687" y="1982689"/>
            <a:ext cx="2273897" cy="5078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End Station Configuration</a:t>
            </a:r>
          </a:p>
          <a:p>
            <a:endParaRPr lang="en-US" sz="1100" dirty="0">
              <a:solidFill>
                <a:srgbClr val="C00000"/>
              </a:solidFill>
            </a:endParaRPr>
          </a:p>
          <a:p>
            <a:r>
              <a:rPr lang="en-US" sz="1100" dirty="0">
                <a:solidFill>
                  <a:srgbClr val="C00000"/>
                </a:solidFill>
              </a:rPr>
              <a:t>(OPC_UP Pub/Sub)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D14E57-F841-4F00-868F-35858277D2A5}"/>
              </a:ext>
            </a:extLst>
          </p:cNvPr>
          <p:cNvSpPr txBox="1"/>
          <p:nvPr/>
        </p:nvSpPr>
        <p:spPr>
          <a:xfrm rot="17779006">
            <a:off x="3516804" y="3172660"/>
            <a:ext cx="24514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>
              <a:defRPr sz="1100">
                <a:solidFill>
                  <a:srgbClr val="7030A0"/>
                </a:solidFill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1)</a:t>
            </a:r>
            <a:r>
              <a:rPr lang="en-US" dirty="0">
                <a:solidFill>
                  <a:srgbClr val="C00000"/>
                </a:solidFill>
              </a:rPr>
              <a:t> End Station Configuration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4B1BC3-925C-44E9-A58F-547FCFB9E4D7}"/>
              </a:ext>
            </a:extLst>
          </p:cNvPr>
          <p:cNvSpPr txBox="1"/>
          <p:nvPr/>
        </p:nvSpPr>
        <p:spPr>
          <a:xfrm rot="3527877">
            <a:off x="6551228" y="3523414"/>
            <a:ext cx="1970915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>
              <a:defRPr sz="1100">
                <a:solidFill>
                  <a:srgbClr val="7030A0"/>
                </a:solidFill>
              </a:defRPr>
            </a:lvl1pPr>
          </a:lstStyle>
          <a:p>
            <a:r>
              <a:rPr lang="en-US">
                <a:solidFill>
                  <a:srgbClr val="C00000"/>
                </a:solidFill>
              </a:rPr>
              <a:t>End Station Configuration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AE744E-C907-4EB1-8BE6-1D46A5D886FB}"/>
              </a:ext>
            </a:extLst>
          </p:cNvPr>
          <p:cNvSpPr txBox="1"/>
          <p:nvPr/>
        </p:nvSpPr>
        <p:spPr>
          <a:xfrm>
            <a:off x="1387548" y="2846453"/>
            <a:ext cx="626283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1100" b="1">
                <a:solidFill>
                  <a:srgbClr val="0070C0"/>
                </a:solidFill>
              </a:rPr>
              <a:t>Wired-TSN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0A82F4-423F-4AD3-86D9-97F5C10CE306}"/>
              </a:ext>
            </a:extLst>
          </p:cNvPr>
          <p:cNvCxnSpPr>
            <a:cxnSpLocks/>
            <a:stCxn id="89" idx="2"/>
          </p:cNvCxnSpPr>
          <p:nvPr/>
        </p:nvCxnSpPr>
        <p:spPr>
          <a:xfrm flipH="1" flipV="1">
            <a:off x="5415596" y="3485649"/>
            <a:ext cx="405896" cy="36498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CBC719F-CF20-4F21-B227-5F27F49051B7}"/>
              </a:ext>
            </a:extLst>
          </p:cNvPr>
          <p:cNvCxnSpPr>
            <a:cxnSpLocks/>
            <a:stCxn id="89" idx="4"/>
          </p:cNvCxnSpPr>
          <p:nvPr/>
        </p:nvCxnSpPr>
        <p:spPr>
          <a:xfrm flipV="1">
            <a:off x="6347891" y="3565009"/>
            <a:ext cx="366195" cy="28562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DE2D512-5119-406C-8A1B-D4DD416B10F3}"/>
              </a:ext>
            </a:extLst>
          </p:cNvPr>
          <p:cNvSpPr txBox="1"/>
          <p:nvPr/>
        </p:nvSpPr>
        <p:spPr>
          <a:xfrm>
            <a:off x="5981458" y="2074431"/>
            <a:ext cx="495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CNC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6D3230-507E-4379-ABD6-A083123603FF}"/>
              </a:ext>
            </a:extLst>
          </p:cNvPr>
          <p:cNvSpPr/>
          <p:nvPr/>
        </p:nvSpPr>
        <p:spPr>
          <a:xfrm>
            <a:off x="3324856" y="3904430"/>
            <a:ext cx="5696711" cy="2209345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715EB55-6A22-4866-8AEC-F3F752EF1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02" y="4761490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A2D6AC7-8A14-4447-BF93-5EAD6CF5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42" y="4668225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824D310-8ECD-4310-AA85-820AF250F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30" y="4577871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696698A-E93E-4E25-B5F9-461D3D1021DC}"/>
              </a:ext>
            </a:extLst>
          </p:cNvPr>
          <p:cNvSpPr/>
          <p:nvPr/>
        </p:nvSpPr>
        <p:spPr>
          <a:xfrm>
            <a:off x="3606741" y="4965831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163060-555E-4F12-A448-17F7F0873899}"/>
              </a:ext>
            </a:extLst>
          </p:cNvPr>
          <p:cNvSpPr txBox="1"/>
          <p:nvPr/>
        </p:nvSpPr>
        <p:spPr>
          <a:xfrm>
            <a:off x="3662744" y="5466808"/>
            <a:ext cx="2023147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4BAF"/>
                </a:solidFill>
              </a:rPr>
              <a:t>Wireless Talker End Stations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BB107C-97A7-46DD-825C-8881B86FBF2A}"/>
              </a:ext>
            </a:extLst>
          </p:cNvPr>
          <p:cNvSpPr/>
          <p:nvPr/>
        </p:nvSpPr>
        <p:spPr>
          <a:xfrm>
            <a:off x="3756963" y="4896621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53923E8-2580-4BCF-8FAF-B3490AA2C1A7}"/>
              </a:ext>
            </a:extLst>
          </p:cNvPr>
          <p:cNvSpPr/>
          <p:nvPr/>
        </p:nvSpPr>
        <p:spPr>
          <a:xfrm>
            <a:off x="3913151" y="4806267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E581BBB-2D04-4474-807E-2E14C73430E9}"/>
              </a:ext>
            </a:extLst>
          </p:cNvPr>
          <p:cNvCxnSpPr>
            <a:cxnSpLocks/>
          </p:cNvCxnSpPr>
          <p:nvPr/>
        </p:nvCxnSpPr>
        <p:spPr>
          <a:xfrm flipV="1">
            <a:off x="4618611" y="4503442"/>
            <a:ext cx="502149" cy="187601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DE2A51A-6A4C-4F40-A78A-055E1893DC19}"/>
              </a:ext>
            </a:extLst>
          </p:cNvPr>
          <p:cNvSpPr txBox="1"/>
          <p:nvPr/>
        </p:nvSpPr>
        <p:spPr>
          <a:xfrm>
            <a:off x="4846228" y="4805672"/>
            <a:ext cx="150166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2)</a:t>
            </a:r>
            <a:r>
              <a:rPr lang="en-US" sz="1100" dirty="0">
                <a:solidFill>
                  <a:srgbClr val="C00000"/>
                </a:solidFill>
              </a:rPr>
              <a:t> SCS Req (Flow QoS)/</a:t>
            </a:r>
          </a:p>
          <a:p>
            <a:r>
              <a:rPr lang="en-US" sz="1100" dirty="0">
                <a:solidFill>
                  <a:srgbClr val="C00000"/>
                </a:solidFill>
              </a:rPr>
              <a:t>SCS Resp.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7CBAD7B-2CD2-42DA-9A5C-733B7ECA5745}"/>
              </a:ext>
            </a:extLst>
          </p:cNvPr>
          <p:cNvSpPr txBox="1"/>
          <p:nvPr/>
        </p:nvSpPr>
        <p:spPr>
          <a:xfrm>
            <a:off x="3468829" y="5834000"/>
            <a:ext cx="87763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</a:rPr>
              <a:t>Wireless-TSN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7B0BC96-3C9B-4DE0-8EBB-67239E7ECFAD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4364804" y="4296468"/>
            <a:ext cx="807433" cy="301229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E993E64-5B00-4482-A8D4-FF06467351E3}"/>
              </a:ext>
            </a:extLst>
          </p:cNvPr>
          <p:cNvSpPr txBox="1"/>
          <p:nvPr/>
        </p:nvSpPr>
        <p:spPr>
          <a:xfrm>
            <a:off x="4799641" y="4367102"/>
            <a:ext cx="103031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US" sz="1100" dirty="0">
              <a:solidFill>
                <a:srgbClr val="004BAF"/>
              </a:solidFill>
            </a:endParaRPr>
          </a:p>
          <a:p>
            <a:pPr algn="ctr"/>
            <a:r>
              <a:rPr lang="en-US" sz="1100" dirty="0">
                <a:solidFill>
                  <a:srgbClr val="004BAF"/>
                </a:solidFill>
              </a:rPr>
              <a:t>AP</a:t>
            </a:r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944FD09E-D328-4721-A98D-CF4918699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70" y="4118234"/>
            <a:ext cx="524772" cy="3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252085E3-B017-469D-AF9E-AA9D7E16C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20" y="4740238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92F1D9FF-4A5A-49DC-827C-761CF68F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60" y="4646971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AF0C832A-AC47-4A8F-B70C-2E8E82ED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48" y="4556619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4306637-1E7B-4EE9-8A92-B8B6549A391F}"/>
              </a:ext>
            </a:extLst>
          </p:cNvPr>
          <p:cNvSpPr/>
          <p:nvPr/>
        </p:nvSpPr>
        <p:spPr>
          <a:xfrm>
            <a:off x="7595260" y="4944579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50AC78-7FBE-4989-9679-528A46C9860A}"/>
              </a:ext>
            </a:extLst>
          </p:cNvPr>
          <p:cNvSpPr txBox="1"/>
          <p:nvPr/>
        </p:nvSpPr>
        <p:spPr>
          <a:xfrm>
            <a:off x="6412110" y="5466808"/>
            <a:ext cx="2350084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4BAF"/>
                </a:solidFill>
              </a:rPr>
              <a:t>Wireless Listener End Stations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FAEE455-0128-4837-BCCE-E45958F845F8}"/>
              </a:ext>
            </a:extLst>
          </p:cNvPr>
          <p:cNvSpPr/>
          <p:nvPr/>
        </p:nvSpPr>
        <p:spPr>
          <a:xfrm>
            <a:off x="7745480" y="4875369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0B24BFC-5341-485A-B773-C9B5666692A3}"/>
              </a:ext>
            </a:extLst>
          </p:cNvPr>
          <p:cNvSpPr/>
          <p:nvPr/>
        </p:nvSpPr>
        <p:spPr>
          <a:xfrm>
            <a:off x="7901668" y="4785015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333C96-4BD0-4990-95B5-7E7C05F96FE6}"/>
              </a:ext>
            </a:extLst>
          </p:cNvPr>
          <p:cNvCxnSpPr/>
          <p:nvPr/>
        </p:nvCxnSpPr>
        <p:spPr>
          <a:xfrm>
            <a:off x="7228856" y="5092481"/>
            <a:ext cx="366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94F4BC3-CC7C-452E-B6CE-B7BAD540077D}"/>
              </a:ext>
            </a:extLst>
          </p:cNvPr>
          <p:cNvSpPr txBox="1"/>
          <p:nvPr/>
        </p:nvSpPr>
        <p:spPr>
          <a:xfrm>
            <a:off x="6777107" y="5139756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4BAF"/>
                </a:solidFill>
              </a:rPr>
              <a:t>Stream Data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DDE46D2-7766-43B4-93ED-8347A47C2CEC}"/>
              </a:ext>
            </a:extLst>
          </p:cNvPr>
          <p:cNvCxnSpPr>
            <a:cxnSpLocks/>
          </p:cNvCxnSpPr>
          <p:nvPr/>
        </p:nvCxnSpPr>
        <p:spPr>
          <a:xfrm flipH="1" flipV="1">
            <a:off x="6862679" y="4233766"/>
            <a:ext cx="1073976" cy="352957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443F21F-0928-436A-AC52-F9D852290108}"/>
              </a:ext>
            </a:extLst>
          </p:cNvPr>
          <p:cNvSpPr txBox="1"/>
          <p:nvPr/>
        </p:nvSpPr>
        <p:spPr>
          <a:xfrm>
            <a:off x="6228705" y="4373749"/>
            <a:ext cx="103031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US" sz="1100" dirty="0">
              <a:solidFill>
                <a:srgbClr val="004BAF"/>
              </a:solidFill>
            </a:endParaRPr>
          </a:p>
          <a:p>
            <a:pPr algn="ctr"/>
            <a:r>
              <a:rPr lang="en-US" sz="1100" dirty="0">
                <a:solidFill>
                  <a:srgbClr val="004BAF"/>
                </a:solidFill>
              </a:rPr>
              <a:t>AP</a:t>
            </a:r>
          </a:p>
        </p:txBody>
      </p:sp>
      <p:sp>
        <p:nvSpPr>
          <p:cNvPr id="2" name="Würfel 1">
            <a:extLst>
              <a:ext uri="{FF2B5EF4-FFF2-40B4-BE49-F238E27FC236}">
                <a16:creationId xmlns:a16="http://schemas.microsoft.com/office/drawing/2014/main" id="{8BFAB7DD-64F5-F04B-AE91-C71D7850F80B}"/>
              </a:ext>
            </a:extLst>
          </p:cNvPr>
          <p:cNvSpPr/>
          <p:nvPr/>
        </p:nvSpPr>
        <p:spPr>
          <a:xfrm>
            <a:off x="3999382" y="3264248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0" name="Würfel 89">
            <a:extLst>
              <a:ext uri="{FF2B5EF4-FFF2-40B4-BE49-F238E27FC236}">
                <a16:creationId xmlns:a16="http://schemas.microsoft.com/office/drawing/2014/main" id="{8996DF99-6580-7046-BC4F-4079636F3F91}"/>
              </a:ext>
            </a:extLst>
          </p:cNvPr>
          <p:cNvSpPr/>
          <p:nvPr/>
        </p:nvSpPr>
        <p:spPr>
          <a:xfrm>
            <a:off x="5167574" y="3252297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2" name="Würfel 91">
            <a:extLst>
              <a:ext uri="{FF2B5EF4-FFF2-40B4-BE49-F238E27FC236}">
                <a16:creationId xmlns:a16="http://schemas.microsoft.com/office/drawing/2014/main" id="{B69F4569-65F5-9C4A-A7AD-D30A2790C9F7}"/>
              </a:ext>
            </a:extLst>
          </p:cNvPr>
          <p:cNvSpPr/>
          <p:nvPr/>
        </p:nvSpPr>
        <p:spPr>
          <a:xfrm>
            <a:off x="6425273" y="3264248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Würfel 92">
            <a:extLst>
              <a:ext uri="{FF2B5EF4-FFF2-40B4-BE49-F238E27FC236}">
                <a16:creationId xmlns:a16="http://schemas.microsoft.com/office/drawing/2014/main" id="{9EAD3BBA-C3FB-A04A-96C6-4E7A0632E7A4}"/>
              </a:ext>
            </a:extLst>
          </p:cNvPr>
          <p:cNvSpPr/>
          <p:nvPr/>
        </p:nvSpPr>
        <p:spPr>
          <a:xfrm>
            <a:off x="7632724" y="3247284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0EA9B92-E9ED-4322-920C-D0EF860AA9D3}"/>
              </a:ext>
            </a:extLst>
          </p:cNvPr>
          <p:cNvSpPr/>
          <p:nvPr/>
        </p:nvSpPr>
        <p:spPr>
          <a:xfrm>
            <a:off x="6277593" y="2296386"/>
            <a:ext cx="728941" cy="31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WTSN-CS</a:t>
            </a:r>
          </a:p>
        </p:txBody>
      </p:sp>
      <p:sp>
        <p:nvSpPr>
          <p:cNvPr id="89" name="Würfel 174">
            <a:extLst>
              <a:ext uri="{FF2B5EF4-FFF2-40B4-BE49-F238E27FC236}">
                <a16:creationId xmlns:a16="http://schemas.microsoft.com/office/drawing/2014/main" id="{62D5484E-A099-4E05-91D0-9172EE9F2006}"/>
              </a:ext>
            </a:extLst>
          </p:cNvPr>
          <p:cNvSpPr/>
          <p:nvPr/>
        </p:nvSpPr>
        <p:spPr>
          <a:xfrm>
            <a:off x="5821493" y="3653040"/>
            <a:ext cx="605436" cy="316149"/>
          </a:xfrm>
          <a:prstGeom prst="cube">
            <a:avLst/>
          </a:prstGeom>
          <a:pattFill prst="pct3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4" name="Straight Connector 79">
            <a:extLst>
              <a:ext uri="{FF2B5EF4-FFF2-40B4-BE49-F238E27FC236}">
                <a16:creationId xmlns:a16="http://schemas.microsoft.com/office/drawing/2014/main" id="{90C7AF4B-F667-4514-A446-0BFE2BF0AF9B}"/>
              </a:ext>
            </a:extLst>
          </p:cNvPr>
          <p:cNvCxnSpPr>
            <a:cxnSpLocks/>
            <a:stCxn id="85" idx="0"/>
          </p:cNvCxnSpPr>
          <p:nvPr/>
        </p:nvCxnSpPr>
        <p:spPr>
          <a:xfrm flipH="1" flipV="1">
            <a:off x="6125207" y="3959357"/>
            <a:ext cx="618656" cy="414392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A13A0-2E81-42CE-864A-C19C2FC446B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9CE10-DC16-4DE0-AC3D-EFE616DA847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DFB28-EC31-4AD6-875E-9D4CDB205C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051C1-5936-4961-8D77-C57CA1EECBE5}"/>
              </a:ext>
            </a:extLst>
          </p:cNvPr>
          <p:cNvSpPr txBox="1"/>
          <p:nvPr/>
        </p:nvSpPr>
        <p:spPr>
          <a:xfrm>
            <a:off x="326519" y="3940392"/>
            <a:ext cx="3116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1) Traffic flow QoS requirements and configuration between Talker and CUC/CNC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2ECEB0C-C436-4EC9-9980-5CABA8B6DA09}"/>
              </a:ext>
            </a:extLst>
          </p:cNvPr>
          <p:cNvCxnSpPr>
            <a:cxnSpLocks/>
          </p:cNvCxnSpPr>
          <p:nvPr/>
        </p:nvCxnSpPr>
        <p:spPr bwMode="auto">
          <a:xfrm flipV="1">
            <a:off x="2939172" y="4102271"/>
            <a:ext cx="1167420" cy="23681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61FB711-9FE2-4DEF-BB73-CEAA2513E3A8}"/>
              </a:ext>
            </a:extLst>
          </p:cNvPr>
          <p:cNvCxnSpPr>
            <a:cxnSpLocks/>
          </p:cNvCxnSpPr>
          <p:nvPr/>
        </p:nvCxnSpPr>
        <p:spPr>
          <a:xfrm flipH="1">
            <a:off x="4664050" y="4657527"/>
            <a:ext cx="437175" cy="155594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D6A6F5E-6311-4A45-88B2-6842744300E8}"/>
              </a:ext>
            </a:extLst>
          </p:cNvPr>
          <p:cNvSpPr txBox="1"/>
          <p:nvPr/>
        </p:nvSpPr>
        <p:spPr>
          <a:xfrm>
            <a:off x="411065" y="5129934"/>
            <a:ext cx="296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2) BSS QoS requirements and schedule aligned with TSN configuration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09EB949-9AC8-4F37-8EB6-47872748099E}"/>
              </a:ext>
            </a:extLst>
          </p:cNvPr>
          <p:cNvSpPr txBox="1"/>
          <p:nvPr/>
        </p:nvSpPr>
        <p:spPr>
          <a:xfrm>
            <a:off x="9189708" y="4378096"/>
            <a:ext cx="296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3) AP schedules channel access to meet QoS requirements using 802.11ax and 802.11be tools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293AECF-0EC2-46E3-B960-3EC91C97DAE7}"/>
              </a:ext>
            </a:extLst>
          </p:cNvPr>
          <p:cNvCxnSpPr/>
          <p:nvPr/>
        </p:nvCxnSpPr>
        <p:spPr bwMode="auto">
          <a:xfrm rot="10800000">
            <a:off x="7143758" y="4393501"/>
            <a:ext cx="2046425" cy="163119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3650D0E-F712-4F1D-9C59-D962D5399236}"/>
              </a:ext>
            </a:extLst>
          </p:cNvPr>
          <p:cNvCxnSpPr>
            <a:cxnSpLocks/>
          </p:cNvCxnSpPr>
          <p:nvPr/>
        </p:nvCxnSpPr>
        <p:spPr>
          <a:xfrm>
            <a:off x="7101683" y="4506211"/>
            <a:ext cx="386466" cy="169647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9831638-B649-4AE5-A4B6-697F25BAC184}"/>
              </a:ext>
            </a:extLst>
          </p:cNvPr>
          <p:cNvCxnSpPr>
            <a:cxnSpLocks/>
          </p:cNvCxnSpPr>
          <p:nvPr/>
        </p:nvCxnSpPr>
        <p:spPr>
          <a:xfrm flipH="1" flipV="1">
            <a:off x="7020659" y="4652582"/>
            <a:ext cx="447955" cy="17736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13E1832D-EB4F-47DD-B781-F9AEC7E6DDF7}"/>
              </a:ext>
            </a:extLst>
          </p:cNvPr>
          <p:cNvSpPr txBox="1"/>
          <p:nvPr/>
        </p:nvSpPr>
        <p:spPr>
          <a:xfrm>
            <a:off x="6493589" y="4830092"/>
            <a:ext cx="150166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3)</a:t>
            </a:r>
            <a:r>
              <a:rPr lang="en-US" sz="1100" dirty="0">
                <a:solidFill>
                  <a:srgbClr val="C00000"/>
                </a:solidFill>
              </a:rPr>
              <a:t> Trigger + </a:t>
            </a:r>
          </a:p>
          <a:p>
            <a:r>
              <a:rPr lang="en-US" sz="1100" dirty="0">
                <a:solidFill>
                  <a:srgbClr val="C0000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1168313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26A0-2D09-4D60-940F-830D212E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WTSN Evolution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03CE2-FA04-4880-8194-B8C52D8537CE}"/>
              </a:ext>
            </a:extLst>
          </p:cNvPr>
          <p:cNvSpPr txBox="1"/>
          <p:nvPr/>
        </p:nvSpPr>
        <p:spPr>
          <a:xfrm>
            <a:off x="73461" y="4023868"/>
            <a:ext cx="1341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TSN Enabling Capabilities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4BD43F9-BFE1-4E7E-A35A-DAC0285403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2D05E8DF-C4C4-470C-8291-52A840D614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1F0FA23-04C7-419F-9E5D-4994E7A479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B6D5ECB-B7CE-4345-A31F-2235AFD11067}"/>
              </a:ext>
            </a:extLst>
          </p:cNvPr>
          <p:cNvSpPr/>
          <p:nvPr/>
        </p:nvSpPr>
        <p:spPr>
          <a:xfrm>
            <a:off x="1630680" y="1758614"/>
            <a:ext cx="8602980" cy="77724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4AC65-33D2-4A9C-A3BF-DEA343EDB7BE}"/>
              </a:ext>
            </a:extLst>
          </p:cNvPr>
          <p:cNvSpPr txBox="1"/>
          <p:nvPr/>
        </p:nvSpPr>
        <p:spPr>
          <a:xfrm>
            <a:off x="1724265" y="1971655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A6D18-464F-4125-9485-55D37FC549AD}"/>
              </a:ext>
            </a:extLst>
          </p:cNvPr>
          <p:cNvSpPr txBox="1"/>
          <p:nvPr/>
        </p:nvSpPr>
        <p:spPr>
          <a:xfrm>
            <a:off x="5036227" y="1962568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A6F3D-2B54-4C81-B327-39AC3F1798B7}"/>
              </a:ext>
            </a:extLst>
          </p:cNvPr>
          <p:cNvSpPr txBox="1"/>
          <p:nvPr/>
        </p:nvSpPr>
        <p:spPr>
          <a:xfrm>
            <a:off x="7626729" y="1962568"/>
            <a:ext cx="101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0C46F-A14B-4EFD-81E4-A36720BC9433}"/>
              </a:ext>
            </a:extLst>
          </p:cNvPr>
          <p:cNvSpPr txBox="1"/>
          <p:nvPr/>
        </p:nvSpPr>
        <p:spPr>
          <a:xfrm>
            <a:off x="1724264" y="3037071"/>
            <a:ext cx="8364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Time Synchronization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422D44-A45C-4B2D-8D52-A6B5351C85A7}"/>
              </a:ext>
            </a:extLst>
          </p:cNvPr>
          <p:cNvSpPr txBox="1"/>
          <p:nvPr/>
        </p:nvSpPr>
        <p:spPr>
          <a:xfrm>
            <a:off x="1724265" y="3499086"/>
            <a:ext cx="12344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Traffic shaping over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EDCA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2B40C-5EF9-4569-B0CF-85A6E9E3019B}"/>
              </a:ext>
            </a:extLst>
          </p:cNvPr>
          <p:cNvSpPr txBox="1"/>
          <p:nvPr/>
        </p:nvSpPr>
        <p:spPr>
          <a:xfrm>
            <a:off x="1503285" y="2577290"/>
            <a:ext cx="219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A328EE-1ACF-407F-B4ED-DC79EFA44F35}"/>
              </a:ext>
            </a:extLst>
          </p:cNvPr>
          <p:cNvSpPr txBox="1"/>
          <p:nvPr/>
        </p:nvSpPr>
        <p:spPr>
          <a:xfrm>
            <a:off x="4540632" y="2619254"/>
            <a:ext cx="219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802.11ax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5C68BB-556B-4D80-9E0C-8B2A6FFB3B0B}"/>
              </a:ext>
            </a:extLst>
          </p:cNvPr>
          <p:cNvSpPr txBox="1"/>
          <p:nvPr/>
        </p:nvSpPr>
        <p:spPr>
          <a:xfrm>
            <a:off x="8204002" y="2650591"/>
            <a:ext cx="219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802.11be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046AE7-EF95-4430-82FB-76345A4890ED}"/>
              </a:ext>
            </a:extLst>
          </p:cNvPr>
          <p:cNvSpPr txBox="1"/>
          <p:nvPr/>
        </p:nvSpPr>
        <p:spPr>
          <a:xfrm>
            <a:off x="3093720" y="3487034"/>
            <a:ext cx="69951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Traffic shaping and bounded latency with scheduled OFDMA operation</a:t>
            </a: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A679E8-3382-4EDF-86FA-4C961AECA70B}"/>
              </a:ext>
            </a:extLst>
          </p:cNvPr>
          <p:cNvSpPr txBox="1"/>
          <p:nvPr/>
        </p:nvSpPr>
        <p:spPr>
          <a:xfrm>
            <a:off x="7626729" y="3931641"/>
            <a:ext cx="24621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Deterministic low latency enhancements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1CA64-64B0-473C-857D-089DB545BA09}"/>
              </a:ext>
            </a:extLst>
          </p:cNvPr>
          <p:cNvSpPr txBox="1"/>
          <p:nvPr/>
        </p:nvSpPr>
        <p:spPr>
          <a:xfrm>
            <a:off x="1724264" y="5324321"/>
            <a:ext cx="8364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WTSN Configuration and management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79130C-C670-4F72-9DB8-5437459AC412}"/>
              </a:ext>
            </a:extLst>
          </p:cNvPr>
          <p:cNvSpPr txBox="1"/>
          <p:nvPr/>
        </p:nvSpPr>
        <p:spPr>
          <a:xfrm>
            <a:off x="1749862" y="4791581"/>
            <a:ext cx="8364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Redundancy over multi-radio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74FE66-43D5-40C1-9D23-8A6CAA3A8886}"/>
              </a:ext>
            </a:extLst>
          </p:cNvPr>
          <p:cNvSpPr txBox="1"/>
          <p:nvPr/>
        </p:nvSpPr>
        <p:spPr>
          <a:xfrm>
            <a:off x="7626730" y="4788214"/>
            <a:ext cx="246215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Redundancy over MLO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24EBB29E-77F0-4C83-82F4-5E556E7A05FD}"/>
              </a:ext>
            </a:extLst>
          </p:cNvPr>
          <p:cNvSpPr/>
          <p:nvPr/>
        </p:nvSpPr>
        <p:spPr>
          <a:xfrm>
            <a:off x="1325880" y="3037071"/>
            <a:ext cx="177405" cy="26565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B67A6C-69F3-4C5A-A005-B9EDC4829BEC}"/>
              </a:ext>
            </a:extLst>
          </p:cNvPr>
          <p:cNvSpPr txBox="1"/>
          <p:nvPr/>
        </p:nvSpPr>
        <p:spPr>
          <a:xfrm>
            <a:off x="1207399" y="1913457"/>
            <a:ext cx="51686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0A1705-48BA-42F6-956D-392628529640}"/>
              </a:ext>
            </a:extLst>
          </p:cNvPr>
          <p:cNvSpPr txBox="1"/>
          <p:nvPr/>
        </p:nvSpPr>
        <p:spPr>
          <a:xfrm>
            <a:off x="10479332" y="1964063"/>
            <a:ext cx="51686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26F7E0-6423-4334-ABE9-82CF15515961}"/>
              </a:ext>
            </a:extLst>
          </p:cNvPr>
          <p:cNvSpPr txBox="1"/>
          <p:nvPr/>
        </p:nvSpPr>
        <p:spPr>
          <a:xfrm>
            <a:off x="1207399" y="5785220"/>
            <a:ext cx="952476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802.11 and TSN will continue to evolve and introduce new TSN tools</a:t>
            </a:r>
          </a:p>
        </p:txBody>
      </p:sp>
    </p:spTree>
    <p:extLst>
      <p:ext uri="{BB962C8B-B14F-4D97-AF65-F5344CB8AC3E}">
        <p14:creationId xmlns:p14="http://schemas.microsoft.com/office/powerpoint/2010/main" val="421620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E5E8E333-94A4-4026-9299-7AB187BE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50139"/>
          </a:xfrm>
        </p:spPr>
        <p:txBody>
          <a:bodyPr>
            <a:normAutofit fontScale="90000"/>
          </a:bodyPr>
          <a:lstStyle/>
          <a:p>
            <a:r>
              <a:rPr lang="en-US" dirty="0"/>
              <a:t>TSN over WiFi 6 demo at MWC 2022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E1DC2-8327-48E4-B1A3-C7EC28D53E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B19A7-D073-4282-81B1-711C795674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7B5FC-157E-4A78-ADEA-F37DB1CD0D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64240-D509-42C7-81BE-CE804C6DA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" t="10000" r="2500" b="10000"/>
          <a:stretch/>
        </p:blipFill>
        <p:spPr>
          <a:xfrm>
            <a:off x="348343" y="3313351"/>
            <a:ext cx="5747657" cy="27328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F92B8C-123B-4C41-9E1E-EAE73BD10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14" t="24973" r="5689" b="8461"/>
          <a:stretch/>
        </p:blipFill>
        <p:spPr>
          <a:xfrm>
            <a:off x="6602397" y="1160058"/>
            <a:ext cx="5328745" cy="2875914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5C45FEB-0D0B-4CBD-A74D-D1CA1153ED7A}"/>
              </a:ext>
            </a:extLst>
          </p:cNvPr>
          <p:cNvSpPr txBox="1">
            <a:spLocks/>
          </p:cNvSpPr>
          <p:nvPr/>
        </p:nvSpPr>
        <p:spPr>
          <a:xfrm>
            <a:off x="378715" y="1209511"/>
            <a:ext cx="6012658" cy="207220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Joint demo by Cisco, Intel, Exor, and Keysight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Illustrating Realistic HMI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Heartbeat frame transmitted every 1ms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Wireless emergency stop button generates repeated “emergency-stop” frames every 1ms when pressed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Best Effort Traffic: ~20Mbps traffic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45C889C-01F4-40F0-BE3C-19FFFEBF546C}"/>
              </a:ext>
            </a:extLst>
          </p:cNvPr>
          <p:cNvSpPr txBox="1">
            <a:spLocks/>
          </p:cNvSpPr>
          <p:nvPr/>
        </p:nvSpPr>
        <p:spPr>
          <a:xfrm>
            <a:off x="6391373" y="4204138"/>
            <a:ext cx="5747657" cy="2165131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Demonstrated Technologies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802.1AS synchronization via FTM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802.1Qbv schedule with 1ms cycle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Measurements conducted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802.1AS synchronization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Latency histograms illustrating 802.1Qbv performance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32644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D6C0BF7-66CB-0A47-B2CE-0F344BB4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793" y="920443"/>
            <a:ext cx="2548155" cy="25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C965D-26E9-6F45-97D1-685314BF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activities in WBA and Avnu Alliance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4CF50-E5A1-B148-A782-3DF39C80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7EB4C4-228A-4E1F-93C5-D2DAEC5BD3C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BA023D-1F92-4E4F-BF58-CAF88A1846E0}"/>
              </a:ext>
            </a:extLst>
          </p:cNvPr>
          <p:cNvSpPr txBox="1"/>
          <p:nvPr/>
        </p:nvSpPr>
        <p:spPr>
          <a:xfrm>
            <a:off x="602863" y="2455791"/>
            <a:ext cx="5145024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Workgroup launched Feb. 2021 - </a:t>
            </a:r>
            <a:r>
              <a:rPr lang="en-US" sz="2000" u="sng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https://wballiance.com/wi-fi-6-6e-for-industrial-iot/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Continue the IIOT work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https://wballiance.com/resource/wi-fi-6-trial-report-industrial-manufacturing/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https://www.mettisgroup.com/wifi6/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970C0-F4A5-49DC-B018-7F8ADDC52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00" y="1719263"/>
            <a:ext cx="3429000" cy="781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D61CF-F04E-4C5B-BF9B-FE615B5DE1CA}"/>
              </a:ext>
            </a:extLst>
          </p:cNvPr>
          <p:cNvSpPr txBox="1"/>
          <p:nvPr/>
        </p:nvSpPr>
        <p:spPr>
          <a:xfrm>
            <a:off x="6444115" y="2761583"/>
            <a:ext cx="5145024" cy="291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Wireless TSN WG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https://avnu.org/wirelessTSN/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Defining use cases, market requirements and TSN capability testing specifications/Interop Events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https://avnu.org/wireless-tsn-paper/</a:t>
            </a:r>
            <a:endParaRPr lang="en-US" sz="2000" dirty="0">
              <a:solidFill>
                <a:schemeClr val="accent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2A94CB-8155-4C5A-A72D-D3292CD399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C8B8A5-3576-4C56-BAEF-60D749B342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82596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C156-19F7-49C0-BFFC-24445EF9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E759-7E47-417B-84C6-9DF91D296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 is already used as a connectivity solution for deterministic Enterprise applications such as Industrial IOT (IIOT) and AR/VR/XR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capabilities (802.11be and Wireless TSN) are enabling support for these and future time-sensitive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meet isochronous communication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more tightly bound latency and reliability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deliver on each application’s unique requirements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and TSN trials, testing and deployments are in progress (WBA and Avnu Alliance)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B472A-116A-447A-9EE7-D30DA6721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BF0FF-5546-41D2-AA15-FA1AD22F4C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2866B0-9F16-4DDF-AB0E-4CC2C19C30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60FB-3792-48D0-80B4-63153CA3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4B43-0382-4CF8-B7B6-21DB40E0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92443"/>
            <a:ext cx="10361084" cy="46762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Growing interest in wireless for time-sensitive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Factory/process automation, robotics, AR/VR/XR are a few examples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wide range of latency/reliability KPIs, but  “</a:t>
            </a:r>
            <a:r>
              <a:rPr lang="en-US" b="1" dirty="0"/>
              <a:t>determinism</a:t>
            </a:r>
            <a:r>
              <a:rPr lang="en-US" dirty="0"/>
              <a:t>” is a common need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Time-sensitive and other types of applications need to work in a </a:t>
            </a:r>
            <a:r>
              <a:rPr lang="en-US" b="1" dirty="0"/>
              <a:t>converged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Interoperability/standards-based connectivity is needed for practical/wide scale adoption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with TSN capabilities (WTSN) is a solution for time-sensitive applications in managed Enterprise/industrial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presentation will discuss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Time-sensitive application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Existing Wi-Fi capabilities including 802.11ax and TSN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Evolution of Wi-Fi capabilities (802.11be)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Examples/demonstrations of Wi-Fi enabling industrial applications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8A168-4A1F-498B-A791-65653AC37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F752-6B64-4C87-B66B-4631BB4E2D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7EC928-E39E-4254-A682-A5FC4F4F539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39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B6EF-AC81-4291-9AE9-261839A7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Classes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E5F28-81C4-4B45-A9C8-76616C2E4C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6DB1E-38D6-42BB-96C7-9300FE7E0C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3E0CC-1C4B-49B4-8968-543250FDEE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65D2EC-2276-4918-BC54-1FF55B75B99C}"/>
              </a:ext>
            </a:extLst>
          </p:cNvPr>
          <p:cNvSpPr/>
          <p:nvPr/>
        </p:nvSpPr>
        <p:spPr>
          <a:xfrm>
            <a:off x="986697" y="2023851"/>
            <a:ext cx="2527404" cy="8956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Monitoring &amp; Analytics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5DDFB91-F636-4BE3-84B7-3D015EF4E4D9}"/>
              </a:ext>
            </a:extLst>
          </p:cNvPr>
          <p:cNvSpPr/>
          <p:nvPr/>
        </p:nvSpPr>
        <p:spPr>
          <a:xfrm>
            <a:off x="6318308" y="2023851"/>
            <a:ext cx="2456200" cy="8623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Closed-loop Control Systems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260486C-5B0C-4FD7-B19D-AD37B31E9DE7}"/>
              </a:ext>
            </a:extLst>
          </p:cNvPr>
          <p:cNvSpPr/>
          <p:nvPr/>
        </p:nvSpPr>
        <p:spPr>
          <a:xfrm>
            <a:off x="9163137" y="2023851"/>
            <a:ext cx="2509993" cy="8623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Autonomous &amp; Mobile Robots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F2B6D034-B433-48EF-B052-AF3A09CC269E}"/>
              </a:ext>
            </a:extLst>
          </p:cNvPr>
          <p:cNvSpPr/>
          <p:nvPr/>
        </p:nvSpPr>
        <p:spPr>
          <a:xfrm>
            <a:off x="3814332" y="2023851"/>
            <a:ext cx="2203744" cy="87896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Augmented/virtual reality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B4AE30-6F0D-412C-998F-9568F42FE435}"/>
              </a:ext>
            </a:extLst>
          </p:cNvPr>
          <p:cNvSpPr/>
          <p:nvPr/>
        </p:nvSpPr>
        <p:spPr>
          <a:xfrm>
            <a:off x="960371" y="4818844"/>
            <a:ext cx="2628576" cy="4961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Delay-Tolerant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DBD666-7922-4D30-844A-29ADFE4ABA00}"/>
              </a:ext>
            </a:extLst>
          </p:cNvPr>
          <p:cNvSpPr/>
          <p:nvPr/>
        </p:nvSpPr>
        <p:spPr>
          <a:xfrm>
            <a:off x="6578297" y="4923862"/>
            <a:ext cx="4825091" cy="527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Time/Safety-Critical 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(Hard Real-Time &amp; Isochronous)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0939E-4D04-4E66-90AF-1F29029C5191}"/>
              </a:ext>
            </a:extLst>
          </p:cNvPr>
          <p:cNvSpPr/>
          <p:nvPr/>
        </p:nvSpPr>
        <p:spPr>
          <a:xfrm>
            <a:off x="4000078" y="4818844"/>
            <a:ext cx="2032144" cy="7380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Delay-Intolerant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6DF20D23-0BAB-4D83-B8D9-DA09961766D8}"/>
              </a:ext>
            </a:extLst>
          </p:cNvPr>
          <p:cNvSpPr/>
          <p:nvPr/>
        </p:nvSpPr>
        <p:spPr>
          <a:xfrm>
            <a:off x="1098410" y="4587073"/>
            <a:ext cx="2301816" cy="1155032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ounded Rectangle 36">
            <a:extLst>
              <a:ext uri="{FF2B5EF4-FFF2-40B4-BE49-F238E27FC236}">
                <a16:creationId xmlns:a16="http://schemas.microsoft.com/office/drawing/2014/main" id="{0621AA82-F33F-49D9-B3ED-164A4B55D15B}"/>
              </a:ext>
            </a:extLst>
          </p:cNvPr>
          <p:cNvSpPr/>
          <p:nvPr/>
        </p:nvSpPr>
        <p:spPr>
          <a:xfrm>
            <a:off x="4000078" y="4587073"/>
            <a:ext cx="2167088" cy="1155032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ounded Rectangle 37">
            <a:extLst>
              <a:ext uri="{FF2B5EF4-FFF2-40B4-BE49-F238E27FC236}">
                <a16:creationId xmlns:a16="http://schemas.microsoft.com/office/drawing/2014/main" id="{5842CDF5-0906-461B-AD73-B963A690EC89}"/>
              </a:ext>
            </a:extLst>
          </p:cNvPr>
          <p:cNvSpPr/>
          <p:nvPr/>
        </p:nvSpPr>
        <p:spPr>
          <a:xfrm>
            <a:off x="6578297" y="4587073"/>
            <a:ext cx="5169680" cy="1155032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 descr="5G_Landingpage_Images-HERO-R4_V1-AS_Industrial2_1920x1080.png">
            <a:extLst>
              <a:ext uri="{FF2B5EF4-FFF2-40B4-BE49-F238E27FC236}">
                <a16:creationId xmlns:a16="http://schemas.microsoft.com/office/drawing/2014/main" id="{F0FF1857-AC83-489F-87DD-9BA84403F2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167" y="3002570"/>
            <a:ext cx="2294997" cy="12929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A3ABDA-5681-4DB9-85EE-1FE8D4E66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137" y="3007947"/>
            <a:ext cx="2298640" cy="1292985"/>
          </a:xfrm>
          <a:prstGeom prst="rect">
            <a:avLst/>
          </a:prstGeom>
        </p:spPr>
      </p:pic>
      <p:pic>
        <p:nvPicPr>
          <p:cNvPr id="3074" name="Picture 2" descr="Person wearing mixed reality smartglasses touching transparent screen">
            <a:extLst>
              <a:ext uri="{FF2B5EF4-FFF2-40B4-BE49-F238E27FC236}">
                <a16:creationId xmlns:a16="http://schemas.microsoft.com/office/drawing/2014/main" id="{08B57D4D-5A51-4A23-9BF4-1FDB2A385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5650" y="3008167"/>
            <a:ext cx="1995943" cy="13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man in Glasses Standing Near a Display">
            <a:extLst>
              <a:ext uri="{FF2B5EF4-FFF2-40B4-BE49-F238E27FC236}">
                <a16:creationId xmlns:a16="http://schemas.microsoft.com/office/drawing/2014/main" id="{19DC0717-A16A-4DAD-9065-B67EDBA5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29" y="3024827"/>
            <a:ext cx="2301816" cy="12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A6BE5EFF-BA5C-48EC-B649-A0E25026EA0D}"/>
              </a:ext>
            </a:extLst>
          </p:cNvPr>
          <p:cNvSpPr/>
          <p:nvPr/>
        </p:nvSpPr>
        <p:spPr bwMode="auto">
          <a:xfrm rot="5400000">
            <a:off x="7654947" y="1975966"/>
            <a:ext cx="363536" cy="782252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F855FB-E4A2-4520-9178-03E4D537FB89}"/>
              </a:ext>
            </a:extLst>
          </p:cNvPr>
          <p:cNvSpPr txBox="1"/>
          <p:nvPr/>
        </p:nvSpPr>
        <p:spPr>
          <a:xfrm>
            <a:off x="5613665" y="5986746"/>
            <a:ext cx="541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Need bounded latency &amp; determinism</a:t>
            </a:r>
          </a:p>
        </p:txBody>
      </p:sp>
    </p:spTree>
    <p:extLst>
      <p:ext uri="{BB962C8B-B14F-4D97-AF65-F5344CB8AC3E}">
        <p14:creationId xmlns:p14="http://schemas.microsoft.com/office/powerpoint/2010/main" val="385440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8F2F-68B2-4E58-A671-0E3E7EBA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where deterministic connectivity service with bounded latency are critical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B6674-6203-4411-A4D5-517EA2486F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A53E6-5986-4F2F-807F-34A54E0F6F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0E31E-0174-45F1-B8A1-436533E35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470BB-94D0-4462-99B4-121BC0BA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42" y="3896889"/>
            <a:ext cx="3593146" cy="2121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9952B9-7CDE-4354-89E9-4FCC4D5F7BEE}"/>
              </a:ext>
            </a:extLst>
          </p:cNvPr>
          <p:cNvSpPr txBox="1"/>
          <p:nvPr/>
        </p:nvSpPr>
        <p:spPr>
          <a:xfrm>
            <a:off x="1021242" y="1692649"/>
            <a:ext cx="392809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US" sz="1600" b="1" kern="0" dirty="0">
                <a:solidFill>
                  <a:schemeClr val="tx1"/>
                </a:solidFill>
                <a:sym typeface="Helvetica Neue"/>
              </a:rPr>
              <a:t>Isochronous Industrial Control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87AE0-45DB-4A66-B5BD-A04CC7966C15}"/>
              </a:ext>
            </a:extLst>
          </p:cNvPr>
          <p:cNvGrpSpPr/>
          <p:nvPr/>
        </p:nvGrpSpPr>
        <p:grpSpPr>
          <a:xfrm>
            <a:off x="888631" y="2125749"/>
            <a:ext cx="3782594" cy="1837816"/>
            <a:chOff x="879597" y="1748667"/>
            <a:chExt cx="3782594" cy="18378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8A18DC-E9E0-4FE8-B133-4050393D9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9723" y="3051015"/>
              <a:ext cx="535468" cy="5354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D1357C-FBEA-4B28-833C-9E438AC5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1082" y="2094124"/>
              <a:ext cx="531212" cy="3892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474DCE-C771-4E7A-A90B-E12E8F21C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8711" y="3065850"/>
              <a:ext cx="600075" cy="400050"/>
            </a:xfrm>
            <a:prstGeom prst="rect">
              <a:avLst/>
            </a:prstGeom>
          </p:spPr>
        </p:pic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AEBA0B56-9646-4732-9C85-3199C60ACBE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622361" y="2421142"/>
              <a:ext cx="777083" cy="512333"/>
            </a:xfrm>
            <a:prstGeom prst="bentConnector2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939F9865-BD0F-4085-9D91-65A7605FDBA3}"/>
                </a:ext>
              </a:extLst>
            </p:cNvPr>
            <p:cNvCxnSpPr/>
            <p:nvPr/>
          </p:nvCxnSpPr>
          <p:spPr>
            <a:xfrm rot="16200000" flipH="1">
              <a:off x="2877307" y="2470542"/>
              <a:ext cx="777084" cy="413531"/>
            </a:xfrm>
            <a:prstGeom prst="bentConnector3">
              <a:avLst>
                <a:gd name="adj1" fmla="val -1347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AAFA43-1FED-4E84-89BF-9F7E37FC69B0}"/>
                </a:ext>
              </a:extLst>
            </p:cNvPr>
            <p:cNvSpPr txBox="1"/>
            <p:nvPr/>
          </p:nvSpPr>
          <p:spPr>
            <a:xfrm>
              <a:off x="879597" y="2542689"/>
              <a:ext cx="901999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Sensing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D492B6-E083-47AA-A893-563951825EA0}"/>
                </a:ext>
              </a:extLst>
            </p:cNvPr>
            <p:cNvSpPr txBox="1"/>
            <p:nvPr/>
          </p:nvSpPr>
          <p:spPr>
            <a:xfrm>
              <a:off x="3679373" y="2465778"/>
              <a:ext cx="982818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Actuation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6DCB2D-A7D5-47FB-B02A-0B9BF21FD5D6}"/>
                </a:ext>
              </a:extLst>
            </p:cNvPr>
            <p:cNvSpPr txBox="1"/>
            <p:nvPr/>
          </p:nvSpPr>
          <p:spPr>
            <a:xfrm>
              <a:off x="2234970" y="1748667"/>
              <a:ext cx="982818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Control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375578-18EF-4260-B5B1-C64DA3AE5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962" y="2994554"/>
              <a:ext cx="271185" cy="14259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28843C8-6809-4EB2-9A61-07DC67321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8700" y="1956422"/>
              <a:ext cx="271185" cy="14259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BC9333-8E78-4E33-801D-976AC753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3811" y="2851963"/>
              <a:ext cx="271185" cy="14259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EEB1620-CE02-4D87-8D42-7B53B1441A65}"/>
              </a:ext>
            </a:extLst>
          </p:cNvPr>
          <p:cNvSpPr txBox="1"/>
          <p:nvPr/>
        </p:nvSpPr>
        <p:spPr>
          <a:xfrm>
            <a:off x="6804905" y="1730467"/>
            <a:ext cx="371076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Extended Reality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Helvetica Neue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81F81F-36B0-4899-948B-73959214EBE3}"/>
              </a:ext>
            </a:extLst>
          </p:cNvPr>
          <p:cNvGrpSpPr/>
          <p:nvPr/>
        </p:nvGrpSpPr>
        <p:grpSpPr>
          <a:xfrm>
            <a:off x="7143757" y="2127483"/>
            <a:ext cx="3127233" cy="1821835"/>
            <a:chOff x="5813910" y="2363129"/>
            <a:chExt cx="6382723" cy="3855106"/>
          </a:xfrm>
        </p:grpSpPr>
        <p:pic>
          <p:nvPicPr>
            <p:cNvPr id="22" name="Picture 21" descr="Intel NUC Kit NUC8i7HNK (Hades Canyon) i7-8705G Radeon RX Vega M GL Barebone System BOXNUC8I7HNK1">
              <a:extLst>
                <a:ext uri="{FF2B5EF4-FFF2-40B4-BE49-F238E27FC236}">
                  <a16:creationId xmlns:a16="http://schemas.microsoft.com/office/drawing/2014/main" id="{826C00CE-4B96-4D7E-A947-357B44656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6933" y="2363129"/>
              <a:ext cx="1289154" cy="128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isco Catalyst 9130AX Series Access Points Data Sheet - Cisco">
              <a:extLst>
                <a:ext uri="{FF2B5EF4-FFF2-40B4-BE49-F238E27FC236}">
                  <a16:creationId xmlns:a16="http://schemas.microsoft.com/office/drawing/2014/main" id="{938B36CE-9678-435C-82D7-3F36BC566E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" t="2159" r="836" b="5930"/>
            <a:stretch/>
          </p:blipFill>
          <p:spPr bwMode="auto">
            <a:xfrm>
              <a:off x="8737013" y="4057352"/>
              <a:ext cx="608993" cy="434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Amazon.com: Microsoft Hololens2 4GB RAM 64GB ROM VR Headset (Device ONLY) -  US Version : Cell Phones &amp; Accessories">
              <a:extLst>
                <a:ext uri="{FF2B5EF4-FFF2-40B4-BE49-F238E27FC236}">
                  <a16:creationId xmlns:a16="http://schemas.microsoft.com/office/drawing/2014/main" id="{062B1505-BF4A-4210-80D2-772A8770D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6933" y="5245939"/>
              <a:ext cx="1545841" cy="972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F136AE-AA00-44FA-A65D-DA966A19A2A5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9041509" y="3519377"/>
              <a:ext cx="1" cy="53797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7AE611-5672-4CB3-8CB0-583B08334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0168" y="4525338"/>
              <a:ext cx="0" cy="644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  <a:headEnd type="triangle"/>
              <a:tailEnd type="triangle"/>
            </a:ln>
            <a:effectLst/>
            <a:sp3d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407A5A-864F-4307-A146-57D8052AEA01}"/>
                </a:ext>
              </a:extLst>
            </p:cNvPr>
            <p:cNvSpPr txBox="1"/>
            <p:nvPr/>
          </p:nvSpPr>
          <p:spPr>
            <a:xfrm>
              <a:off x="10147676" y="5575317"/>
              <a:ext cx="933975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Client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D17A53-A5D0-45A5-B350-88C6911A34E7}"/>
                </a:ext>
              </a:extLst>
            </p:cNvPr>
            <p:cNvSpPr txBox="1"/>
            <p:nvPr/>
          </p:nvSpPr>
          <p:spPr>
            <a:xfrm>
              <a:off x="10057044" y="2793310"/>
              <a:ext cx="782279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Edge</a:t>
              </a:r>
            </a:p>
          </p:txBody>
        </p:sp>
        <p:sp>
          <p:nvSpPr>
            <p:cNvPr id="29" name="Arrow: Curved Right 28">
              <a:extLst>
                <a:ext uri="{FF2B5EF4-FFF2-40B4-BE49-F238E27FC236}">
                  <a16:creationId xmlns:a16="http://schemas.microsoft.com/office/drawing/2014/main" id="{5BE1EEDA-6375-45AF-9F9A-EF244622F72B}"/>
                </a:ext>
              </a:extLst>
            </p:cNvPr>
            <p:cNvSpPr/>
            <p:nvPr/>
          </p:nvSpPr>
          <p:spPr>
            <a:xfrm>
              <a:off x="7612381" y="3557577"/>
              <a:ext cx="692471" cy="1267741"/>
            </a:xfrm>
            <a:prstGeom prst="curvedRightArrow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Arrow: Curved Right 29">
              <a:extLst>
                <a:ext uri="{FF2B5EF4-FFF2-40B4-BE49-F238E27FC236}">
                  <a16:creationId xmlns:a16="http://schemas.microsoft.com/office/drawing/2014/main" id="{FBDB7683-BB78-407E-B872-80AEBA3BF373}"/>
                </a:ext>
              </a:extLst>
            </p:cNvPr>
            <p:cNvSpPr/>
            <p:nvPr/>
          </p:nvSpPr>
          <p:spPr>
            <a:xfrm rot="10800000">
              <a:off x="9796826" y="3481150"/>
              <a:ext cx="692471" cy="1267741"/>
            </a:xfrm>
            <a:prstGeom prst="curvedRightArrow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085EC2-7815-460D-8A10-CD22A9C5D91F}"/>
                </a:ext>
              </a:extLst>
            </p:cNvPr>
            <p:cNvSpPr txBox="1"/>
            <p:nvPr/>
          </p:nvSpPr>
          <p:spPr>
            <a:xfrm>
              <a:off x="10649922" y="4001656"/>
              <a:ext cx="1546711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“Sensing”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3057C4-9B8D-4147-8292-1A75D0B2DFA2}"/>
                </a:ext>
              </a:extLst>
            </p:cNvPr>
            <p:cNvSpPr txBox="1"/>
            <p:nvPr/>
          </p:nvSpPr>
          <p:spPr>
            <a:xfrm>
              <a:off x="5813910" y="3934407"/>
              <a:ext cx="1844155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“Actuation”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5686444-A9F6-4634-8EE2-74DE7E452205}"/>
              </a:ext>
            </a:extLst>
          </p:cNvPr>
          <p:cNvSpPr txBox="1"/>
          <p:nvPr/>
        </p:nvSpPr>
        <p:spPr>
          <a:xfrm>
            <a:off x="7143757" y="5982002"/>
            <a:ext cx="4634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  <a:sym typeface="Helvetica Neue"/>
              </a:rPr>
              <a:t>Motion to Photon Cycle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: user tracking (“sensing”), computing (rendering) and display (“actuation”)</a:t>
            </a:r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0E9967-4AF2-45AD-81E3-0654C03B5F53}"/>
              </a:ext>
            </a:extLst>
          </p:cNvPr>
          <p:cNvSpPr txBox="1"/>
          <p:nvPr/>
        </p:nvSpPr>
        <p:spPr>
          <a:xfrm>
            <a:off x="501581" y="5944140"/>
            <a:ext cx="5049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  <a:sym typeface="Helvetica Neue"/>
              </a:rPr>
              <a:t>Control Cycle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: sensing</a:t>
            </a:r>
            <a:r>
              <a:rPr lang="en-US" sz="1400" kern="0" dirty="0">
                <a:solidFill>
                  <a:schemeClr val="tx1"/>
                </a:solidFill>
                <a:sym typeface="Helvetica Neue"/>
              </a:rPr>
              <a:t> (I/O input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), computing (control algorithm) and actuation (I/O output)</a:t>
            </a:r>
            <a:endParaRPr lang="en-US" sz="1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970FBD-9A5E-4AB3-89C8-959EBDCBE465}"/>
              </a:ext>
            </a:extLst>
          </p:cNvPr>
          <p:cNvCxnSpPr/>
          <p:nvPr/>
        </p:nvCxnSpPr>
        <p:spPr bwMode="auto">
          <a:xfrm>
            <a:off x="7265035" y="4405745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BE7DBE-1DB5-40EC-898D-965FA0A1324F}"/>
              </a:ext>
            </a:extLst>
          </p:cNvPr>
          <p:cNvCxnSpPr/>
          <p:nvPr/>
        </p:nvCxnSpPr>
        <p:spPr bwMode="auto">
          <a:xfrm>
            <a:off x="8224470" y="4375937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FCE52A-23E1-41F6-BF5C-147C0B279A18}"/>
              </a:ext>
            </a:extLst>
          </p:cNvPr>
          <p:cNvCxnSpPr/>
          <p:nvPr/>
        </p:nvCxnSpPr>
        <p:spPr bwMode="auto">
          <a:xfrm>
            <a:off x="9729665" y="4405745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7E2F602-404E-4C60-A7A1-66E399095D97}"/>
              </a:ext>
            </a:extLst>
          </p:cNvPr>
          <p:cNvCxnSpPr/>
          <p:nvPr/>
        </p:nvCxnSpPr>
        <p:spPr bwMode="auto">
          <a:xfrm>
            <a:off x="10851884" y="4405745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C17835B-9751-4DF3-9766-A2AC04F3F5BA}"/>
              </a:ext>
            </a:extLst>
          </p:cNvPr>
          <p:cNvSpPr txBox="1"/>
          <p:nvPr/>
        </p:nvSpPr>
        <p:spPr>
          <a:xfrm>
            <a:off x="8224470" y="4678131"/>
            <a:ext cx="149538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Rendering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6FCA27-9405-480D-8A34-497FDBC074B6}"/>
              </a:ext>
            </a:extLst>
          </p:cNvPr>
          <p:cNvSpPr txBox="1"/>
          <p:nvPr/>
        </p:nvSpPr>
        <p:spPr>
          <a:xfrm>
            <a:off x="7265035" y="5061693"/>
            <a:ext cx="881438" cy="2616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HMD state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E847A-DE93-48C4-A542-FCB4CF710D71}"/>
              </a:ext>
            </a:extLst>
          </p:cNvPr>
          <p:cNvSpPr txBox="1"/>
          <p:nvPr/>
        </p:nvSpPr>
        <p:spPr>
          <a:xfrm>
            <a:off x="9729661" y="5056916"/>
            <a:ext cx="975177" cy="2616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296FA58-E2F4-4EBF-983F-3DF9E4B4E26F}"/>
              </a:ext>
            </a:extLst>
          </p:cNvPr>
          <p:cNvCxnSpPr/>
          <p:nvPr/>
        </p:nvCxnSpPr>
        <p:spPr bwMode="auto">
          <a:xfrm>
            <a:off x="7265035" y="4184073"/>
            <a:ext cx="35138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65DD652-72DA-451C-AC55-673E7D463B47}"/>
              </a:ext>
            </a:extLst>
          </p:cNvPr>
          <p:cNvCxnSpPr>
            <a:cxnSpLocks/>
          </p:cNvCxnSpPr>
          <p:nvPr/>
        </p:nvCxnSpPr>
        <p:spPr bwMode="auto">
          <a:xfrm>
            <a:off x="7265035" y="5597236"/>
            <a:ext cx="9594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496004E-F839-4F1B-820A-AE867F9B9B8C}"/>
              </a:ext>
            </a:extLst>
          </p:cNvPr>
          <p:cNvCxnSpPr>
            <a:cxnSpLocks/>
          </p:cNvCxnSpPr>
          <p:nvPr/>
        </p:nvCxnSpPr>
        <p:spPr bwMode="auto">
          <a:xfrm>
            <a:off x="9729661" y="5601854"/>
            <a:ext cx="112222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1A410E8-F3B3-4260-8D78-067143AE41C0}"/>
              </a:ext>
            </a:extLst>
          </p:cNvPr>
          <p:cNvSpPr txBox="1"/>
          <p:nvPr/>
        </p:nvSpPr>
        <p:spPr>
          <a:xfrm>
            <a:off x="8367868" y="5662128"/>
            <a:ext cx="1283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Latency bound for communication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40F6AA-4C65-4EF8-8E88-EB52BCD83A5D}"/>
              </a:ext>
            </a:extLst>
          </p:cNvPr>
          <p:cNvSpPr txBox="1"/>
          <p:nvPr/>
        </p:nvSpPr>
        <p:spPr>
          <a:xfrm>
            <a:off x="8238018" y="3985547"/>
            <a:ext cx="128385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Motion to Photon Cycle</a:t>
            </a: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6D52CEE1-E3ED-4C67-8BD0-C17910FD887B}"/>
              </a:ext>
            </a:extLst>
          </p:cNvPr>
          <p:cNvSpPr/>
          <p:nvPr/>
        </p:nvSpPr>
        <p:spPr bwMode="auto">
          <a:xfrm rot="5196705" flipV="1">
            <a:off x="7987988" y="5443095"/>
            <a:ext cx="476706" cy="440789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C41A7FC2-11AB-4649-8CE9-4C4BE27A829C}"/>
              </a:ext>
            </a:extLst>
          </p:cNvPr>
          <p:cNvSpPr/>
          <p:nvPr/>
        </p:nvSpPr>
        <p:spPr bwMode="auto">
          <a:xfrm rot="7986925">
            <a:off x="9413369" y="5653668"/>
            <a:ext cx="476706" cy="285636"/>
          </a:xfrm>
          <a:prstGeom prst="arc">
            <a:avLst>
              <a:gd name="adj1" fmla="val 12543700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7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A9CD-012A-4963-98B6-1B7034FE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Use Cases and Requirements (Avnu Alliance WTSN Working Group)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777F7-8EBC-49F9-8CEB-F25DD9CB4B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89B33-4EBA-4246-9217-056640FA8F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91103-2711-4A97-A6C1-0804DBB032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FB6C91EA-175E-47EF-8E0A-D51123D78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799818"/>
              </p:ext>
            </p:extLst>
          </p:nvPr>
        </p:nvGraphicFramePr>
        <p:xfrm>
          <a:off x="1804737" y="1830390"/>
          <a:ext cx="8229600" cy="3795142"/>
        </p:xfrm>
        <a:graphic>
          <a:graphicData uri="http://schemas.openxmlformats.org/drawingml/2006/table">
            <a:tbl>
              <a:tblPr firstRow="1" bandRow="1"/>
              <a:tblGrid>
                <a:gridCol w="1647173">
                  <a:extLst>
                    <a:ext uri="{9D8B030D-6E8A-4147-A177-3AD203B41FA5}">
                      <a16:colId xmlns:a16="http://schemas.microsoft.com/office/drawing/2014/main" val="1823598337"/>
                    </a:ext>
                  </a:extLst>
                </a:gridCol>
                <a:gridCol w="1644667">
                  <a:extLst>
                    <a:ext uri="{9D8B030D-6E8A-4147-A177-3AD203B41FA5}">
                      <a16:colId xmlns:a16="http://schemas.microsoft.com/office/drawing/2014/main" val="19656670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74197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837016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7791071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Mobile Robots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Live Events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Closed loop Control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AR/VR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77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Typical area of service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Small/medium/large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Medium/large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Small/medium/large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Small/Medium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76261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stations per area of service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100-500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&lt;5 devices/group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6932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Profile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Cyclic and Event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Continuous stream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Cyclic and Isochronous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Cyclic (UL), video (DL)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4364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Synchronization Accuracy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 µsec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µsec or better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µsec or better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 µsec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083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Bounded Latency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– 1msec (cyclic)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– 10 msec (events)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1msec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– 1 </a:t>
                      </a:r>
                      <a:r>
                        <a:rPr lang="en-US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(Cyclic)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– 100 </a:t>
                      </a:r>
                      <a:r>
                        <a:rPr lang="en-US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(Events)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to 10 msec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4782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Reliability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934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Authentication, integrity and resilience to DOS/Interference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Authentication, privacy, resilience to DOS/Interference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Auth., integrity and resilience to DOS and time/QoS attacks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Auth., integrity and resilience to DOS.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0512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22F65B-D129-4B5F-82EE-25A83F065CC9}"/>
              </a:ext>
            </a:extLst>
          </p:cNvPr>
          <p:cNvSpPr txBox="1"/>
          <p:nvPr/>
        </p:nvSpPr>
        <p:spPr>
          <a:xfrm>
            <a:off x="1267325" y="5710534"/>
            <a:ext cx="571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Ref: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https://avnu.org/wirelessTSN/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5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669B-688D-4366-BF53-A43B5142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E639C-76F7-45C1-ADE6-801683AC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Wide range of latency/reliability KPIs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use cases in the 1 to 50 msec latency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use cases (e.g., motion control) need even lower latency 10’s to 100’s microsecs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mission-critical Enterprise and industrial applications that need “deterministic” service have predictable traffic flow behavior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Devices need service at periodic intervals for a fixed amount of data (known a priori)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Time-critical data needs to be delivered within a deadline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Practical scenarios are Managed, Enterprise &amp; Industrial IOT networks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Wi-Fi and WLAN networks are carefully planned and managed, including coverage tools, frequency planning, admission control policies,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54E6C-447A-4089-B69E-850DDB35F4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FC8DD-28B8-41F2-A7A5-683A4E2783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60FBC2-5656-453A-A4B4-97B7876C7C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0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011053-2F9E-4375-B771-C69D36B3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Wi-Fi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859FC9-C19A-4BA4-9243-51C87B6613A8}"/>
              </a:ext>
            </a:extLst>
          </p:cNvPr>
          <p:cNvSpPr/>
          <p:nvPr/>
        </p:nvSpPr>
        <p:spPr>
          <a:xfrm>
            <a:off x="2787934" y="3553510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Wireless TSN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Time synch (.1AS)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Time-aware scheduling (.1Qbv)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Redundancy (.1CB)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F5D42-DF6C-4CDF-BE63-9FA58FC76DF6}"/>
              </a:ext>
            </a:extLst>
          </p:cNvPr>
          <p:cNvSpPr/>
          <p:nvPr/>
        </p:nvSpPr>
        <p:spPr>
          <a:xfrm>
            <a:off x="5915546" y="3553510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Network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E2E wireless-wired integration</a:t>
            </a:r>
            <a:br>
              <a:rPr lang="en-US" sz="1400" dirty="0"/>
            </a:br>
            <a:r>
              <a:rPr lang="en-US" sz="1400" dirty="0"/>
              <a:t>Management &amp; scheduling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04862-A6E8-47C0-BFE0-144564BD36D6}"/>
              </a:ext>
            </a:extLst>
          </p:cNvPr>
          <p:cNvSpPr/>
          <p:nvPr/>
        </p:nvSpPr>
        <p:spPr>
          <a:xfrm>
            <a:off x="2787934" y="1544988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Enablers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6 GHz</a:t>
            </a:r>
            <a:br>
              <a:rPr lang="en-US" sz="1400" dirty="0"/>
            </a:br>
            <a:r>
              <a:rPr lang="en-US" sz="1400" dirty="0"/>
              <a:t>Multi-radio clients/ APs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48249C-2668-42CD-885D-D556A55ED290}"/>
              </a:ext>
            </a:extLst>
          </p:cNvPr>
          <p:cNvSpPr/>
          <p:nvPr/>
        </p:nvSpPr>
        <p:spPr>
          <a:xfrm>
            <a:off x="5915546" y="1544988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Core Capabilities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QoS management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802.11ax: OFDMA, Triggered access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802.11be MLO, 320 MHz, SCS, Restricted TWT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7CCB90BF-9CE7-4C93-9499-4D62A1EDA981}"/>
              </a:ext>
            </a:extLst>
          </p:cNvPr>
          <p:cNvSpPr/>
          <p:nvPr/>
        </p:nvSpPr>
        <p:spPr>
          <a:xfrm>
            <a:off x="4996597" y="2638270"/>
            <a:ext cx="1705970" cy="1705970"/>
          </a:xfrm>
          <a:prstGeom prst="diamond">
            <a:avLst/>
          </a:prstGeom>
          <a:gradFill>
            <a:gsLst>
              <a:gs pos="0">
                <a:srgbClr val="00285A"/>
              </a:gs>
              <a:gs pos="100000">
                <a:srgbClr val="004A8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82880"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Deterministic </a:t>
            </a:r>
            <a:br>
              <a:rPr lang="en-US" sz="1400" dirty="0">
                <a:solidFill>
                  <a:schemeClr val="accent3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Wi-Fi Enabling </a:t>
            </a:r>
            <a:br>
              <a:rPr lang="en-US" sz="1400" dirty="0">
                <a:solidFill>
                  <a:schemeClr val="accent3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B6FEE-8F53-45E0-8453-36CACE5FA8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800FD-9EF0-461E-8214-5DF0789A12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75D8B-C82E-4084-B687-2F6767A2AA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E79F72-A9ED-4D78-960C-B7F804A7066C}"/>
              </a:ext>
            </a:extLst>
          </p:cNvPr>
          <p:cNvSpPr/>
          <p:nvPr/>
        </p:nvSpPr>
        <p:spPr bwMode="auto">
          <a:xfrm>
            <a:off x="6801964" y="3508018"/>
            <a:ext cx="2464806" cy="1828155"/>
          </a:xfrm>
          <a:prstGeom prst="roundRect">
            <a:avLst>
              <a:gd name="adj" fmla="val 8704"/>
            </a:avLst>
          </a:prstGeom>
          <a:solidFill>
            <a:srgbClr val="EBF2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br>
              <a:rPr lang="en-US" sz="1575" b="1">
                <a:solidFill>
                  <a:srgbClr val="58585A">
                    <a:lumMod val="75000"/>
                  </a:srgbClr>
                </a:solidFill>
              </a:rPr>
            </a:br>
            <a:endParaRPr lang="en-US" sz="1575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7D2551-9833-456A-A29B-BB52BA678DF3}"/>
              </a:ext>
            </a:extLst>
          </p:cNvPr>
          <p:cNvSpPr/>
          <p:nvPr/>
        </p:nvSpPr>
        <p:spPr bwMode="auto">
          <a:xfrm>
            <a:off x="6892374" y="4547311"/>
            <a:ext cx="1236693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solidFill>
                  <a:schemeClr val="bg1"/>
                </a:solidFill>
              </a:rPr>
              <a:t>Bounded Latency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7E9133-69EA-419A-A001-760DB5E7B4EE}"/>
              </a:ext>
            </a:extLst>
          </p:cNvPr>
          <p:cNvSpPr/>
          <p:nvPr/>
        </p:nvSpPr>
        <p:spPr bwMode="auto">
          <a:xfrm>
            <a:off x="7828100" y="4254680"/>
            <a:ext cx="1254740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100" b="1">
                <a:solidFill>
                  <a:schemeClr val="bg1"/>
                </a:solidFill>
              </a:rPr>
              <a:t>Reliability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DD5ABA-85C2-40B7-868A-FEA0CB7ABC6B}"/>
              </a:ext>
            </a:extLst>
          </p:cNvPr>
          <p:cNvSpPr/>
          <p:nvPr/>
        </p:nvSpPr>
        <p:spPr bwMode="auto">
          <a:xfrm>
            <a:off x="6927979" y="3918701"/>
            <a:ext cx="1342527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</a:rPr>
              <a:t>Synchronization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5FFB30-2707-48CA-9AD1-2EAB501D70BC}"/>
              </a:ext>
            </a:extLst>
          </p:cNvPr>
          <p:cNvSpPr/>
          <p:nvPr/>
        </p:nvSpPr>
        <p:spPr bwMode="auto">
          <a:xfrm>
            <a:off x="7648511" y="4903929"/>
            <a:ext cx="1434329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</a:rPr>
              <a:t>Resource </a:t>
            </a:r>
            <a:r>
              <a:rPr lang="en-US" sz="1200" b="1" dirty="0" err="1">
                <a:solidFill>
                  <a:schemeClr val="bg1"/>
                </a:solidFill>
              </a:rPr>
              <a:t>Mgmt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F6DE0-099A-4ACB-A6A7-6FF2ED519A00}"/>
              </a:ext>
            </a:extLst>
          </p:cNvPr>
          <p:cNvSpPr/>
          <p:nvPr/>
        </p:nvSpPr>
        <p:spPr>
          <a:xfrm>
            <a:off x="7210290" y="3547089"/>
            <a:ext cx="187777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350" b="1" u="sng">
                <a:solidFill>
                  <a:schemeClr val="tx2"/>
                </a:solidFill>
              </a:rPr>
              <a:t>TSN toolbox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57CFE-81D2-4160-B28F-4B527057372D}"/>
              </a:ext>
            </a:extLst>
          </p:cNvPr>
          <p:cNvSpPr txBox="1"/>
          <p:nvPr/>
        </p:nvSpPr>
        <p:spPr>
          <a:xfrm>
            <a:off x="5079580" y="3624378"/>
            <a:ext cx="1625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cs typeface="Neo Sans Intel"/>
              </a:rPr>
              <a:t>Time synchronization (802.1AS-2020)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ECC3E-3C98-4886-B9F7-E6C1C863ABE9}"/>
              </a:ext>
            </a:extLst>
          </p:cNvPr>
          <p:cNvSpPr txBox="1"/>
          <p:nvPr/>
        </p:nvSpPr>
        <p:spPr>
          <a:xfrm>
            <a:off x="5035801" y="4663200"/>
            <a:ext cx="180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Time-aware scheduling (802.1Qbv)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5B72F-4B8C-48C4-9D4A-15E1D037967B}"/>
              </a:ext>
            </a:extLst>
          </p:cNvPr>
          <p:cNvSpPr txBox="1"/>
          <p:nvPr/>
        </p:nvSpPr>
        <p:spPr>
          <a:xfrm>
            <a:off x="9356446" y="3772626"/>
            <a:ext cx="1253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Redundancy (802.1CB)</a:t>
            </a:r>
          </a:p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A91BD-BC87-45D4-A159-E36BB34435E0}"/>
              </a:ext>
            </a:extLst>
          </p:cNvPr>
          <p:cNvSpPr txBox="1"/>
          <p:nvPr/>
        </p:nvSpPr>
        <p:spPr>
          <a:xfrm>
            <a:off x="9423962" y="4663384"/>
            <a:ext cx="15591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TSN Config (802.1Qcc, P802.1Qdj)</a:t>
            </a:r>
          </a:p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D23829-BCD3-4854-A2A3-97DAEEEBCC74}"/>
              </a:ext>
            </a:extLst>
          </p:cNvPr>
          <p:cNvCxnSpPr/>
          <p:nvPr/>
        </p:nvCxnSpPr>
        <p:spPr>
          <a:xfrm>
            <a:off x="6601473" y="3672349"/>
            <a:ext cx="0" cy="44294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4EB9E7D-02C8-4142-A17D-F94D4A502659}"/>
              </a:ext>
            </a:extLst>
          </p:cNvPr>
          <p:cNvCxnSpPr>
            <a:endCxn id="6" idx="2"/>
          </p:cNvCxnSpPr>
          <p:nvPr/>
        </p:nvCxnSpPr>
        <p:spPr>
          <a:xfrm>
            <a:off x="6601473" y="3918701"/>
            <a:ext cx="326506" cy="185707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FC4C72-8F81-46B3-88D8-C0311769FCD5}"/>
              </a:ext>
            </a:extLst>
          </p:cNvPr>
          <p:cNvCxnSpPr/>
          <p:nvPr/>
        </p:nvCxnSpPr>
        <p:spPr>
          <a:xfrm>
            <a:off x="6619558" y="4631980"/>
            <a:ext cx="0" cy="44294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55FD4A3-99C8-42D4-8810-51535C542947}"/>
              </a:ext>
            </a:extLst>
          </p:cNvPr>
          <p:cNvCxnSpPr>
            <a:cxnSpLocks/>
          </p:cNvCxnSpPr>
          <p:nvPr/>
        </p:nvCxnSpPr>
        <p:spPr>
          <a:xfrm flipV="1">
            <a:off x="6619558" y="4815390"/>
            <a:ext cx="326507" cy="74456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3D112-1786-4AD9-9DE2-FF793564ADC2}"/>
              </a:ext>
            </a:extLst>
          </p:cNvPr>
          <p:cNvCxnSpPr/>
          <p:nvPr/>
        </p:nvCxnSpPr>
        <p:spPr>
          <a:xfrm>
            <a:off x="9362603" y="3918701"/>
            <a:ext cx="0" cy="44294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33ED196-7471-4904-9D06-0CA98928431D}"/>
              </a:ext>
            </a:extLst>
          </p:cNvPr>
          <p:cNvCxnSpPr>
            <a:cxnSpLocks/>
            <a:stCxn id="11" idx="1"/>
            <a:endCxn id="5" idx="6"/>
          </p:cNvCxnSpPr>
          <p:nvPr/>
        </p:nvCxnSpPr>
        <p:spPr>
          <a:xfrm rot="10800000" flipV="1">
            <a:off x="9082840" y="4111179"/>
            <a:ext cx="273606" cy="329207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885F7B-79F4-4303-A3E0-FA53A1BB8FDA}"/>
              </a:ext>
            </a:extLst>
          </p:cNvPr>
          <p:cNvCxnSpPr>
            <a:cxnSpLocks/>
          </p:cNvCxnSpPr>
          <p:nvPr/>
        </p:nvCxnSpPr>
        <p:spPr>
          <a:xfrm flipH="1" flipV="1">
            <a:off x="9375538" y="4707348"/>
            <a:ext cx="1" cy="39316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4836DA4-4E2A-4D62-A4F9-79DD36418B0F}"/>
              </a:ext>
            </a:extLst>
          </p:cNvPr>
          <p:cNvCxnSpPr>
            <a:cxnSpLocks/>
            <a:endCxn id="7" idx="6"/>
          </p:cNvCxnSpPr>
          <p:nvPr/>
        </p:nvCxnSpPr>
        <p:spPr>
          <a:xfrm rot="10800000" flipV="1">
            <a:off x="9082840" y="4815390"/>
            <a:ext cx="274340" cy="27424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69AF69-A71F-430C-8B09-ADCBBE64B1F1}"/>
              </a:ext>
            </a:extLst>
          </p:cNvPr>
          <p:cNvSpPr txBox="1"/>
          <p:nvPr/>
        </p:nvSpPr>
        <p:spPr>
          <a:xfrm>
            <a:off x="5079580" y="4039236"/>
            <a:ext cx="1625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802.1AS over 802.11 TM,/FTM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027600-2DAD-4583-9017-E3FBEBBFAF7F}"/>
              </a:ext>
            </a:extLst>
          </p:cNvPr>
          <p:cNvSpPr txBox="1"/>
          <p:nvPr/>
        </p:nvSpPr>
        <p:spPr>
          <a:xfrm>
            <a:off x="10023155" y="4172735"/>
            <a:ext cx="1658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802.11be Multi-link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993FEF-D3EC-434A-B465-C152A99B0BFE}"/>
              </a:ext>
            </a:extLst>
          </p:cNvPr>
          <p:cNvSpPr txBox="1"/>
          <p:nvPr/>
        </p:nvSpPr>
        <p:spPr>
          <a:xfrm>
            <a:off x="4702153" y="5332396"/>
            <a:ext cx="5745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Clear requirements mapped to 802.11ax and 802.11be features to meet the deadlines within the BSS: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Scheduling (802.11ax)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802.11be Enhancements: SCS/Flow QoS Characteristics and </a:t>
            </a:r>
            <a:r>
              <a:rPr lang="en-US" sz="1400" b="1" dirty="0" err="1">
                <a:solidFill>
                  <a:schemeClr val="tx1"/>
                </a:solidFill>
              </a:rPr>
              <a:t>rTWT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B27BB5-12D4-4561-8035-81B7F7D62242}"/>
              </a:ext>
            </a:extLst>
          </p:cNvPr>
          <p:cNvSpPr txBox="1"/>
          <p:nvPr/>
        </p:nvSpPr>
        <p:spPr>
          <a:xfrm>
            <a:off x="5273964" y="2716487"/>
            <a:ext cx="655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Example TSN tools (</a:t>
            </a:r>
            <a:r>
              <a:rPr lang="en-US" sz="2000" b="1" dirty="0">
                <a:solidFill>
                  <a:schemeClr val="tx1"/>
                </a:solidFill>
              </a:rPr>
              <a:t>not a complete list</a:t>
            </a:r>
            <a:r>
              <a:rPr lang="en-US" sz="2000" dirty="0">
                <a:solidFill>
                  <a:schemeClr val="tx1"/>
                </a:solidFill>
              </a:rPr>
              <a:t>) enabled by 802.11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95EE4709-63BC-4099-B983-4FDA7421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TSN “toolbox” and 802.11 (Wi-Fi) support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4976F4-0D0B-4E47-8C35-65E7CF12FD6F}"/>
              </a:ext>
            </a:extLst>
          </p:cNvPr>
          <p:cNvSpPr txBox="1"/>
          <p:nvPr/>
        </p:nvSpPr>
        <p:spPr>
          <a:xfrm>
            <a:off x="786764" y="1896214"/>
            <a:ext cx="10024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Time-Sensitive Networking (TSN) = deterministic data delivery with bounded latency without loss due to congestion or errors. </a:t>
            </a:r>
            <a:r>
              <a:rPr lang="en-US" sz="1800" dirty="0">
                <a:solidFill>
                  <a:schemeClr val="tx1"/>
                </a:solidFill>
                <a:sym typeface="Helvetica Neue"/>
              </a:rPr>
              <a:t>Standards defined by the IEEE 802.1 TSN Task Group.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8165A765-575E-4ABE-A068-D697B8D465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FDA13AC7-5F2E-48A3-977B-D7A7DAAB2E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Dave Cavalcanti, Intel Corporation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73CB1F2E-E7DB-4F50-B435-29DB5490DB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5AE1DD-5A63-4F04-8DC5-4EDCC1E9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0" y="2827276"/>
            <a:ext cx="3785449" cy="131289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57F765D-1EAA-4BEE-8470-2BB3DF5A22C8}"/>
              </a:ext>
            </a:extLst>
          </p:cNvPr>
          <p:cNvSpPr txBox="1"/>
          <p:nvPr/>
        </p:nvSpPr>
        <p:spPr>
          <a:xfrm>
            <a:off x="626718" y="4449734"/>
            <a:ext cx="3660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802.1AS</a:t>
            </a:r>
            <a:r>
              <a:rPr lang="en-US" sz="2000" b="1" dirty="0">
                <a:solidFill>
                  <a:schemeClr val="tx1"/>
                </a:solidFill>
              </a:rPr>
              <a:t> + 802.1Qbv enable synchronous application cycle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r>
              <a:rPr lang="en-US" dirty="0">
                <a:solidFill>
                  <a:schemeClr val="tx1"/>
                </a:solidFill>
              </a:rPr>
              <a:t>→ deterministic/periodic data with delivery deadlines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4A6EFA36-1A67-414C-A9E1-E4A1A05C0863}"/>
              </a:ext>
            </a:extLst>
          </p:cNvPr>
          <p:cNvSpPr/>
          <p:nvPr/>
        </p:nvSpPr>
        <p:spPr bwMode="auto">
          <a:xfrm>
            <a:off x="4265887" y="5368160"/>
            <a:ext cx="279074" cy="646331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2457D3A-775D-4BFE-9E01-E4399AC0904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941877" y="4055264"/>
            <a:ext cx="1093924" cy="576715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ADF30A54-260A-4CDA-BD4B-BD3713A28F9B}"/>
              </a:ext>
            </a:extLst>
          </p:cNvPr>
          <p:cNvCxnSpPr>
            <a:stCxn id="10" idx="1"/>
          </p:cNvCxnSpPr>
          <p:nvPr/>
        </p:nvCxnSpPr>
        <p:spPr bwMode="auto">
          <a:xfrm rot="10800000">
            <a:off x="3941877" y="4733018"/>
            <a:ext cx="1093924" cy="145627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9107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803565" y="276225"/>
            <a:ext cx="10361084" cy="1065213"/>
          </a:xfrm>
        </p:spPr>
        <p:txBody>
          <a:bodyPr/>
          <a:lstStyle/>
          <a:p>
            <a:pPr algn="l"/>
            <a:r>
              <a:rPr lang="en-US" dirty="0"/>
              <a:t>Evolution of Wi-Fi determinism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EEB3-7ADA-A048-8CB6-BA3B5FEFBE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8170" y="4484111"/>
            <a:ext cx="11631612" cy="1249362"/>
          </a:xfrm>
        </p:spPr>
        <p:txBody>
          <a:bodyPr/>
          <a:lstStyle/>
          <a:p>
            <a:r>
              <a:rPr lang="en-US" sz="1600" dirty="0"/>
              <a:t>Wi-Fi 5 (</a:t>
            </a:r>
            <a:r>
              <a:rPr lang="en-US" sz="1600" dirty="0">
                <a:solidFill>
                  <a:srgbClr val="00B0F0"/>
                </a:solidFill>
              </a:rPr>
              <a:t>SU</a:t>
            </a:r>
            <a:r>
              <a:rPr lang="en-US" sz="1600" dirty="0"/>
              <a:t>) experiences very high variability (&gt;&gt;100ms worst case) and effectively unbounded latency</a:t>
            </a:r>
          </a:p>
          <a:p>
            <a:r>
              <a:rPr lang="en-US" sz="1600" dirty="0"/>
              <a:t>Wi-Fi 6 (</a:t>
            </a:r>
            <a:r>
              <a:rPr lang="en-US" sz="1600" dirty="0">
                <a:solidFill>
                  <a:srgbClr val="92D050"/>
                </a:solidFill>
              </a:rPr>
              <a:t>ULOFDMA</a:t>
            </a:r>
            <a:r>
              <a:rPr lang="en-US" sz="1600" dirty="0"/>
              <a:t>) bounds max latency (&lt;100ms) </a:t>
            </a:r>
          </a:p>
          <a:p>
            <a:r>
              <a:rPr lang="en-US" sz="1600" dirty="0"/>
              <a:t>WiFi7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SCS QoS Characteristics w/ 20ms period</a:t>
            </a:r>
            <a:r>
              <a:rPr lang="en-US" sz="1600" dirty="0"/>
              <a:t>) provides significant latency gain </a:t>
            </a:r>
            <a:r>
              <a:rPr lang="en-US" sz="1600" dirty="0" err="1"/>
              <a:t>w.r.t.</a:t>
            </a:r>
            <a:r>
              <a:rPr lang="en-US" sz="1600" dirty="0"/>
              <a:t> Wi-Fi 6 (&lt;25ms)</a:t>
            </a:r>
          </a:p>
          <a:p>
            <a:r>
              <a:rPr lang="en-US" sz="1600" dirty="0"/>
              <a:t>11be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SCS QoS Characteristics 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/ 20ms period + start-time</a:t>
            </a:r>
            <a:r>
              <a:rPr lang="en-US" sz="1600" dirty="0"/>
              <a:t>)  expected to bound latency to more stringent (&lt;10ms) requirements </a:t>
            </a:r>
          </a:p>
          <a:p>
            <a:r>
              <a:rPr lang="en-US" sz="1600" dirty="0"/>
              <a:t>Wireless TSN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BAB1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802.1Qbv</a:t>
            </a:r>
            <a:r>
              <a:rPr lang="en-US" sz="1600" dirty="0"/>
              <a:t>) manages E2E latency to within 1ms 98%-</a:t>
            </a:r>
            <a:r>
              <a:rPr lang="en-US" sz="1600" dirty="0" err="1"/>
              <a:t>ile</a:t>
            </a:r>
            <a:r>
              <a:rPr lang="en-US" sz="1600" dirty="0"/>
              <a:t> for </a:t>
            </a:r>
            <a:r>
              <a:rPr lang="en-US" sz="1600" u="sng" dirty="0"/>
              <a:t>scheduled</a:t>
            </a:r>
            <a:r>
              <a:rPr lang="en-US" sz="1600" dirty="0"/>
              <a:t> traffic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9EA54-6A87-7CF8-B245-975D1459C21C}"/>
              </a:ext>
            </a:extLst>
          </p:cNvPr>
          <p:cNvSpPr txBox="1"/>
          <p:nvPr/>
        </p:nvSpPr>
        <p:spPr>
          <a:xfrm>
            <a:off x="6239968" y="6130637"/>
            <a:ext cx="492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* E2E includes host-to-host including L2 switch and WLAN hops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7CBC78-308E-4F48-B084-39A8CB96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30" y="909880"/>
            <a:ext cx="8333954" cy="394445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2AE21B4-C764-4E14-885B-C340B9F768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20993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33104</TotalTime>
  <Words>1547</Words>
  <Application>Microsoft Office PowerPoint</Application>
  <PresentationFormat>Widescreen</PresentationFormat>
  <Paragraphs>310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CiscoSansTT ExtraLight</vt:lpstr>
      <vt:lpstr>Georgia</vt:lpstr>
      <vt:lpstr>IntelOne Display Medium</vt:lpstr>
      <vt:lpstr>Times New Roman</vt:lpstr>
      <vt:lpstr>Office Theme</vt:lpstr>
      <vt:lpstr>Blue theme 2015 16x9</vt:lpstr>
      <vt:lpstr>Document</vt:lpstr>
      <vt:lpstr>802.11be enhancements for TSN time-aware scheduling  and network management considerations</vt:lpstr>
      <vt:lpstr>Introduction</vt:lpstr>
      <vt:lpstr>Application Classes</vt:lpstr>
      <vt:lpstr>Use cases where deterministic connectivity service with bounded latency are critical</vt:lpstr>
      <vt:lpstr>Leading Use Cases and Requirements (Avnu Alliance WTSN Working Group)</vt:lpstr>
      <vt:lpstr>Requirement considerations</vt:lpstr>
      <vt:lpstr>Deterministic Wi-Fi </vt:lpstr>
      <vt:lpstr>TSN “toolbox” and 802.11 (Wi-Fi) support</vt:lpstr>
      <vt:lpstr>Evolution of Wi-Fi determinism</vt:lpstr>
      <vt:lpstr>Network Configuration &amp; Management</vt:lpstr>
      <vt:lpstr>WTSN Evolution</vt:lpstr>
      <vt:lpstr>TSN over WiFi 6 demo at MWC 2022</vt:lpstr>
      <vt:lpstr>Ecosystem activities in WBA and Avnu Alliance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Enhancements for QoS and low latency in 802.11be R1</dc:title>
  <dc:creator>Cavalcanti, Dave</dc:creator>
  <cp:lastModifiedBy>Cavalcanti, Dave</cp:lastModifiedBy>
  <cp:revision>27</cp:revision>
  <dcterms:created xsi:type="dcterms:W3CDTF">2020-10-20T19:57:38Z</dcterms:created>
  <dcterms:modified xsi:type="dcterms:W3CDTF">2022-04-20T00:02:31Z</dcterms:modified>
</cp:coreProperties>
</file>