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73"/>
  </p:notesMasterIdLst>
  <p:handoutMasterIdLst>
    <p:handoutMasterId r:id="rId74"/>
  </p:handoutMasterIdLst>
  <p:sldIdLst>
    <p:sldId id="269" r:id="rId2"/>
    <p:sldId id="302" r:id="rId3"/>
    <p:sldId id="2491" r:id="rId4"/>
    <p:sldId id="300" r:id="rId5"/>
    <p:sldId id="1454" r:id="rId6"/>
    <p:sldId id="1722" r:id="rId7"/>
    <p:sldId id="1723" r:id="rId8"/>
    <p:sldId id="1724" r:id="rId9"/>
    <p:sldId id="1725" r:id="rId10"/>
    <p:sldId id="1726" r:id="rId11"/>
    <p:sldId id="1787" r:id="rId12"/>
    <p:sldId id="738" r:id="rId13"/>
    <p:sldId id="306" r:id="rId14"/>
    <p:sldId id="516" r:id="rId15"/>
    <p:sldId id="2069" r:id="rId16"/>
    <p:sldId id="1095" r:id="rId17"/>
    <p:sldId id="1096" r:id="rId18"/>
    <p:sldId id="1991" r:id="rId19"/>
    <p:sldId id="1992" r:id="rId20"/>
    <p:sldId id="1561" r:id="rId21"/>
    <p:sldId id="1896" r:id="rId22"/>
    <p:sldId id="1562" r:id="rId23"/>
    <p:sldId id="2044" r:id="rId24"/>
    <p:sldId id="1596" r:id="rId25"/>
    <p:sldId id="2041" r:id="rId26"/>
    <p:sldId id="2042" r:id="rId27"/>
    <p:sldId id="2049" r:id="rId28"/>
    <p:sldId id="2051" r:id="rId29"/>
    <p:sldId id="2555" r:id="rId30"/>
    <p:sldId id="2556" r:id="rId31"/>
    <p:sldId id="2566" r:id="rId32"/>
    <p:sldId id="2053" r:id="rId33"/>
    <p:sldId id="2045" r:id="rId34"/>
    <p:sldId id="1936" r:id="rId35"/>
    <p:sldId id="2032" r:id="rId36"/>
    <p:sldId id="2592" r:id="rId37"/>
    <p:sldId id="2093" r:id="rId38"/>
    <p:sldId id="2593" r:id="rId39"/>
    <p:sldId id="2584" r:id="rId40"/>
    <p:sldId id="2591" r:id="rId41"/>
    <p:sldId id="2594" r:id="rId42"/>
    <p:sldId id="2078" r:id="rId43"/>
    <p:sldId id="2379" r:id="rId44"/>
    <p:sldId id="2599" r:id="rId45"/>
    <p:sldId id="2598" r:id="rId46"/>
    <p:sldId id="2600" r:id="rId47"/>
    <p:sldId id="2374" r:id="rId48"/>
    <p:sldId id="1964" r:id="rId49"/>
    <p:sldId id="2596" r:id="rId50"/>
    <p:sldId id="2509" r:id="rId51"/>
    <p:sldId id="2582" r:id="rId52"/>
    <p:sldId id="2064" r:id="rId53"/>
    <p:sldId id="2075" r:id="rId54"/>
    <p:sldId id="2579" r:id="rId55"/>
    <p:sldId id="2601" r:id="rId56"/>
    <p:sldId id="2602" r:id="rId57"/>
    <p:sldId id="2603" r:id="rId58"/>
    <p:sldId id="1946" r:id="rId59"/>
    <p:sldId id="2378" r:id="rId60"/>
    <p:sldId id="2604" r:id="rId61"/>
    <p:sldId id="2574" r:id="rId62"/>
    <p:sldId id="2575" r:id="rId63"/>
    <p:sldId id="2597" r:id="rId64"/>
    <p:sldId id="2076" r:id="rId65"/>
    <p:sldId id="2072" r:id="rId66"/>
    <p:sldId id="2504" r:id="rId67"/>
    <p:sldId id="2564" r:id="rId68"/>
    <p:sldId id="2565" r:id="rId69"/>
    <p:sldId id="2070" r:id="rId70"/>
    <p:sldId id="874" r:id="rId71"/>
    <p:sldId id="305" r:id="rId72"/>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00"/>
    <a:srgbClr val="FFFF00"/>
    <a:srgbClr val="FF0000"/>
    <a:srgbClr val="2D2DB9"/>
    <a:srgbClr val="FF9999"/>
    <a:srgbClr val="FFCC99"/>
    <a:srgbClr val="99FF99"/>
    <a:srgbClr val="B2B2B2"/>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50" autoAdjust="0"/>
    <p:restoredTop sz="96704" autoAdjust="0"/>
  </p:normalViewPr>
  <p:slideViewPr>
    <p:cSldViewPr>
      <p:cViewPr varScale="1">
        <p:scale>
          <a:sx n="110" d="100"/>
          <a:sy n="110" d="100"/>
        </p:scale>
        <p:origin x="1908" y="108"/>
      </p:cViewPr>
      <p:guideLst>
        <p:guide orient="horz" pos="2160"/>
        <p:guide pos="2880"/>
      </p:guideLst>
    </p:cSldViewPr>
  </p:slideViewPr>
  <p:outlineViewPr>
    <p:cViewPr>
      <p:scale>
        <a:sx n="50" d="100"/>
        <a:sy n="50" d="100"/>
      </p:scale>
      <p:origin x="0" y="-5804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Deployed</c:v>
                </c:pt>
              </c:strCache>
            </c:strRef>
          </c:tx>
          <c:spPr>
            <a:solidFill>
              <a:srgbClr val="2D2DB9"/>
            </a:solidFill>
            <a:ln w="28575">
              <a:noFill/>
            </a:ln>
            <a:effectLst/>
          </c:spPr>
          <c:invertIfNegative val="0"/>
          <c:cat>
            <c:numRef>
              <c:f>Sheet1!$A$2:$A$17</c:f>
              <c:numCache>
                <c:formatCode>mmm\-yy</c:formatCode>
                <c:ptCount val="16"/>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pt idx="12">
                  <c:v>44409</c:v>
                </c:pt>
                <c:pt idx="13">
                  <c:v>44531</c:v>
                </c:pt>
                <c:pt idx="14">
                  <c:v>44620</c:v>
                </c:pt>
                <c:pt idx="15">
                  <c:v>44652</c:v>
                </c:pt>
              </c:numCache>
            </c:numRef>
          </c:cat>
          <c:val>
            <c:numRef>
              <c:f>Sheet1!$B$2:$B$17</c:f>
              <c:numCache>
                <c:formatCode>General</c:formatCode>
                <c:ptCount val="16"/>
                <c:pt idx="0">
                  <c:v>4</c:v>
                </c:pt>
                <c:pt idx="1">
                  <c:v>6</c:v>
                </c:pt>
                <c:pt idx="2">
                  <c:v>6</c:v>
                </c:pt>
                <c:pt idx="3">
                  <c:v>8</c:v>
                </c:pt>
                <c:pt idx="4">
                  <c:v>8</c:v>
                </c:pt>
                <c:pt idx="5">
                  <c:v>8</c:v>
                </c:pt>
                <c:pt idx="6">
                  <c:v>9</c:v>
                </c:pt>
                <c:pt idx="7">
                  <c:v>9</c:v>
                </c:pt>
                <c:pt idx="8">
                  <c:v>9</c:v>
                </c:pt>
                <c:pt idx="9">
                  <c:v>9</c:v>
                </c:pt>
                <c:pt idx="10">
                  <c:v>9</c:v>
                </c:pt>
                <c:pt idx="11">
                  <c:v>9</c:v>
                </c:pt>
                <c:pt idx="12">
                  <c:v>9</c:v>
                </c:pt>
                <c:pt idx="13">
                  <c:v>9</c:v>
                </c:pt>
                <c:pt idx="14">
                  <c:v>9</c:v>
                </c:pt>
                <c:pt idx="15">
                  <c:v>9</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Planned, testing</c:v>
                </c:pt>
              </c:strCache>
            </c:strRef>
          </c:tx>
          <c:spPr>
            <a:solidFill>
              <a:srgbClr val="00B0F0"/>
            </a:solidFill>
            <a:ln w="25400">
              <a:noFill/>
            </a:ln>
            <a:effectLst/>
          </c:spPr>
          <c:invertIfNegative val="0"/>
          <c:cat>
            <c:numRef>
              <c:f>Sheet1!$A$2:$A$17</c:f>
              <c:numCache>
                <c:formatCode>mmm\-yy</c:formatCode>
                <c:ptCount val="16"/>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pt idx="12">
                  <c:v>44409</c:v>
                </c:pt>
                <c:pt idx="13">
                  <c:v>44531</c:v>
                </c:pt>
                <c:pt idx="14">
                  <c:v>44620</c:v>
                </c:pt>
                <c:pt idx="15">
                  <c:v>44652</c:v>
                </c:pt>
              </c:numCache>
            </c:numRef>
          </c:cat>
          <c:val>
            <c:numRef>
              <c:f>Sheet1!$C$2:$C$17</c:f>
              <c:numCache>
                <c:formatCode>General</c:formatCode>
                <c:ptCount val="16"/>
                <c:pt idx="0">
                  <c:v>23</c:v>
                </c:pt>
                <c:pt idx="1">
                  <c:v>22</c:v>
                </c:pt>
                <c:pt idx="2">
                  <c:v>26</c:v>
                </c:pt>
                <c:pt idx="3">
                  <c:v>29</c:v>
                </c:pt>
                <c:pt idx="4">
                  <c:v>30</c:v>
                </c:pt>
                <c:pt idx="5">
                  <c:v>29</c:v>
                </c:pt>
                <c:pt idx="6">
                  <c:v>29</c:v>
                </c:pt>
                <c:pt idx="7">
                  <c:v>28</c:v>
                </c:pt>
                <c:pt idx="8">
                  <c:v>27</c:v>
                </c:pt>
                <c:pt idx="9">
                  <c:v>27</c:v>
                </c:pt>
                <c:pt idx="10">
                  <c:v>27</c:v>
                </c:pt>
                <c:pt idx="11">
                  <c:v>27</c:v>
                </c:pt>
                <c:pt idx="12">
                  <c:v>27</c:v>
                </c:pt>
                <c:pt idx="13">
                  <c:v>27</c:v>
                </c:pt>
                <c:pt idx="14">
                  <c:v>27</c:v>
                </c:pt>
                <c:pt idx="15">
                  <c:v>27</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652"/>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5.7412382275744946E-2"/>
          <c:y val="0.11101414406532518"/>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dirty="0"/>
              <a:t>Page </a:t>
            </a:r>
            <a:fld id="{0AC92585-5460-48EC-A28F-298482A080F4}" type="slidenum">
              <a:rPr lang="en-US"/>
              <a:pPr>
                <a:defRPr/>
              </a:pPr>
              <a:t>‹#›</a:t>
            </a:fld>
            <a:endParaRPr lang="en-US" dirty="0"/>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dirty="0"/>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dirty="0"/>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Page </a:t>
            </a:r>
            <a:fld id="{18D10512-F400-46E6-9813-0191A717DA9A}" type="slidenum">
              <a:rPr lang="en-US"/>
              <a:pPr>
                <a:defRPr/>
              </a:pPr>
              <a:t>‹#›</a:t>
            </a:fld>
            <a:endParaRPr lang="en-US" dirty="0"/>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dirty="0"/>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dirty="0"/>
              <a:t>Slide </a:t>
            </a:r>
            <a:fld id="{FCE5288C-F87B-4810-A6B2-740CE13BD34D}" type="slidenum">
              <a:rPr lang="en-US"/>
              <a:pPr>
                <a:defRPr/>
              </a:pPr>
              <a:t>‹#›</a:t>
            </a:fld>
            <a:endParaRPr lang="en-US" dirty="0"/>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dirty="0"/>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dirty="0"/>
              <a:t>Slide </a:t>
            </a:r>
            <a:fld id="{A469A3A6-7083-48BA-9D7E-342D6AB96B4F}" type="slidenum">
              <a:rPr lang="en-US"/>
              <a:pPr>
                <a:defRPr/>
              </a:pPr>
              <a:t>‹#›</a:t>
            </a:fld>
            <a:endParaRPr lang="en-US" dirty="0"/>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802.11-22/0614r1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1034" name="Rectangle 7"/>
          <p:cNvSpPr>
            <a:spLocks noChangeArrowheads="1"/>
          </p:cNvSpPr>
          <p:nvPr/>
        </p:nvSpPr>
        <p:spPr bwMode="auto">
          <a:xfrm>
            <a:off x="685800" y="363379"/>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May 2022</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ieeesa.webex.com/ieeesa/j.php?MTID=m9aa21eae648f2f3f3cbc7dcb9bc5ecd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11/dcn/22/11-22-0617-00-coex-march-2022-meeting-minutes.doc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mentor.ieee.org/802.11/dcn/21/11-21-1858" TargetMode="External"/><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entor.ieee.org/802.11/dcn/21/11-21-1858-01-coex-laa-wi-fi-coexistence-experiments-preliminary-results.ppt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touchpoint.eventsair.com/2022-may-ieee-802-wireless-interim-sessio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eur-lex.europa.eu/eli/dec_impl/2022/498/oj"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mentor.ieee.org/802.11/dcn/22/11-22-0180-01-coex-coex-update-for-tgbe.ppt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mentor.ieee.org/802.11/dcn/22/11-22-0486-00-coex-proposed-coex-sc-ls-to-wfa.docx" TargetMode="External"/><Relationship Id="rId2" Type="http://schemas.openxmlformats.org/officeDocument/2006/relationships/hyperlink" Target="https://mentor.ieee.org/802.11/dcn/22/11-22-0180-01-coex-coex-update-for-tgbe.ppt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mentor.ieee.org/802.11/dcn/21/11-21-0851-00-coex-5-ghz-ed-analysis.docx" TargetMode="External"/><Relationship Id="rId2" Type="http://schemas.openxmlformats.org/officeDocument/2006/relationships/hyperlink" Target="https://mentor.ieee.org/802.11/dcn/21/11-21-0705-00-coex-simulation-and-evaluation-of-the-impact-of-varying-ed-thresholds.ppt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mentor.ieee.org/802.11/dcn/21/11-21-0705-00-coex-simulation-and-evaluation-of-the-impact-of-varying-ed-thresholds.pptx" TargetMode="External"/><Relationship Id="rId2" Type="http://schemas.openxmlformats.org/officeDocument/2006/relationships/hyperlink" Target="https://mentor.ieee.org/802.11/dcn/21/11-21-1179-00-coex-next-steps-in-the-evaluation-of-the-impact-of-varying-ed-thresholds.ppt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hyperlink" Target="https://mentor.ieee.org/802.11/dcn/22/11-22-0124-00-coex-3gpp-coex-update.pptx"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3gpp.org/ftp/TSG_RAN/TSG_RAN/TSGR_95e/Docs/RP-220684.zip" TargetMode="External"/><Relationship Id="rId2" Type="http://schemas.openxmlformats.org/officeDocument/2006/relationships/hyperlink" Target="https://www.3gpp.org/ftp/TSG_RAN/TSG_RAN/TSGR_95e/Docs/RP-220686.zip" TargetMode="External"/><Relationship Id="rId1" Type="http://schemas.openxmlformats.org/officeDocument/2006/relationships/slideLayout" Target="../slideLayouts/slideLayout2.xml"/><Relationship Id="rId4" Type="http://schemas.openxmlformats.org/officeDocument/2006/relationships/hyperlink" Target="https://www.3gpp.org/ftp/TSG_RAN/TSG_RAN/TSGR_95e/Docs/RP-220039.zip"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hyperlink" Target="https://mentor.ieee.org/802.11/dcn/21/11-21-0796-00-coex-coexistence-between-radars-and-communication-systems-in-the-60ghz-band.pptx" TargetMode="External"/><Relationship Id="rId2" Type="http://schemas.openxmlformats.org/officeDocument/2006/relationships/hyperlink" Target="https://mentor.ieee.org/802.11/dcn/21/11-21-0430-00-coex-mmwave-status-in-etsi-bran.pptx" TargetMode="External"/><Relationship Id="rId1" Type="http://schemas.openxmlformats.org/officeDocument/2006/relationships/slideLayout" Target="../slideLayouts/slideLayout2.xml"/><Relationship Id="rId4" Type="http://schemas.openxmlformats.org/officeDocument/2006/relationships/hyperlink" Target="https://mentor.ieee.org/802.11/dcn/21/11-21-1089-00-coex-coexistence-between-radars-and-communication-systems-in-the-60ghz-band-u-s-update.pptx"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a:t>
            </a:r>
            <a:br>
              <a:rPr lang="en-US" i="1" dirty="0">
                <a:solidFill>
                  <a:schemeClr val="accent6"/>
                </a:solidFill>
              </a:rPr>
            </a:br>
            <a:r>
              <a:rPr lang="en-US" dirty="0">
                <a:solidFill>
                  <a:schemeClr val="accent6"/>
                </a:solidFill>
              </a:rPr>
              <a:t>virtual</a:t>
            </a:r>
            <a:r>
              <a:rPr lang="en-US" i="1" dirty="0">
                <a:solidFill>
                  <a:schemeClr val="accent6"/>
                </a:solidFill>
              </a:rPr>
              <a:t> </a:t>
            </a:r>
            <a:r>
              <a:rPr lang="en-US" dirty="0">
                <a:solidFill>
                  <a:schemeClr val="accent6"/>
                </a:solidFill>
              </a:rPr>
              <a:t>meeting in May 2022</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16 May 2022</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Participants are required to adhere to the 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dirty="0"/>
              <a:t>The IEEE SA Copyright Policy is described in the IEEE SA Standards Board Bylaws and IEEE SA Standards Board Operations Manual</a:t>
            </a:r>
          </a:p>
          <a:p>
            <a:pPr lvl="2"/>
            <a:r>
              <a:rPr lang="en-US" dirty="0"/>
              <a:t>IEEE SA Copyright Policy, see:</a:t>
            </a:r>
          </a:p>
          <a:p>
            <a:pPr lvl="3"/>
            <a:r>
              <a:rPr lang="en-US" dirty="0">
                <a:hlinkClick r:id="rId2"/>
              </a:rPr>
              <a:t>Clause 7</a:t>
            </a:r>
            <a:r>
              <a:rPr lang="en-US" dirty="0"/>
              <a:t> of the IEEE SA Standards Board Bylaws</a:t>
            </a:r>
          </a:p>
          <a:p>
            <a:pPr lvl="3"/>
            <a:r>
              <a:rPr lang="en-US" dirty="0">
                <a:hlinkClick r:id="rId3"/>
              </a:rPr>
              <a:t>Clause 6.1</a:t>
            </a:r>
            <a:r>
              <a:rPr lang="en-US" dirty="0"/>
              <a:t> of the IEEE SA Standards Board Operations Manual</a:t>
            </a:r>
          </a:p>
          <a:p>
            <a:pPr lvl="1"/>
            <a:r>
              <a:rPr lang="en-US" dirty="0"/>
              <a:t>Other material</a:t>
            </a:r>
          </a:p>
          <a:p>
            <a:pPr lvl="2"/>
            <a:r>
              <a:rPr lang="en-US" dirty="0">
                <a:hlinkClick r:id="rId4"/>
              </a:rPr>
              <a:t>IEEE SA Copyright Permission</a:t>
            </a:r>
            <a:endParaRPr lang="en-US" dirty="0"/>
          </a:p>
          <a:p>
            <a:pPr lvl="2"/>
            <a:r>
              <a:rPr lang="en-US" dirty="0">
                <a:hlinkClick r:id="rId5"/>
              </a:rPr>
              <a:t>IEEE SA Copyright FAQs</a:t>
            </a:r>
            <a:endParaRPr lang="en-US" dirty="0"/>
          </a:p>
          <a:p>
            <a:pPr lvl="2"/>
            <a:r>
              <a:rPr lang="en-US" dirty="0">
                <a:hlinkClick r:id="rId6"/>
              </a:rPr>
              <a:t>IEEE SA Best Practices for IEEE Standards Development</a:t>
            </a:r>
            <a:r>
              <a:rPr lang="en-US" dirty="0"/>
              <a:t> </a:t>
            </a:r>
          </a:p>
          <a:p>
            <a:pPr lvl="2"/>
            <a:r>
              <a:rPr lang="en-US" dirty="0"/>
              <a:t>Distribution of Draft Standards (see </a:t>
            </a:r>
            <a:r>
              <a:rPr lang="en-US" dirty="0">
                <a:hlinkClick r:id="rId3"/>
              </a:rPr>
              <a:t>Clause 6.1.3</a:t>
            </a:r>
            <a:r>
              <a:rPr lang="en-US" dirty="0"/>
              <a:t> of the SASB Operations Manual)</a:t>
            </a:r>
          </a:p>
        </p:txBody>
      </p:sp>
      <p:sp>
        <p:nvSpPr>
          <p:cNvPr id="6" name="Footer Placeholder 5"/>
          <p:cNvSpPr>
            <a:spLocks noGrp="1"/>
          </p:cNvSpPr>
          <p:nvPr>
            <p:ph type="ftr" idx="10"/>
          </p:nvPr>
        </p:nvSpPr>
        <p:spPr/>
        <p:txBody>
          <a:bodyPr/>
          <a:lstStyle/>
          <a:p>
            <a:r>
              <a:rPr lang="en-US" dirty="0"/>
              <a:t>Andrew Myles, Cisco</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10</a:t>
            </a:fld>
            <a:endParaRPr lang="en-US" altLang="en-US" dirty="0"/>
          </a:p>
        </p:txBody>
      </p:sp>
    </p:spTree>
    <p:extLst>
      <p:ext uri="{BB962C8B-B14F-4D97-AF65-F5344CB8AC3E}">
        <p14:creationId xmlns:p14="http://schemas.microsoft.com/office/powerpoint/2010/main" val="3418694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a:xfrm>
            <a:off x="685800" y="685800"/>
            <a:ext cx="7772400" cy="1066800"/>
          </a:xfrm>
        </p:spPr>
        <p:txBody>
          <a:bodyPr/>
          <a:lstStyle/>
          <a:p>
            <a:r>
              <a:rPr lang="en-AU" dirty="0"/>
              <a:t>The Coex SC will only meet once during the virtual IEEE 802.11 WG interim meeting in May 2022</a:t>
            </a:r>
          </a:p>
        </p:txBody>
      </p:sp>
      <p:sp>
        <p:nvSpPr>
          <p:cNvPr id="6" name="Content Placeholder 5">
            <a:extLst>
              <a:ext uri="{FF2B5EF4-FFF2-40B4-BE49-F238E27FC236}">
                <a16:creationId xmlns:a16="http://schemas.microsoft.com/office/drawing/2014/main" id="{A87C75F5-233E-4C4A-A72C-DE12D8B438F1}"/>
              </a:ext>
            </a:extLst>
          </p:cNvPr>
          <p:cNvSpPr>
            <a:spLocks noGrp="1"/>
          </p:cNvSpPr>
          <p:nvPr>
            <p:ph idx="1"/>
          </p:nvPr>
        </p:nvSpPr>
        <p:spPr>
          <a:xfrm>
            <a:off x="685800" y="1981200"/>
            <a:ext cx="7772400" cy="4114800"/>
          </a:xfrm>
        </p:spPr>
        <p:txBody>
          <a:bodyPr/>
          <a:lstStyle/>
          <a:p>
            <a:r>
              <a:rPr lang="en-AU" dirty="0"/>
              <a:t>Schedule</a:t>
            </a:r>
          </a:p>
          <a:p>
            <a:pPr lvl="1"/>
            <a:r>
              <a:rPr lang="en-AU" dirty="0"/>
              <a:t>Monday, 16 May 2022 @ 4-6pm ET</a:t>
            </a:r>
          </a:p>
          <a:p>
            <a:r>
              <a:rPr lang="en-AU" dirty="0" err="1"/>
              <a:t>Webex</a:t>
            </a:r>
            <a:r>
              <a:rPr lang="en-AU" dirty="0"/>
              <a:t> details</a:t>
            </a:r>
          </a:p>
          <a:p>
            <a:pPr lvl="1"/>
            <a:r>
              <a:rPr lang="en-AU" dirty="0"/>
              <a:t>Join the Webex meeting here:</a:t>
            </a:r>
          </a:p>
          <a:p>
            <a:pPr lvl="2"/>
            <a:r>
              <a:rPr lang="en-AU" dirty="0">
                <a:hlinkClick r:id="rId2"/>
              </a:rPr>
              <a:t>https://ieeesa.webex.com/ieeesa/j.php?MTID=m9aa21eae648f2f3f3cbc7dcb9bc5ecda</a:t>
            </a:r>
            <a:endParaRPr lang="en-AU" dirty="0"/>
          </a:p>
          <a:p>
            <a:pPr lvl="2"/>
            <a:r>
              <a:rPr lang="en-AU" dirty="0"/>
              <a:t>Meeting number: 2342 592 6157</a:t>
            </a:r>
          </a:p>
          <a:p>
            <a:pPr lvl="2"/>
            <a:r>
              <a:rPr lang="en-AU" dirty="0"/>
              <a:t>Meeting password: wireless</a:t>
            </a:r>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11</a:t>
            </a:fld>
            <a:endParaRPr lang="en-US" dirty="0"/>
          </a:p>
        </p:txBody>
      </p:sp>
      <p:sp>
        <p:nvSpPr>
          <p:cNvPr id="3" name="Content Placeholder 2">
            <a:extLst>
              <a:ext uri="{FF2B5EF4-FFF2-40B4-BE49-F238E27FC236}">
                <a16:creationId xmlns:a16="http://schemas.microsoft.com/office/drawing/2014/main" id="{39C4BD6C-C784-4118-BC52-DA624CD617E6}"/>
              </a:ext>
            </a:extLst>
          </p:cNvPr>
          <p:cNvSpPr>
            <a:spLocks noGrp="1"/>
          </p:cNvSpPr>
          <p:nvPr>
            <p:ph sz="half" idx="4294967295"/>
          </p:nvPr>
        </p:nvSpPr>
        <p:spPr>
          <a:xfrm>
            <a:off x="5334000" y="1981200"/>
            <a:ext cx="3810000" cy="4114800"/>
          </a:xfrm>
        </p:spPr>
        <p:txBody>
          <a:bodyPr/>
          <a:lstStyle/>
          <a:p>
            <a:pPr lvl="1"/>
            <a:endParaRPr lang="en-AU" dirty="0"/>
          </a:p>
          <a:p>
            <a:endParaRPr lang="en-AU" dirty="0"/>
          </a:p>
        </p:txBody>
      </p:sp>
    </p:spTree>
    <p:extLst>
      <p:ext uri="{BB962C8B-B14F-4D97-AF65-F5344CB8AC3E}">
        <p14:creationId xmlns:p14="http://schemas.microsoft.com/office/powerpoint/2010/main" val="4291185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a:t>The Coex SC will consider a proposed (light) agenda for its virtual meeting in May 2022</a:t>
            </a:r>
          </a:p>
        </p:txBody>
      </p:sp>
      <p:sp>
        <p:nvSpPr>
          <p:cNvPr id="3" name="Content Placeholder 2"/>
          <p:cNvSpPr>
            <a:spLocks noGrp="1"/>
          </p:cNvSpPr>
          <p:nvPr>
            <p:ph sz="half" idx="1"/>
          </p:nvPr>
        </p:nvSpPr>
        <p:spPr>
          <a:xfrm>
            <a:off x="685800" y="1981200"/>
            <a:ext cx="3810000" cy="4114800"/>
          </a:xfrm>
        </p:spPr>
        <p:txBody>
          <a:bodyPr/>
          <a:lstStyle/>
          <a:p>
            <a:r>
              <a:rPr lang="en-AU" dirty="0"/>
              <a:t>Proposed agenda is very light </a:t>
            </a:r>
            <a:r>
              <a:rPr lang="en-AU" dirty="0">
                <a:sym typeface="Wingdings" panose="05000000000000000000" pitchFamily="2" charset="2"/>
              </a:rPr>
              <a:t></a:t>
            </a:r>
            <a:endParaRPr lang="en-AU" dirty="0"/>
          </a:p>
          <a:p>
            <a:pPr lvl="1"/>
            <a:r>
              <a:rPr lang="en-AU" dirty="0"/>
              <a:t>Bureaucratic stuff</a:t>
            </a:r>
          </a:p>
          <a:p>
            <a:pPr lvl="2"/>
            <a:r>
              <a:rPr lang="en-AU" dirty="0"/>
              <a:t>Scope of IEEE 802.11 Coex SC</a:t>
            </a:r>
          </a:p>
          <a:p>
            <a:pPr lvl="2"/>
            <a:r>
              <a:rPr lang="en-AU" dirty="0"/>
              <a:t>Approve minutes from Jan 2022</a:t>
            </a:r>
          </a:p>
          <a:p>
            <a:pPr lvl="1"/>
            <a:r>
              <a:rPr lang="en-AU" dirty="0"/>
              <a:t>What is happening this week? (in no particular order)</a:t>
            </a:r>
          </a:p>
          <a:p>
            <a:pPr lvl="2"/>
            <a:r>
              <a:rPr lang="en-AU" dirty="0"/>
              <a:t>Key messages!</a:t>
            </a:r>
          </a:p>
          <a:p>
            <a:pPr lvl="2"/>
            <a:r>
              <a:rPr lang="en-AU" dirty="0"/>
              <a:t>What is exposure of Wi-Fi to</a:t>
            </a:r>
            <a:br>
              <a:rPr lang="en-AU" dirty="0"/>
            </a:br>
            <a:r>
              <a:rPr lang="en-AU" dirty="0"/>
              <a:t>LAA/NR-U deployments?</a:t>
            </a:r>
          </a:p>
          <a:p>
            <a:pPr lvl="2"/>
            <a:r>
              <a:rPr lang="en-AU" dirty="0"/>
              <a:t>What is impact on Wi-Fi of</a:t>
            </a:r>
            <a:br>
              <a:rPr lang="en-AU" dirty="0"/>
            </a:br>
            <a:r>
              <a:rPr lang="en-AU" dirty="0"/>
              <a:t>LAA/NR-U deployments?</a:t>
            </a:r>
          </a:p>
          <a:p>
            <a:pPr lvl="2"/>
            <a:r>
              <a:rPr lang="en-AU" dirty="0"/>
              <a:t>What is happening in ETSI BRAN?</a:t>
            </a:r>
          </a:p>
          <a:p>
            <a:pPr lvl="3"/>
            <a:r>
              <a:rPr lang="en-AU" dirty="0"/>
              <a:t>EN 301 893 (5 GHz)</a:t>
            </a:r>
          </a:p>
          <a:p>
            <a:pPr lvl="3"/>
            <a:r>
              <a:rPr lang="en-AU" dirty="0"/>
              <a:t>EN 303 687 (6 GHz)</a:t>
            </a:r>
          </a:p>
          <a:p>
            <a:pPr lvl="3"/>
            <a:r>
              <a:rPr lang="en-AU" dirty="0"/>
              <a:t>Future BRAN meetings</a:t>
            </a:r>
          </a:p>
          <a:p>
            <a:pPr lvl="3"/>
            <a:endParaRPr lang="en-AU" dirty="0"/>
          </a:p>
          <a:p>
            <a:pPr lvl="2"/>
            <a:endParaRPr lang="en-AU" dirty="0"/>
          </a:p>
        </p:txBody>
      </p:sp>
      <p:sp>
        <p:nvSpPr>
          <p:cNvPr id="6" name="Content Placeholder 5">
            <a:extLst>
              <a:ext uri="{FF2B5EF4-FFF2-40B4-BE49-F238E27FC236}">
                <a16:creationId xmlns:a16="http://schemas.microsoft.com/office/drawing/2014/main" id="{4690D76F-706E-4334-B2B3-CFD6DFCDE6FE}"/>
              </a:ext>
            </a:extLst>
          </p:cNvPr>
          <p:cNvSpPr>
            <a:spLocks noGrp="1"/>
          </p:cNvSpPr>
          <p:nvPr>
            <p:ph sz="half" idx="2"/>
          </p:nvPr>
        </p:nvSpPr>
        <p:spPr>
          <a:xfrm>
            <a:off x="4648200" y="1981200"/>
            <a:ext cx="3810000" cy="4114800"/>
          </a:xfrm>
        </p:spPr>
        <p:txBody>
          <a:bodyPr/>
          <a:lstStyle/>
          <a:p>
            <a:endParaRPr lang="en-AU" dirty="0"/>
          </a:p>
          <a:p>
            <a:pPr lvl="2"/>
            <a:r>
              <a:rPr lang="en-AU" dirty="0"/>
              <a:t>Is there a coexistence issue with IEEE 802.15.4ab?</a:t>
            </a:r>
          </a:p>
          <a:p>
            <a:pPr lvl="2"/>
            <a:r>
              <a:rPr lang="en-AU" dirty="0"/>
              <a:t>Any volunteers to assist the Coex Tech Talk?</a:t>
            </a:r>
          </a:p>
          <a:p>
            <a:pPr lvl="2"/>
            <a:r>
              <a:rPr lang="en-AU" dirty="0"/>
              <a:t>What is status of 6 GHz spectrum availability?</a:t>
            </a:r>
          </a:p>
          <a:p>
            <a:pPr lvl="2"/>
            <a:r>
              <a:rPr lang="en-AU" dirty="0"/>
              <a:t>What is happening wrt coexistence in 3GPP?</a:t>
            </a:r>
          </a:p>
          <a:p>
            <a:pPr lvl="2"/>
            <a:r>
              <a:rPr lang="en-AU" dirty="0"/>
              <a:t>What should we do wrt 60 GHz scope?</a:t>
            </a:r>
          </a:p>
          <a:p>
            <a:pPr lvl="2"/>
            <a:r>
              <a:rPr lang="en-AU" dirty="0"/>
              <a:t>What are the plans for meeting in July 2022?</a:t>
            </a:r>
          </a:p>
          <a:p>
            <a:endParaRPr lang="en-AU" dirty="0"/>
          </a:p>
        </p:txBody>
      </p:sp>
      <p:sp>
        <p:nvSpPr>
          <p:cNvPr id="4" name="Footer Placeholder 3"/>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12</a:t>
            </a:fld>
            <a:endParaRPr lang="en-US" dirty="0"/>
          </a:p>
        </p:txBody>
      </p:sp>
      <p:sp>
        <p:nvSpPr>
          <p:cNvPr id="7" name="Right Brace 6">
            <a:extLst>
              <a:ext uri="{FF2B5EF4-FFF2-40B4-BE49-F238E27FC236}">
                <a16:creationId xmlns:a16="http://schemas.microsoft.com/office/drawing/2014/main" id="{9C89A5BC-8733-4DEA-AB5B-E48B00A8B546}"/>
              </a:ext>
            </a:extLst>
          </p:cNvPr>
          <p:cNvSpPr/>
          <p:nvPr/>
        </p:nvSpPr>
        <p:spPr bwMode="auto">
          <a:xfrm>
            <a:off x="3124200" y="5744565"/>
            <a:ext cx="381000" cy="42763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TextBox 8">
            <a:extLst>
              <a:ext uri="{FF2B5EF4-FFF2-40B4-BE49-F238E27FC236}">
                <a16:creationId xmlns:a16="http://schemas.microsoft.com/office/drawing/2014/main" id="{C9BFE3E5-C366-4206-88A7-6891AA6DF665}"/>
              </a:ext>
            </a:extLst>
          </p:cNvPr>
          <p:cNvSpPr txBox="1"/>
          <p:nvPr/>
        </p:nvSpPr>
        <p:spPr>
          <a:xfrm>
            <a:off x="2590800" y="5794802"/>
            <a:ext cx="3581400" cy="307777"/>
          </a:xfrm>
          <a:prstGeom prst="rect">
            <a:avLst/>
          </a:prstGeom>
          <a:noFill/>
        </p:spPr>
        <p:txBody>
          <a:bodyPr wrap="square">
            <a:spAutoFit/>
          </a:bodyPr>
          <a:lstStyle/>
          <a:p>
            <a:pPr lvl="2"/>
            <a:r>
              <a:rPr lang="en-AU" sz="1400" dirty="0">
                <a:latin typeface="+mj-lt"/>
              </a:rPr>
              <a:t>Coex work for IEEE 802.11 WG</a:t>
            </a:r>
          </a:p>
        </p:txBody>
      </p:sp>
    </p:spTree>
    <p:extLst>
      <p:ext uri="{BB962C8B-B14F-4D97-AF65-F5344CB8AC3E}">
        <p14:creationId xmlns:p14="http://schemas.microsoft.com/office/powerpoint/2010/main" val="1456581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13</a:t>
            </a:fld>
            <a:endParaRPr lang="en-US" dirty="0"/>
          </a:p>
        </p:txBody>
      </p:sp>
    </p:spTree>
    <p:extLst>
      <p:ext uri="{BB962C8B-B14F-4D97-AF65-F5344CB8AC3E}">
        <p14:creationId xmlns:p14="http://schemas.microsoft.com/office/powerpoint/2010/main" val="2714693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scope was revised in Sept 2020 </a:t>
            </a:r>
          </a:p>
        </p:txBody>
      </p:sp>
      <p:sp>
        <p:nvSpPr>
          <p:cNvPr id="12" name="Content Placeholder 11">
            <a:extLst>
              <a:ext uri="{FF2B5EF4-FFF2-40B4-BE49-F238E27FC236}">
                <a16:creationId xmlns:a16="http://schemas.microsoft.com/office/drawing/2014/main" id="{22C2F833-62FB-4AB1-8334-9BA30F1F28F6}"/>
              </a:ext>
            </a:extLst>
          </p:cNvPr>
          <p:cNvSpPr>
            <a:spLocks noGrp="1"/>
          </p:cNvSpPr>
          <p:nvPr>
            <p:ph idx="1"/>
          </p:nvPr>
        </p:nvSpPr>
        <p:spPr/>
        <p:txBody>
          <a:bodyPr/>
          <a:lstStyle/>
          <a:p>
            <a:r>
              <a:rPr lang="en-AU" dirty="0"/>
              <a:t>IEEE 802.11 Coex SC Scope</a:t>
            </a:r>
          </a:p>
          <a:p>
            <a:pPr lvl="1"/>
            <a:r>
              <a:rPr lang="en-AU" i="1" dirty="0"/>
              <a:t>The Coex SC shall promote, within the 802.11 WG and externally, an environment that enables IEEE 802.11 technologies to have equitable access to unlicensed spectrum globally</a:t>
            </a:r>
          </a:p>
          <a:p>
            <a:pPr lvl="1"/>
            <a:r>
              <a:rPr lang="en-AU" i="1" dirty="0"/>
              <a:t>The Coex SC should focus particularly on coexistence of 802.11ax &amp; 802.11be with LAA &amp; NR-U in the 5 GHz &amp; 6 GHz bands globally</a:t>
            </a:r>
          </a:p>
          <a:p>
            <a:pPr lvl="1"/>
            <a:r>
              <a:rPr lang="en-AU" i="1" dirty="0"/>
              <a:t>The Coex SC may consider coexistence with other technologies and in other bands as directed by the Chair of the 802.11 WG</a:t>
            </a:r>
          </a:p>
          <a:p>
            <a:r>
              <a:rPr lang="en-AU" dirty="0"/>
              <a:t>IEEE 802.11 Coex SC close down criteria</a:t>
            </a:r>
          </a:p>
          <a:p>
            <a:pPr lvl="1"/>
            <a:r>
              <a:rPr lang="en-AU" dirty="0"/>
              <a:t>802.11 WG Chair </a:t>
            </a:r>
            <a:r>
              <a:rPr lang="en-AU" sz="1600" dirty="0"/>
              <a:t>has</a:t>
            </a:r>
            <a:r>
              <a:rPr lang="en-AU" dirty="0"/>
              <a:t> authority to close down SC</a:t>
            </a:r>
          </a:p>
          <a:p>
            <a:pPr lvl="1"/>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14</a:t>
            </a:fld>
            <a:endParaRPr lang="en-US" dirty="0"/>
          </a:p>
        </p:txBody>
      </p:sp>
    </p:spTree>
    <p:extLst>
      <p:ext uri="{BB962C8B-B14F-4D97-AF65-F5344CB8AC3E}">
        <p14:creationId xmlns:p14="http://schemas.microsoft.com/office/powerpoint/2010/main" val="3764971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5DDD-CADA-492D-81AB-550EF7557DF0}"/>
              </a:ext>
            </a:extLst>
          </p:cNvPr>
          <p:cNvSpPr>
            <a:spLocks noGrp="1"/>
          </p:cNvSpPr>
          <p:nvPr>
            <p:ph type="title"/>
          </p:nvPr>
        </p:nvSpPr>
        <p:spPr>
          <a:xfrm>
            <a:off x="685800" y="685800"/>
            <a:ext cx="7772400" cy="1066800"/>
          </a:xfrm>
        </p:spPr>
        <p:txBody>
          <a:bodyPr/>
          <a:lstStyle/>
          <a:p>
            <a:r>
              <a:rPr lang="en-AU" dirty="0"/>
              <a:t>The scope of the Coex SC was expanded in March 2021 to include 60 GHz coexistence issues</a:t>
            </a:r>
          </a:p>
        </p:txBody>
      </p:sp>
      <p:sp>
        <p:nvSpPr>
          <p:cNvPr id="3" name="Content Placeholder 2">
            <a:extLst>
              <a:ext uri="{FF2B5EF4-FFF2-40B4-BE49-F238E27FC236}">
                <a16:creationId xmlns:a16="http://schemas.microsoft.com/office/drawing/2014/main" id="{A738258B-FACE-426E-B102-10CC3ECCD07F}"/>
              </a:ext>
            </a:extLst>
          </p:cNvPr>
          <p:cNvSpPr>
            <a:spLocks noGrp="1"/>
          </p:cNvSpPr>
          <p:nvPr>
            <p:ph idx="1"/>
          </p:nvPr>
        </p:nvSpPr>
        <p:spPr>
          <a:xfrm>
            <a:off x="685800" y="1981200"/>
            <a:ext cx="7772400" cy="4114800"/>
          </a:xfrm>
        </p:spPr>
        <p:txBody>
          <a:bodyPr/>
          <a:lstStyle/>
          <a:p>
            <a:pPr lvl="1"/>
            <a:r>
              <a:rPr lang="en-AU" dirty="0">
                <a:latin typeface="+mj-lt"/>
              </a:rPr>
              <a:t>It was noted during the March 2021 plenary that ETSI BRAN is working on 60 GHz Harmonised Standards that may impact IEEE 802.11ay coexistence</a:t>
            </a:r>
          </a:p>
          <a:p>
            <a:pPr lvl="1"/>
            <a:r>
              <a:rPr lang="en-AU" dirty="0">
                <a:latin typeface="+mj-lt"/>
              </a:rPr>
              <a:t>Subsequently, the 802.11 Chair directed the Coex SC to consider 60GHz coexistence within scope</a:t>
            </a:r>
          </a:p>
          <a:p>
            <a:pPr lvl="2"/>
            <a:r>
              <a:rPr lang="en-AU" i="1" dirty="0">
                <a:effectLst/>
                <a:latin typeface="+mj-lt"/>
                <a:ea typeface="Calibri" panose="020F0502020204030204" pitchFamily="34" charset="0"/>
              </a:rPr>
              <a:t>At today's WG11 Opening Plenary, the comment was made that ETSI BRAN is also considering operational and coexistence requirements related to 57-71 GHz (60GHz) spectrum, relevant of course to 802.11ad and 11ay</a:t>
            </a:r>
          </a:p>
          <a:p>
            <a:pPr lvl="2"/>
            <a:r>
              <a:rPr lang="en-AU" i="1" dirty="0">
                <a:effectLst/>
                <a:latin typeface="+mj-lt"/>
                <a:ea typeface="Calibri" panose="020F0502020204030204" pitchFamily="34" charset="0"/>
              </a:rPr>
              <a:t>The scope of the Coex SC focuses on, "coexistence of 802.11ax &amp; 802.11be with LAA &amp; NR-U in the 5 GHz &amp; 6 GHz bands globally". However, it "may consider coexistence with other technologies and in other bands as directed by the Chair of the 802.11 WG". So the Coex SC can consider 60 GHz issues if directed by the WG Chair</a:t>
            </a:r>
          </a:p>
          <a:p>
            <a:pPr lvl="2"/>
            <a:r>
              <a:rPr lang="en-AU" i="1" dirty="0">
                <a:effectLst/>
                <a:latin typeface="+mj-lt"/>
                <a:ea typeface="Calibri" panose="020F0502020204030204" pitchFamily="34" charset="0"/>
              </a:rPr>
              <a:t>I have directed the Coex SC to additionally consider coexistence topics for 60GHz operation</a:t>
            </a:r>
          </a:p>
          <a:p>
            <a:pPr lvl="1"/>
            <a:endParaRPr lang="en-AU" dirty="0"/>
          </a:p>
        </p:txBody>
      </p:sp>
      <p:sp>
        <p:nvSpPr>
          <p:cNvPr id="4" name="Footer Placeholder 3">
            <a:extLst>
              <a:ext uri="{FF2B5EF4-FFF2-40B4-BE49-F238E27FC236}">
                <a16:creationId xmlns:a16="http://schemas.microsoft.com/office/drawing/2014/main" id="{D99F5110-B34E-4791-9E41-3C3CB72BA5D1}"/>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37993BEB-1D3C-4BA2-AA33-0396B0A024C0}"/>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15</a:t>
            </a:fld>
            <a:endParaRPr lang="en-US" dirty="0"/>
          </a:p>
        </p:txBody>
      </p:sp>
    </p:spTree>
    <p:extLst>
      <p:ext uri="{BB962C8B-B14F-4D97-AF65-F5344CB8AC3E}">
        <p14:creationId xmlns:p14="http://schemas.microsoft.com/office/powerpoint/2010/main" val="3164367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16</a:t>
            </a:fld>
            <a:endParaRPr lang="en-US" dirty="0"/>
          </a:p>
        </p:txBody>
      </p:sp>
    </p:spTree>
    <p:extLst>
      <p:ext uri="{BB962C8B-B14F-4D97-AF65-F5344CB8AC3E}">
        <p14:creationId xmlns:p14="http://schemas.microsoft.com/office/powerpoint/2010/main" val="277172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the approval of its virtual meeting minutes from March 2022</a:t>
            </a:r>
          </a:p>
        </p:txBody>
      </p:sp>
      <p:sp>
        <p:nvSpPr>
          <p:cNvPr id="3" name="Content Placeholder 2"/>
          <p:cNvSpPr>
            <a:spLocks noGrp="1"/>
          </p:cNvSpPr>
          <p:nvPr>
            <p:ph idx="1"/>
          </p:nvPr>
        </p:nvSpPr>
        <p:spPr/>
        <p:txBody>
          <a:bodyPr/>
          <a:lstStyle/>
          <a:p>
            <a:pPr lvl="1"/>
            <a:r>
              <a:rPr lang="en-AU" dirty="0"/>
              <a:t>The draft minutes for the Coex SC at the virtual meeting in March 2022 are available on Mentor:</a:t>
            </a:r>
          </a:p>
          <a:p>
            <a:pPr lvl="2"/>
            <a:r>
              <a:rPr lang="en-AU" dirty="0"/>
              <a:t>See </a:t>
            </a:r>
            <a:r>
              <a:rPr lang="en-AU" dirty="0">
                <a:hlinkClick r:id="rId2"/>
              </a:rPr>
              <a:t>11-22-0617-00</a:t>
            </a:r>
            <a:endParaRPr lang="en-AU" dirty="0"/>
          </a:p>
          <a:p>
            <a:pPr lvl="1"/>
            <a:r>
              <a:rPr lang="en-AU" dirty="0"/>
              <a:t>Proposed motion:</a:t>
            </a:r>
          </a:p>
          <a:p>
            <a:pPr lvl="2"/>
            <a:r>
              <a:rPr lang="en-AU" i="1" dirty="0"/>
              <a:t>The IEEE 802 Coex SC approves </a:t>
            </a:r>
            <a:r>
              <a:rPr lang="en-AU" i="1" dirty="0">
                <a:hlinkClick r:id="rId2"/>
              </a:rPr>
              <a:t>11-22-0617-00</a:t>
            </a:r>
            <a:r>
              <a:rPr lang="en-AU" i="1" dirty="0"/>
              <a:t> as the minutes of its virtual meeting in March 2022</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17</a:t>
            </a:fld>
            <a:endParaRPr lang="en-US" dirty="0"/>
          </a:p>
        </p:txBody>
      </p:sp>
    </p:spTree>
    <p:extLst>
      <p:ext uri="{BB962C8B-B14F-4D97-AF65-F5344CB8AC3E}">
        <p14:creationId xmlns:p14="http://schemas.microsoft.com/office/powerpoint/2010/main" val="1024488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2DB854-73D5-473A-AEF3-DCA887FDDE14}"/>
              </a:ext>
            </a:extLst>
          </p:cNvPr>
          <p:cNvSpPr>
            <a:spLocks noGrp="1"/>
          </p:cNvSpPr>
          <p:nvPr>
            <p:ph idx="1"/>
          </p:nvPr>
        </p:nvSpPr>
        <p:spPr/>
        <p:txBody>
          <a:bodyPr/>
          <a:lstStyle/>
          <a:p>
            <a:r>
              <a:rPr lang="en-AU" dirty="0">
                <a:solidFill>
                  <a:schemeClr val="accent2"/>
                </a:solidFill>
              </a:rPr>
              <a:t>Coex SC </a:t>
            </a:r>
          </a:p>
          <a:p>
            <a:r>
              <a:rPr lang="en-AU" dirty="0">
                <a:solidFill>
                  <a:srgbClr val="FF0000"/>
                </a:solidFill>
              </a:rPr>
              <a:t>Key messages for May 2022</a:t>
            </a:r>
          </a:p>
        </p:txBody>
      </p:sp>
      <p:sp>
        <p:nvSpPr>
          <p:cNvPr id="3" name="Footer Placeholder 2">
            <a:extLst>
              <a:ext uri="{FF2B5EF4-FFF2-40B4-BE49-F238E27FC236}">
                <a16:creationId xmlns:a16="http://schemas.microsoft.com/office/drawing/2014/main" id="{121AA8FB-063F-4C8E-B6F3-C22334D085F8}"/>
              </a:ext>
            </a:extLst>
          </p:cNvPr>
          <p:cNvSpPr>
            <a:spLocks noGrp="1"/>
          </p:cNvSpPr>
          <p:nvPr>
            <p:ph type="ftr" sz="quarter" idx="10"/>
          </p:nvPr>
        </p:nvSpPr>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5DE9D8EC-64A7-4839-84F9-16A2EC838FB5}"/>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18</a:t>
            </a:fld>
            <a:endParaRPr lang="en-US" dirty="0"/>
          </a:p>
        </p:txBody>
      </p:sp>
    </p:spTree>
    <p:extLst>
      <p:ext uri="{BB962C8B-B14F-4D97-AF65-F5344CB8AC3E}">
        <p14:creationId xmlns:p14="http://schemas.microsoft.com/office/powerpoint/2010/main" val="515306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5B1F-B8D2-4778-AA4D-345C2212F4A1}"/>
              </a:ext>
            </a:extLst>
          </p:cNvPr>
          <p:cNvSpPr>
            <a:spLocks noGrp="1"/>
          </p:cNvSpPr>
          <p:nvPr>
            <p:ph type="title"/>
          </p:nvPr>
        </p:nvSpPr>
        <p:spPr/>
        <p:txBody>
          <a:bodyPr/>
          <a:lstStyle/>
          <a:p>
            <a:r>
              <a:rPr lang="en-AU" dirty="0"/>
              <a:t>There are few key message for the Coex SC that arise out of today’s session</a:t>
            </a:r>
          </a:p>
        </p:txBody>
      </p:sp>
      <p:sp>
        <p:nvSpPr>
          <p:cNvPr id="3" name="Content Placeholder 2">
            <a:extLst>
              <a:ext uri="{FF2B5EF4-FFF2-40B4-BE49-F238E27FC236}">
                <a16:creationId xmlns:a16="http://schemas.microsoft.com/office/drawing/2014/main" id="{67183165-9AB9-41A8-9DB8-48EE14491AC2}"/>
              </a:ext>
            </a:extLst>
          </p:cNvPr>
          <p:cNvSpPr>
            <a:spLocks noGrp="1"/>
          </p:cNvSpPr>
          <p:nvPr>
            <p:ph idx="1"/>
          </p:nvPr>
        </p:nvSpPr>
        <p:spPr/>
        <p:txBody>
          <a:bodyPr/>
          <a:lstStyle/>
          <a:p>
            <a:r>
              <a:rPr lang="en-AU" dirty="0"/>
              <a:t>Key messages from today’s session include …</a:t>
            </a:r>
          </a:p>
          <a:p>
            <a:pPr lvl="1"/>
            <a:r>
              <a:rPr lang="en-AU" dirty="0"/>
              <a:t>Deployment of LAA has started but seems to be stalled, and so there is not a significant exposure of Wi-Fi to LAA related </a:t>
            </a:r>
            <a:r>
              <a:rPr lang="en-AU" dirty="0" err="1"/>
              <a:t>coex</a:t>
            </a:r>
            <a:r>
              <a:rPr lang="en-AU" dirty="0"/>
              <a:t> issues … today!</a:t>
            </a:r>
          </a:p>
          <a:p>
            <a:pPr lvl="1"/>
            <a:r>
              <a:rPr lang="en-AU" dirty="0"/>
              <a:t>As LAA/NR-U become more popular (?) it appears they will have a significant adverse impact on Wi-Fi operation … but more work required</a:t>
            </a:r>
          </a:p>
          <a:p>
            <a:pPr lvl="1"/>
            <a:r>
              <a:rPr lang="en-AU" dirty="0"/>
              <a:t>It appears the </a:t>
            </a:r>
            <a:r>
              <a:rPr lang="en-AU" dirty="0" err="1"/>
              <a:t>coex</a:t>
            </a:r>
            <a:r>
              <a:rPr lang="en-AU" dirty="0"/>
              <a:t> rules in Europe are stabilising for 5 /6 GHz …. but NB FH and C2C still need to be monitored … and 802.11 access rules will probably need to be refined for European operation</a:t>
            </a:r>
          </a:p>
          <a:p>
            <a:pPr lvl="1"/>
            <a:r>
              <a:rPr lang="en-AU" dirty="0"/>
              <a:t>There are open </a:t>
            </a:r>
            <a:r>
              <a:rPr lang="en-AU" dirty="0" err="1"/>
              <a:t>coex</a:t>
            </a:r>
            <a:r>
              <a:rPr lang="en-AU" dirty="0"/>
              <a:t> issues related to 6 GHz access, 60 GHz rules, </a:t>
            </a:r>
            <a:r>
              <a:rPr lang="en-AU" sz="1800" dirty="0"/>
              <a:t>IEEE 802.15.4ab &amp; 3GPP</a:t>
            </a:r>
          </a:p>
          <a:p>
            <a:pPr lvl="1"/>
            <a:r>
              <a:rPr lang="en-AU" dirty="0"/>
              <a:t>Submissions are requested …</a:t>
            </a:r>
          </a:p>
          <a:p>
            <a:r>
              <a:rPr lang="en-AU" dirty="0"/>
              <a:t>… you can leave if you are not interested in the details </a:t>
            </a:r>
            <a:r>
              <a:rPr lang="en-AU" dirty="0">
                <a:sym typeface="Wingdings" panose="05000000000000000000" pitchFamily="2" charset="2"/>
              </a:rPr>
              <a:t></a:t>
            </a:r>
            <a:endParaRPr lang="en-AU" dirty="0"/>
          </a:p>
        </p:txBody>
      </p:sp>
      <p:sp>
        <p:nvSpPr>
          <p:cNvPr id="4" name="Footer Placeholder 3">
            <a:extLst>
              <a:ext uri="{FF2B5EF4-FFF2-40B4-BE49-F238E27FC236}">
                <a16:creationId xmlns:a16="http://schemas.microsoft.com/office/drawing/2014/main" id="{FE675D0A-56D9-4410-8C46-66AAE5215DF8}"/>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8209FA71-BEF0-4CD3-B817-371A26F17202}"/>
              </a:ext>
            </a:extLst>
          </p:cNvPr>
          <p:cNvSpPr>
            <a:spLocks noGrp="1"/>
          </p:cNvSpPr>
          <p:nvPr>
            <p:ph type="sldNum" sz="quarter" idx="11"/>
          </p:nvPr>
        </p:nvSpPr>
        <p:spPr/>
        <p:txBody>
          <a:bodyPr/>
          <a:lstStyle/>
          <a:p>
            <a:r>
              <a:rPr lang="en-US" dirty="0"/>
              <a:t>Slide </a:t>
            </a:r>
            <a:fld id="{EF4002E7-DB4D-4CC3-8382-1939D19420D8}" type="slidenum">
              <a:rPr lang="en-US" smtClean="0"/>
              <a:pPr/>
              <a:t>19</a:t>
            </a:fld>
            <a:endParaRPr lang="en-US" dirty="0"/>
          </a:p>
        </p:txBody>
      </p:sp>
    </p:spTree>
    <p:extLst>
      <p:ext uri="{BB962C8B-B14F-4D97-AF65-F5344CB8AC3E}">
        <p14:creationId xmlns:p14="http://schemas.microsoft.com/office/powerpoint/2010/main" val="4077686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12</a:t>
            </a:r>
            <a:r>
              <a:rPr lang="en-AU" baseline="30000" dirty="0"/>
              <a:t>th</a:t>
            </a:r>
            <a:r>
              <a:rPr lang="en-AU" dirty="0"/>
              <a:t> virtual meeting of the </a:t>
            </a:r>
            <a:r>
              <a:rPr lang="en-AU" i="1" dirty="0"/>
              <a:t>IEEE 802.11 Coexistence SC </a:t>
            </a:r>
            <a:r>
              <a:rPr lang="en-AU" dirty="0"/>
              <a:t>in May 2022</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2</a:t>
            </a:fld>
            <a:endParaRPr lang="en-US" dirty="0"/>
          </a:p>
        </p:txBody>
      </p:sp>
      <p:graphicFrame>
        <p:nvGraphicFramePr>
          <p:cNvPr id="8" name="Table 6">
            <a:extLst>
              <a:ext uri="{FF2B5EF4-FFF2-40B4-BE49-F238E27FC236}">
                <a16:creationId xmlns:a16="http://schemas.microsoft.com/office/drawing/2014/main" id="{6151548C-ED86-4F47-88ED-8A2DC78EDC93}"/>
              </a:ext>
            </a:extLst>
          </p:cNvPr>
          <p:cNvGraphicFramePr>
            <a:graphicFrameLocks noGrp="1"/>
          </p:cNvGraphicFramePr>
          <p:nvPr>
            <p:extLst>
              <p:ext uri="{D42A27DB-BD31-4B8C-83A1-F6EECF244321}">
                <p14:modId xmlns:p14="http://schemas.microsoft.com/office/powerpoint/2010/main" val="1649565206"/>
              </p:ext>
            </p:extLst>
          </p:nvPr>
        </p:nvGraphicFramePr>
        <p:xfrm>
          <a:off x="3274220" y="1600200"/>
          <a:ext cx="2667000" cy="45720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237565">
                <a:tc>
                  <a:txBody>
                    <a:bodyPr/>
                    <a:lstStyle/>
                    <a:p>
                      <a:pPr algn="ctr"/>
                      <a:r>
                        <a:rPr lang="en-AU" sz="1400" dirty="0"/>
                        <a:t>9</a:t>
                      </a:r>
                    </a:p>
                  </a:txBody>
                  <a:tcPr/>
                </a:tc>
                <a:tc>
                  <a:txBody>
                    <a:bodyPr/>
                    <a:lstStyle/>
                    <a:p>
                      <a:pPr algn="ctr"/>
                      <a:r>
                        <a:rPr lang="en-AU" sz="1400" dirty="0"/>
                        <a:t>Bangkok</a:t>
                      </a:r>
                    </a:p>
                  </a:txBody>
                  <a:tcPr/>
                </a:tc>
                <a:tc>
                  <a:txBody>
                    <a:bodyPr/>
                    <a:lstStyle/>
                    <a:p>
                      <a:pPr algn="ctr"/>
                      <a:r>
                        <a:rPr lang="en-AU" sz="1400" dirty="0"/>
                        <a:t>Nov 2018 </a:t>
                      </a:r>
                    </a:p>
                  </a:txBody>
                  <a:tcPr/>
                </a:tc>
                <a:extLst>
                  <a:ext uri="{0D108BD9-81ED-4DB2-BD59-A6C34878D82A}">
                    <a16:rowId xmlns:a16="http://schemas.microsoft.com/office/drawing/2014/main" val="605224903"/>
                  </a:ext>
                </a:extLst>
              </a:tr>
              <a:tr h="237565">
                <a:tc>
                  <a:txBody>
                    <a:bodyPr/>
                    <a:lstStyle/>
                    <a:p>
                      <a:pPr algn="ctr"/>
                      <a:r>
                        <a:rPr lang="en-AU" sz="1400" dirty="0"/>
                        <a:t>10</a:t>
                      </a:r>
                    </a:p>
                  </a:txBody>
                  <a:tcPr/>
                </a:tc>
                <a:tc>
                  <a:txBody>
                    <a:bodyPr/>
                    <a:lstStyle/>
                    <a:p>
                      <a:pPr algn="ctr"/>
                      <a:r>
                        <a:rPr lang="en-AU" sz="1400" dirty="0"/>
                        <a:t>St Louis</a:t>
                      </a:r>
                    </a:p>
                  </a:txBody>
                  <a:tcPr/>
                </a:tc>
                <a:tc>
                  <a:txBody>
                    <a:bodyPr/>
                    <a:lstStyle/>
                    <a:p>
                      <a:pPr algn="ctr"/>
                      <a:r>
                        <a:rPr lang="en-AU" sz="1400" dirty="0"/>
                        <a:t>Jan 2019 </a:t>
                      </a:r>
                    </a:p>
                  </a:txBody>
                  <a:tcPr/>
                </a:tc>
                <a:extLst>
                  <a:ext uri="{0D108BD9-81ED-4DB2-BD59-A6C34878D82A}">
                    <a16:rowId xmlns:a16="http://schemas.microsoft.com/office/drawing/2014/main" val="240571227"/>
                  </a:ext>
                </a:extLst>
              </a:tr>
              <a:tr h="237565">
                <a:tc>
                  <a:txBody>
                    <a:bodyPr/>
                    <a:lstStyle/>
                    <a:p>
                      <a:pPr algn="ctr"/>
                      <a:r>
                        <a:rPr lang="en-AU" sz="1400" dirty="0"/>
                        <a:t>11</a:t>
                      </a:r>
                    </a:p>
                  </a:txBody>
                  <a:tcPr/>
                </a:tc>
                <a:tc>
                  <a:txBody>
                    <a:bodyPr/>
                    <a:lstStyle/>
                    <a:p>
                      <a:pPr algn="ctr"/>
                      <a:r>
                        <a:rPr lang="en-AU" sz="1400" dirty="0"/>
                        <a:t>Vancouver</a:t>
                      </a:r>
                    </a:p>
                  </a:txBody>
                  <a:tcPr/>
                </a:tc>
                <a:tc>
                  <a:txBody>
                    <a:bodyPr/>
                    <a:lstStyle/>
                    <a:p>
                      <a:pPr algn="ctr"/>
                      <a:r>
                        <a:rPr lang="en-AU" sz="1400" dirty="0"/>
                        <a:t>Mar 2019 </a:t>
                      </a:r>
                    </a:p>
                  </a:txBody>
                  <a:tcPr/>
                </a:tc>
                <a:extLst>
                  <a:ext uri="{0D108BD9-81ED-4DB2-BD59-A6C34878D82A}">
                    <a16:rowId xmlns:a16="http://schemas.microsoft.com/office/drawing/2014/main" val="1656154372"/>
                  </a:ext>
                </a:extLst>
              </a:tr>
              <a:tr h="237565">
                <a:tc>
                  <a:txBody>
                    <a:bodyPr/>
                    <a:lstStyle/>
                    <a:p>
                      <a:pPr algn="ctr"/>
                      <a:r>
                        <a:rPr lang="en-AU" sz="1400" dirty="0"/>
                        <a:t>12</a:t>
                      </a:r>
                    </a:p>
                  </a:txBody>
                  <a:tcPr/>
                </a:tc>
                <a:tc>
                  <a:txBody>
                    <a:bodyPr/>
                    <a:lstStyle/>
                    <a:p>
                      <a:pPr algn="ctr"/>
                      <a:r>
                        <a:rPr lang="en-AU" sz="1400" dirty="0"/>
                        <a:t>Atlanta</a:t>
                      </a:r>
                    </a:p>
                  </a:txBody>
                  <a:tcPr/>
                </a:tc>
                <a:tc>
                  <a:txBody>
                    <a:bodyPr/>
                    <a:lstStyle/>
                    <a:p>
                      <a:pPr algn="ctr"/>
                      <a:r>
                        <a:rPr lang="en-AU" sz="1400" dirty="0"/>
                        <a:t>May 2019 </a:t>
                      </a:r>
                    </a:p>
                  </a:txBody>
                  <a:tcPr/>
                </a:tc>
                <a:extLst>
                  <a:ext uri="{0D108BD9-81ED-4DB2-BD59-A6C34878D82A}">
                    <a16:rowId xmlns:a16="http://schemas.microsoft.com/office/drawing/2014/main" val="298386339"/>
                  </a:ext>
                </a:extLst>
              </a:tr>
              <a:tr h="237565">
                <a:tc>
                  <a:txBody>
                    <a:bodyPr/>
                    <a:lstStyle/>
                    <a:p>
                      <a:pPr algn="ctr"/>
                      <a:r>
                        <a:rPr lang="en-AU" sz="1400" dirty="0"/>
                        <a:t>13</a:t>
                      </a:r>
                    </a:p>
                  </a:txBody>
                  <a:tcPr/>
                </a:tc>
                <a:tc>
                  <a:txBody>
                    <a:bodyPr/>
                    <a:lstStyle/>
                    <a:p>
                      <a:pPr algn="ctr"/>
                      <a:r>
                        <a:rPr lang="en-AU" sz="1400" dirty="0"/>
                        <a:t>Vienna</a:t>
                      </a:r>
                    </a:p>
                  </a:txBody>
                  <a:tcPr/>
                </a:tc>
                <a:tc>
                  <a:txBody>
                    <a:bodyPr/>
                    <a:lstStyle/>
                    <a:p>
                      <a:pPr algn="ctr"/>
                      <a:r>
                        <a:rPr lang="en-AU" sz="1400" dirty="0"/>
                        <a:t>Jul 2019 </a:t>
                      </a:r>
                    </a:p>
                  </a:txBody>
                  <a:tcPr/>
                </a:tc>
                <a:extLst>
                  <a:ext uri="{0D108BD9-81ED-4DB2-BD59-A6C34878D82A}">
                    <a16:rowId xmlns:a16="http://schemas.microsoft.com/office/drawing/2014/main" val="2145421217"/>
                  </a:ext>
                </a:extLst>
              </a:tr>
              <a:tr h="237565">
                <a:tc>
                  <a:txBody>
                    <a:bodyPr/>
                    <a:lstStyle/>
                    <a:p>
                      <a:pPr algn="ctr"/>
                      <a:r>
                        <a:rPr lang="en-AU" sz="1400" dirty="0"/>
                        <a:t>14</a:t>
                      </a:r>
                    </a:p>
                  </a:txBody>
                  <a:tcPr/>
                </a:tc>
                <a:tc>
                  <a:txBody>
                    <a:bodyPr/>
                    <a:lstStyle/>
                    <a:p>
                      <a:pPr algn="ctr"/>
                      <a:r>
                        <a:rPr lang="en-AU" sz="1400" dirty="0"/>
                        <a:t>Hanoi</a:t>
                      </a:r>
                    </a:p>
                  </a:txBody>
                  <a:tcPr/>
                </a:tc>
                <a:tc>
                  <a:txBody>
                    <a:bodyPr/>
                    <a:lstStyle/>
                    <a:p>
                      <a:pPr algn="ctr"/>
                      <a:r>
                        <a:rPr lang="en-AU" sz="1400" dirty="0"/>
                        <a:t>Sep 2019 </a:t>
                      </a:r>
                    </a:p>
                  </a:txBody>
                  <a:tcPr/>
                </a:tc>
                <a:extLst>
                  <a:ext uri="{0D108BD9-81ED-4DB2-BD59-A6C34878D82A}">
                    <a16:rowId xmlns:a16="http://schemas.microsoft.com/office/drawing/2014/main" val="552046209"/>
                  </a:ext>
                </a:extLst>
              </a:tr>
              <a:tr h="237565">
                <a:tc>
                  <a:txBody>
                    <a:bodyPr/>
                    <a:lstStyle/>
                    <a:p>
                      <a:pPr algn="ctr"/>
                      <a:r>
                        <a:rPr lang="en-AU" sz="1400" dirty="0"/>
                        <a:t>15</a:t>
                      </a:r>
                    </a:p>
                  </a:txBody>
                  <a:tcPr/>
                </a:tc>
                <a:tc>
                  <a:txBody>
                    <a:bodyPr/>
                    <a:lstStyle/>
                    <a:p>
                      <a:pPr algn="ctr"/>
                      <a:r>
                        <a:rPr lang="en-AU" sz="1400" dirty="0"/>
                        <a:t>Hawaii</a:t>
                      </a:r>
                    </a:p>
                  </a:txBody>
                  <a:tcPr/>
                </a:tc>
                <a:tc>
                  <a:txBody>
                    <a:bodyPr/>
                    <a:lstStyle/>
                    <a:p>
                      <a:pPr algn="ctr"/>
                      <a:r>
                        <a:rPr lang="en-AU" sz="1400" dirty="0"/>
                        <a:t>Nov 2019</a:t>
                      </a:r>
                    </a:p>
                  </a:txBody>
                  <a:tcPr/>
                </a:tc>
                <a:extLst>
                  <a:ext uri="{0D108BD9-81ED-4DB2-BD59-A6C34878D82A}">
                    <a16:rowId xmlns:a16="http://schemas.microsoft.com/office/drawing/2014/main" val="1326901077"/>
                  </a:ext>
                </a:extLst>
              </a:tr>
              <a:tr h="237565">
                <a:tc>
                  <a:txBody>
                    <a:bodyPr/>
                    <a:lstStyle/>
                    <a:p>
                      <a:pPr algn="ctr"/>
                      <a:r>
                        <a:rPr lang="en-AU" sz="1400" dirty="0"/>
                        <a:t>16</a:t>
                      </a:r>
                    </a:p>
                  </a:txBody>
                  <a:tcPr/>
                </a:tc>
                <a:tc>
                  <a:txBody>
                    <a:bodyPr/>
                    <a:lstStyle/>
                    <a:p>
                      <a:pPr algn="ctr"/>
                      <a:r>
                        <a:rPr lang="en-AU" sz="1400" dirty="0"/>
                        <a:t>Irvine</a:t>
                      </a:r>
                    </a:p>
                  </a:txBody>
                  <a:tcPr/>
                </a:tc>
                <a:tc>
                  <a:txBody>
                    <a:bodyPr/>
                    <a:lstStyle/>
                    <a:p>
                      <a:pPr algn="ctr"/>
                      <a:r>
                        <a:rPr lang="en-AU" sz="1400" dirty="0"/>
                        <a:t>Jan 2020</a:t>
                      </a:r>
                    </a:p>
                  </a:txBody>
                  <a:tcPr/>
                </a:tc>
                <a:extLst>
                  <a:ext uri="{0D108BD9-81ED-4DB2-BD59-A6C34878D82A}">
                    <a16:rowId xmlns:a16="http://schemas.microsoft.com/office/drawing/2014/main" val="3594898333"/>
                  </a:ext>
                </a:extLst>
              </a:tr>
              <a:tr h="237565">
                <a:tc>
                  <a:txBody>
                    <a:bodyPr/>
                    <a:lstStyle/>
                    <a:p>
                      <a:pPr algn="ctr"/>
                      <a:r>
                        <a:rPr lang="en-AU" sz="1400" dirty="0"/>
                        <a:t>17</a:t>
                      </a:r>
                    </a:p>
                  </a:txBody>
                  <a:tcPr/>
                </a:tc>
                <a:tc>
                  <a:txBody>
                    <a:bodyPr/>
                    <a:lstStyle/>
                    <a:p>
                      <a:pPr algn="ctr"/>
                      <a:r>
                        <a:rPr lang="en-AU" sz="1400" dirty="0"/>
                        <a:t>Virtual 1</a:t>
                      </a:r>
                    </a:p>
                  </a:txBody>
                  <a:tcPr/>
                </a:tc>
                <a:tc>
                  <a:txBody>
                    <a:bodyPr/>
                    <a:lstStyle/>
                    <a:p>
                      <a:pPr algn="ctr"/>
                      <a:r>
                        <a:rPr lang="en-AU" sz="1400" dirty="0"/>
                        <a:t>Jul 2020</a:t>
                      </a:r>
                    </a:p>
                  </a:txBody>
                  <a:tcPr/>
                </a:tc>
                <a:extLst>
                  <a:ext uri="{0D108BD9-81ED-4DB2-BD59-A6C34878D82A}">
                    <a16:rowId xmlns:a16="http://schemas.microsoft.com/office/drawing/2014/main" val="1550002336"/>
                  </a:ext>
                </a:extLst>
              </a:tr>
              <a:tr h="237565">
                <a:tc>
                  <a:txBody>
                    <a:bodyPr/>
                    <a:lstStyle/>
                    <a:p>
                      <a:pPr algn="ctr"/>
                      <a:r>
                        <a:rPr lang="en-AU" sz="1400" dirty="0"/>
                        <a:t>18</a:t>
                      </a:r>
                    </a:p>
                  </a:txBody>
                  <a:tcPr/>
                </a:tc>
                <a:tc>
                  <a:txBody>
                    <a:bodyPr/>
                    <a:lstStyle/>
                    <a:p>
                      <a:pPr algn="ctr"/>
                      <a:r>
                        <a:rPr lang="en-AU" sz="1400" dirty="0"/>
                        <a:t>Virtual 2</a:t>
                      </a:r>
                    </a:p>
                  </a:txBody>
                  <a:tcPr/>
                </a:tc>
                <a:tc>
                  <a:txBody>
                    <a:bodyPr/>
                    <a:lstStyle/>
                    <a:p>
                      <a:pPr algn="ctr"/>
                      <a:r>
                        <a:rPr lang="en-AU" sz="1400" dirty="0"/>
                        <a:t>Sep 2020</a:t>
                      </a:r>
                    </a:p>
                  </a:txBody>
                  <a:tcPr/>
                </a:tc>
                <a:extLst>
                  <a:ext uri="{0D108BD9-81ED-4DB2-BD59-A6C34878D82A}">
                    <a16:rowId xmlns:a16="http://schemas.microsoft.com/office/drawing/2014/main" val="2475254383"/>
                  </a:ext>
                </a:extLst>
              </a:tr>
              <a:tr h="237565">
                <a:tc>
                  <a:txBody>
                    <a:bodyPr/>
                    <a:lstStyle/>
                    <a:p>
                      <a:pPr algn="ctr"/>
                      <a:r>
                        <a:rPr lang="en-AU" sz="1400" dirty="0"/>
                        <a:t>19</a:t>
                      </a:r>
                    </a:p>
                  </a:txBody>
                  <a:tcPr/>
                </a:tc>
                <a:tc>
                  <a:txBody>
                    <a:bodyPr/>
                    <a:lstStyle/>
                    <a:p>
                      <a:pPr algn="ctr"/>
                      <a:r>
                        <a:rPr lang="en-AU" sz="1400" dirty="0">
                          <a:solidFill>
                            <a:schemeClr val="tx1"/>
                          </a:solidFill>
                        </a:rPr>
                        <a:t>Virtual 3</a:t>
                      </a:r>
                    </a:p>
                  </a:txBody>
                  <a:tcPr/>
                </a:tc>
                <a:tc>
                  <a:txBody>
                    <a:bodyPr/>
                    <a:lstStyle/>
                    <a:p>
                      <a:pPr algn="ctr"/>
                      <a:r>
                        <a:rPr lang="en-AU" sz="1400" dirty="0">
                          <a:solidFill>
                            <a:schemeClr val="tx1"/>
                          </a:solidFill>
                        </a:rPr>
                        <a:t>Nov 2020</a:t>
                      </a:r>
                    </a:p>
                  </a:txBody>
                  <a:tcPr/>
                </a:tc>
                <a:extLst>
                  <a:ext uri="{0D108BD9-81ED-4DB2-BD59-A6C34878D82A}">
                    <a16:rowId xmlns:a16="http://schemas.microsoft.com/office/drawing/2014/main" val="199211192"/>
                  </a:ext>
                </a:extLst>
              </a:tr>
              <a:tr h="237565">
                <a:tc>
                  <a:txBody>
                    <a:bodyPr/>
                    <a:lstStyle/>
                    <a:p>
                      <a:pPr algn="ctr"/>
                      <a:r>
                        <a:rPr lang="en-AU" sz="1400" dirty="0"/>
                        <a:t>20</a:t>
                      </a:r>
                    </a:p>
                  </a:txBody>
                  <a:tcPr/>
                </a:tc>
                <a:tc>
                  <a:txBody>
                    <a:bodyPr/>
                    <a:lstStyle/>
                    <a:p>
                      <a:pPr algn="ctr"/>
                      <a:r>
                        <a:rPr lang="en-AU" sz="1400" dirty="0">
                          <a:solidFill>
                            <a:schemeClr val="tx1"/>
                          </a:solidFill>
                        </a:rPr>
                        <a:t>Virtual 4</a:t>
                      </a:r>
                    </a:p>
                  </a:txBody>
                  <a:tcPr/>
                </a:tc>
                <a:tc>
                  <a:txBody>
                    <a:bodyPr/>
                    <a:lstStyle/>
                    <a:p>
                      <a:pPr algn="ctr"/>
                      <a:r>
                        <a:rPr lang="en-AU" sz="1400" dirty="0">
                          <a:solidFill>
                            <a:schemeClr val="tx1"/>
                          </a:solidFill>
                        </a:rPr>
                        <a:t>Jan 2021</a:t>
                      </a:r>
                    </a:p>
                  </a:txBody>
                  <a:tcPr/>
                </a:tc>
                <a:extLst>
                  <a:ext uri="{0D108BD9-81ED-4DB2-BD59-A6C34878D82A}">
                    <a16:rowId xmlns:a16="http://schemas.microsoft.com/office/drawing/2014/main" val="257561072"/>
                  </a:ext>
                </a:extLst>
              </a:tr>
              <a:tr h="237565">
                <a:tc>
                  <a:txBody>
                    <a:bodyPr/>
                    <a:lstStyle/>
                    <a:p>
                      <a:pPr algn="ctr"/>
                      <a:r>
                        <a:rPr lang="en-AU" sz="1400" dirty="0"/>
                        <a:t>21</a:t>
                      </a:r>
                    </a:p>
                  </a:txBody>
                  <a:tcPr/>
                </a:tc>
                <a:tc>
                  <a:txBody>
                    <a:bodyPr/>
                    <a:lstStyle/>
                    <a:p>
                      <a:pPr algn="ctr"/>
                      <a:r>
                        <a:rPr lang="en-AU" sz="1400" dirty="0">
                          <a:solidFill>
                            <a:schemeClr val="tx1"/>
                          </a:solidFill>
                        </a:rPr>
                        <a:t>Virtual 5</a:t>
                      </a:r>
                    </a:p>
                  </a:txBody>
                  <a:tcPr/>
                </a:tc>
                <a:tc>
                  <a:txBody>
                    <a:bodyPr/>
                    <a:lstStyle/>
                    <a:p>
                      <a:pPr algn="ctr"/>
                      <a:r>
                        <a:rPr lang="en-AU" sz="1400" dirty="0">
                          <a:solidFill>
                            <a:schemeClr val="tx1"/>
                          </a:solidFill>
                        </a:rPr>
                        <a:t>Mar 2021</a:t>
                      </a:r>
                    </a:p>
                  </a:txBody>
                  <a:tcPr/>
                </a:tc>
                <a:extLst>
                  <a:ext uri="{0D108BD9-81ED-4DB2-BD59-A6C34878D82A}">
                    <a16:rowId xmlns:a16="http://schemas.microsoft.com/office/drawing/2014/main" val="2356763643"/>
                  </a:ext>
                </a:extLst>
              </a:tr>
              <a:tr h="237565">
                <a:tc>
                  <a:txBody>
                    <a:bodyPr/>
                    <a:lstStyle/>
                    <a:p>
                      <a:pPr algn="ctr"/>
                      <a:r>
                        <a:rPr lang="en-AU" sz="1400" dirty="0"/>
                        <a:t>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May 2021</a:t>
                      </a:r>
                    </a:p>
                  </a:txBody>
                  <a:tcPr/>
                </a:tc>
                <a:extLst>
                  <a:ext uri="{0D108BD9-81ED-4DB2-BD59-A6C34878D82A}">
                    <a16:rowId xmlns:a16="http://schemas.microsoft.com/office/drawing/2014/main" val="502230713"/>
                  </a:ext>
                </a:extLst>
              </a:tr>
            </a:tbl>
          </a:graphicData>
        </a:graphic>
      </p:graphicFrame>
      <p:graphicFrame>
        <p:nvGraphicFramePr>
          <p:cNvPr id="10" name="Table 6">
            <a:extLst>
              <a:ext uri="{FF2B5EF4-FFF2-40B4-BE49-F238E27FC236}">
                <a16:creationId xmlns:a16="http://schemas.microsoft.com/office/drawing/2014/main" id="{2CEEDA1B-3899-4834-A3F8-D216E355F3CE}"/>
              </a:ext>
            </a:extLst>
          </p:cNvPr>
          <p:cNvGraphicFramePr>
            <a:graphicFrameLocks noGrp="1"/>
          </p:cNvGraphicFramePr>
          <p:nvPr>
            <p:extLst>
              <p:ext uri="{D42A27DB-BD31-4B8C-83A1-F6EECF244321}">
                <p14:modId xmlns:p14="http://schemas.microsoft.com/office/powerpoint/2010/main" val="478956401"/>
              </p:ext>
            </p:extLst>
          </p:nvPr>
        </p:nvGraphicFramePr>
        <p:xfrm>
          <a:off x="396875" y="1600993"/>
          <a:ext cx="2667000" cy="1828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PDED ad hoc </a:t>
                      </a:r>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r>
                        <a:rPr lang="en-AU" sz="1400" dirty="0"/>
                        <a:t>Warsaw</a:t>
                      </a:r>
                    </a:p>
                  </a:txBody>
                  <a:tcPr/>
                </a:tc>
                <a:tc>
                  <a:txBody>
                    <a:bodyPr/>
                    <a:lstStyle/>
                    <a:p>
                      <a:r>
                        <a:rPr lang="en-AU" sz="1400" dirty="0"/>
                        <a:t>Sep 2016 </a:t>
                      </a:r>
                    </a:p>
                  </a:txBody>
                  <a:tcPr/>
                </a:tc>
                <a:extLst>
                  <a:ext uri="{0D108BD9-81ED-4DB2-BD59-A6C34878D82A}">
                    <a16:rowId xmlns:a16="http://schemas.microsoft.com/office/drawing/2014/main" val="418937306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San Antonio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Nov 2016 </a:t>
                      </a:r>
                    </a:p>
                  </a:txBody>
                  <a:tcPr/>
                </a:tc>
                <a:extLst>
                  <a:ext uri="{0D108BD9-81ED-4DB2-BD59-A6C34878D82A}">
                    <a16:rowId xmlns:a16="http://schemas.microsoft.com/office/drawing/2014/main" val="2259142925"/>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Atlanta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Jan 2017 </a:t>
                      </a:r>
                    </a:p>
                  </a:txBody>
                  <a:tcPr/>
                </a:tc>
                <a:extLst>
                  <a:ext uri="{0D108BD9-81ED-4DB2-BD59-A6C34878D82A}">
                    <a16:rowId xmlns:a16="http://schemas.microsoft.com/office/drawing/2014/main" val="25817634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Vancouver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Mar 2017</a:t>
                      </a:r>
                    </a:p>
                  </a:txBody>
                  <a:tcPr/>
                </a:tc>
                <a:extLst>
                  <a:ext uri="{0D108BD9-81ED-4DB2-BD59-A6C34878D82A}">
                    <a16:rowId xmlns:a16="http://schemas.microsoft.com/office/drawing/2014/main" val="3621181084"/>
                  </a:ext>
                </a:extLst>
              </a:tr>
              <a:tr h="158845">
                <a:tc>
                  <a:txBody>
                    <a:bodyPr/>
                    <a:lstStyle/>
                    <a:p>
                      <a:pPr algn="ctr"/>
                      <a:r>
                        <a:rPr lang="en-AU" sz="1400" dirty="0"/>
                        <a:t>5</a:t>
                      </a:r>
                    </a:p>
                  </a:txBody>
                  <a:tcPr/>
                </a:tc>
                <a:tc>
                  <a:txBody>
                    <a:bodyPr/>
                    <a:lstStyle/>
                    <a:p>
                      <a:r>
                        <a:rPr lang="en-AU" sz="1400" dirty="0"/>
                        <a:t>Daejeon </a:t>
                      </a:r>
                    </a:p>
                  </a:txBody>
                  <a:tcPr/>
                </a:tc>
                <a:tc>
                  <a:txBody>
                    <a:bodyPr/>
                    <a:lstStyle/>
                    <a:p>
                      <a:r>
                        <a:rPr lang="en-AU" sz="1400" dirty="0"/>
                        <a:t>May 2017</a:t>
                      </a:r>
                    </a:p>
                  </a:txBody>
                  <a:tcPr/>
                </a:tc>
                <a:extLst>
                  <a:ext uri="{0D108BD9-81ED-4DB2-BD59-A6C34878D82A}">
                    <a16:rowId xmlns:a16="http://schemas.microsoft.com/office/drawing/2014/main" val="4192081657"/>
                  </a:ext>
                </a:extLst>
              </a:tr>
            </a:tbl>
          </a:graphicData>
        </a:graphic>
      </p:graphicFrame>
      <p:graphicFrame>
        <p:nvGraphicFramePr>
          <p:cNvPr id="12" name="Table 11">
            <a:extLst>
              <a:ext uri="{FF2B5EF4-FFF2-40B4-BE49-F238E27FC236}">
                <a16:creationId xmlns:a16="http://schemas.microsoft.com/office/drawing/2014/main" id="{7D6EE9AF-FA37-4FF2-A092-40562528D6AC}"/>
              </a:ext>
            </a:extLst>
          </p:cNvPr>
          <p:cNvGraphicFramePr>
            <a:graphicFrameLocks noGrp="1"/>
          </p:cNvGraphicFramePr>
          <p:nvPr>
            <p:extLst>
              <p:ext uri="{D42A27DB-BD31-4B8C-83A1-F6EECF244321}">
                <p14:modId xmlns:p14="http://schemas.microsoft.com/office/powerpoint/2010/main" val="3251025286"/>
              </p:ext>
            </p:extLst>
          </p:nvPr>
        </p:nvGraphicFramePr>
        <p:xfrm>
          <a:off x="418646" y="3658393"/>
          <a:ext cx="2667000" cy="27432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920549869"/>
                    </a:ext>
                  </a:extLst>
                </a:gridCol>
                <a:gridCol w="1143000">
                  <a:extLst>
                    <a:ext uri="{9D8B030D-6E8A-4147-A177-3AD203B41FA5}">
                      <a16:colId xmlns:a16="http://schemas.microsoft.com/office/drawing/2014/main" val="706761366"/>
                    </a:ext>
                  </a:extLst>
                </a:gridCol>
                <a:gridCol w="1143000">
                  <a:extLst>
                    <a:ext uri="{9D8B030D-6E8A-4147-A177-3AD203B41FA5}">
                      <a16:colId xmlns:a16="http://schemas.microsoft.com/office/drawing/2014/main" val="4222309458"/>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66486665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Berlin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July 2017 </a:t>
                      </a:r>
                    </a:p>
                  </a:txBody>
                  <a:tcPr/>
                </a:tc>
                <a:extLst>
                  <a:ext uri="{0D108BD9-81ED-4DB2-BD59-A6C34878D82A}">
                    <a16:rowId xmlns:a16="http://schemas.microsoft.com/office/drawing/2014/main" val="3534860888"/>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Hawaii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Sep 2017 </a:t>
                      </a:r>
                    </a:p>
                  </a:txBody>
                  <a:tcPr/>
                </a:tc>
                <a:extLst>
                  <a:ext uri="{0D108BD9-81ED-4DB2-BD59-A6C34878D82A}">
                    <a16:rowId xmlns:a16="http://schemas.microsoft.com/office/drawing/2014/main" val="1937158592"/>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Orlando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Nov 2017</a:t>
                      </a:r>
                    </a:p>
                  </a:txBody>
                  <a:tcPr/>
                </a:tc>
                <a:extLst>
                  <a:ext uri="{0D108BD9-81ED-4DB2-BD59-A6C34878D82A}">
                    <a16:rowId xmlns:a16="http://schemas.microsoft.com/office/drawing/2014/main" val="107386823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Irvine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Jan 2018 </a:t>
                      </a:r>
                    </a:p>
                  </a:txBody>
                  <a:tcPr/>
                </a:tc>
                <a:extLst>
                  <a:ext uri="{0D108BD9-81ED-4DB2-BD59-A6C34878D82A}">
                    <a16:rowId xmlns:a16="http://schemas.microsoft.com/office/drawing/2014/main" val="356596531"/>
                  </a:ext>
                </a:extLst>
              </a:tr>
              <a:tr h="158845">
                <a:tc>
                  <a:txBody>
                    <a:bodyPr/>
                    <a:lstStyle/>
                    <a:p>
                      <a:pPr algn="ctr"/>
                      <a:r>
                        <a:rPr lang="en-AU" sz="1400" dirty="0"/>
                        <a:t>5</a:t>
                      </a:r>
                    </a:p>
                  </a:txBody>
                  <a:tcPr/>
                </a:tc>
                <a:tc>
                  <a:txBody>
                    <a:bodyPr/>
                    <a:lstStyle/>
                    <a:p>
                      <a:pPr algn="ctr"/>
                      <a:r>
                        <a:rPr lang="en-AU" sz="1400" dirty="0"/>
                        <a:t>Chicago</a:t>
                      </a:r>
                    </a:p>
                  </a:txBody>
                  <a:tcPr/>
                </a:tc>
                <a:tc>
                  <a:txBody>
                    <a:bodyPr/>
                    <a:lstStyle/>
                    <a:p>
                      <a:pPr algn="ctr"/>
                      <a:r>
                        <a:rPr lang="en-AU" sz="1400" dirty="0"/>
                        <a:t>Mar 2018 </a:t>
                      </a:r>
                    </a:p>
                  </a:txBody>
                  <a:tcPr/>
                </a:tc>
                <a:extLst>
                  <a:ext uri="{0D108BD9-81ED-4DB2-BD59-A6C34878D82A}">
                    <a16:rowId xmlns:a16="http://schemas.microsoft.com/office/drawing/2014/main" val="3851472675"/>
                  </a:ext>
                </a:extLst>
              </a:tr>
              <a:tr h="158845">
                <a:tc>
                  <a:txBody>
                    <a:bodyPr/>
                    <a:lstStyle/>
                    <a:p>
                      <a:pPr algn="ctr"/>
                      <a:r>
                        <a:rPr lang="en-AU" sz="1400" dirty="0"/>
                        <a:t>6</a:t>
                      </a:r>
                    </a:p>
                  </a:txBody>
                  <a:tcPr/>
                </a:tc>
                <a:tc>
                  <a:txBody>
                    <a:bodyPr/>
                    <a:lstStyle/>
                    <a:p>
                      <a:pPr algn="ctr"/>
                      <a:r>
                        <a:rPr lang="en-AU" sz="1400" dirty="0"/>
                        <a:t>Warsaw</a:t>
                      </a:r>
                    </a:p>
                  </a:txBody>
                  <a:tcPr/>
                </a:tc>
                <a:tc>
                  <a:txBody>
                    <a:bodyPr/>
                    <a:lstStyle/>
                    <a:p>
                      <a:pPr algn="ctr"/>
                      <a:r>
                        <a:rPr lang="en-AU" sz="1400" dirty="0"/>
                        <a:t>May 2018 </a:t>
                      </a:r>
                    </a:p>
                  </a:txBody>
                  <a:tcPr/>
                </a:tc>
                <a:extLst>
                  <a:ext uri="{0D108BD9-81ED-4DB2-BD59-A6C34878D82A}">
                    <a16:rowId xmlns:a16="http://schemas.microsoft.com/office/drawing/2014/main" val="3733173465"/>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3142616069"/>
                  </a:ext>
                </a:extLst>
              </a:tr>
              <a:tr h="158845">
                <a:tc>
                  <a:txBody>
                    <a:bodyPr/>
                    <a:lstStyle/>
                    <a:p>
                      <a:pPr algn="ctr"/>
                      <a:r>
                        <a:rPr lang="en-AU" sz="1400" dirty="0"/>
                        <a:t>8</a:t>
                      </a:r>
                    </a:p>
                  </a:txBody>
                  <a:tcPr/>
                </a:tc>
                <a:tc>
                  <a:txBody>
                    <a:bodyPr/>
                    <a:lstStyle/>
                    <a:p>
                      <a:pPr algn="ctr"/>
                      <a:r>
                        <a:rPr lang="en-AU" sz="1400" dirty="0"/>
                        <a:t>Hawaii</a:t>
                      </a:r>
                    </a:p>
                  </a:txBody>
                  <a:tcPr/>
                </a:tc>
                <a:tc>
                  <a:txBody>
                    <a:bodyPr/>
                    <a:lstStyle/>
                    <a:p>
                      <a:pPr algn="ctr"/>
                      <a:r>
                        <a:rPr lang="en-AU" sz="1400" dirty="0"/>
                        <a:t>Sep 2018</a:t>
                      </a:r>
                    </a:p>
                  </a:txBody>
                  <a:tcPr/>
                </a:tc>
                <a:extLst>
                  <a:ext uri="{0D108BD9-81ED-4DB2-BD59-A6C34878D82A}">
                    <a16:rowId xmlns:a16="http://schemas.microsoft.com/office/drawing/2014/main" val="964945874"/>
                  </a:ext>
                </a:extLst>
              </a:tr>
            </a:tbl>
          </a:graphicData>
        </a:graphic>
      </p:graphicFrame>
      <p:graphicFrame>
        <p:nvGraphicFramePr>
          <p:cNvPr id="14" name="Table 6">
            <a:extLst>
              <a:ext uri="{FF2B5EF4-FFF2-40B4-BE49-F238E27FC236}">
                <a16:creationId xmlns:a16="http://schemas.microsoft.com/office/drawing/2014/main" id="{5797CD4E-AAD4-48E7-8EB7-BCE9E18F09F7}"/>
              </a:ext>
            </a:extLst>
          </p:cNvPr>
          <p:cNvGraphicFramePr>
            <a:graphicFrameLocks noGrp="1"/>
          </p:cNvGraphicFramePr>
          <p:nvPr>
            <p:extLst>
              <p:ext uri="{D42A27DB-BD31-4B8C-83A1-F6EECF244321}">
                <p14:modId xmlns:p14="http://schemas.microsoft.com/office/powerpoint/2010/main" val="2008752939"/>
              </p:ext>
            </p:extLst>
          </p:nvPr>
        </p:nvGraphicFramePr>
        <p:xfrm>
          <a:off x="6172200" y="1600200"/>
          <a:ext cx="2667000" cy="21336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237565">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237565">
                <a:tc>
                  <a:txBody>
                    <a:bodyPr/>
                    <a:lstStyle/>
                    <a:p>
                      <a:pPr algn="ctr"/>
                      <a:r>
                        <a:rPr lang="en-AU" sz="1400" dirty="0"/>
                        <a:t>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Jul 2021</a:t>
                      </a:r>
                    </a:p>
                  </a:txBody>
                  <a:tcPr/>
                </a:tc>
                <a:extLst>
                  <a:ext uri="{0D108BD9-81ED-4DB2-BD59-A6C34878D82A}">
                    <a16:rowId xmlns:a16="http://schemas.microsoft.com/office/drawing/2014/main" val="2412186687"/>
                  </a:ext>
                </a:extLst>
              </a:tr>
              <a:tr h="237565">
                <a:tc>
                  <a:txBody>
                    <a:bodyPr/>
                    <a:lstStyle/>
                    <a:p>
                      <a:pPr algn="ctr"/>
                      <a:r>
                        <a:rPr lang="en-AU" sz="1400" dirty="0"/>
                        <a:t>24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Sep 2021</a:t>
                      </a:r>
                    </a:p>
                  </a:txBody>
                  <a:tcPr/>
                </a:tc>
                <a:extLst>
                  <a:ext uri="{0D108BD9-81ED-4DB2-BD59-A6C34878D82A}">
                    <a16:rowId xmlns:a16="http://schemas.microsoft.com/office/drawing/2014/main" val="8607602"/>
                  </a:ext>
                </a:extLst>
              </a:tr>
              <a:tr h="237565">
                <a:tc>
                  <a:txBody>
                    <a:bodyPr/>
                    <a:lstStyle/>
                    <a:p>
                      <a:pPr algn="ctr"/>
                      <a:r>
                        <a:rPr lang="en-AU" sz="1400" dirty="0"/>
                        <a:t>25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Nov 2021</a:t>
                      </a:r>
                    </a:p>
                  </a:txBody>
                  <a:tcPr/>
                </a:tc>
                <a:extLst>
                  <a:ext uri="{0D108BD9-81ED-4DB2-BD59-A6C34878D82A}">
                    <a16:rowId xmlns:a16="http://schemas.microsoft.com/office/drawing/2014/main" val="193993390"/>
                  </a:ext>
                </a:extLst>
              </a:tr>
              <a:tr h="237565">
                <a:tc>
                  <a:txBody>
                    <a:bodyPr/>
                    <a:lstStyle/>
                    <a:p>
                      <a:pPr algn="ctr"/>
                      <a:r>
                        <a:rPr lang="en-AU" sz="1400" dirty="0"/>
                        <a:t>26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10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Jan 2022</a:t>
                      </a:r>
                    </a:p>
                  </a:txBody>
                  <a:tcPr/>
                </a:tc>
                <a:extLst>
                  <a:ext uri="{0D108BD9-81ED-4DB2-BD59-A6C34878D82A}">
                    <a16:rowId xmlns:a16="http://schemas.microsoft.com/office/drawing/2014/main" val="419208905"/>
                  </a:ext>
                </a:extLst>
              </a:tr>
              <a:tr h="237565">
                <a:tc>
                  <a:txBody>
                    <a:bodyPr/>
                    <a:lstStyle/>
                    <a:p>
                      <a:pPr algn="ctr"/>
                      <a:r>
                        <a:rPr lang="en-AU" sz="1400" dirty="0"/>
                        <a:t>27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11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Mar 2022</a:t>
                      </a:r>
                    </a:p>
                  </a:txBody>
                  <a:tcPr/>
                </a:tc>
                <a:extLst>
                  <a:ext uri="{0D108BD9-81ED-4DB2-BD59-A6C34878D82A}">
                    <a16:rowId xmlns:a16="http://schemas.microsoft.com/office/drawing/2014/main" val="3002379940"/>
                  </a:ext>
                </a:extLst>
              </a:tr>
              <a:tr h="237565">
                <a:tc>
                  <a:txBody>
                    <a:bodyPr/>
                    <a:lstStyle/>
                    <a:p>
                      <a:pPr algn="ctr"/>
                      <a:r>
                        <a:rPr lang="en-AU" sz="1400" dirty="0">
                          <a:solidFill>
                            <a:schemeClr val="tx1"/>
                          </a:solidFill>
                        </a:rPr>
                        <a:t>28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12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May 2022</a:t>
                      </a:r>
                    </a:p>
                  </a:txBody>
                  <a:tcPr/>
                </a:tc>
                <a:extLst>
                  <a:ext uri="{0D108BD9-81ED-4DB2-BD59-A6C34878D82A}">
                    <a16:rowId xmlns:a16="http://schemas.microsoft.com/office/drawing/2014/main" val="28459856"/>
                  </a:ext>
                </a:extLst>
              </a:tr>
            </a:tbl>
          </a:graphicData>
        </a:graphic>
      </p:graphicFrame>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exposure of Wi-Fi to</a:t>
            </a:r>
            <a:br>
              <a:rPr lang="en-AU" sz="2400" b="1" dirty="0">
                <a:solidFill>
                  <a:srgbClr val="FF0000"/>
                </a:solidFill>
              </a:rPr>
            </a:br>
            <a:r>
              <a:rPr lang="en-AU" sz="2400" b="1" dirty="0">
                <a:solidFill>
                  <a:srgbClr val="FF0000"/>
                </a:solidFill>
              </a:rPr>
              <a:t>LAA/NR-U deployments?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20</a:t>
            </a:fld>
            <a:endParaRPr lang="en-US" dirty="0"/>
          </a:p>
        </p:txBody>
      </p:sp>
    </p:spTree>
    <p:extLst>
      <p:ext uri="{BB962C8B-B14F-4D97-AF65-F5344CB8AC3E}">
        <p14:creationId xmlns:p14="http://schemas.microsoft.com/office/powerpoint/2010/main" val="1255292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There was a significant LAA deployment in</a:t>
            </a:r>
            <a:br>
              <a:rPr lang="en-AU" dirty="0"/>
            </a:br>
            <a:r>
              <a:rPr lang="en-AU" dirty="0"/>
              <a:t>Chicago as early as Jan 2020</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641725" cy="4114800"/>
          </a:xfrm>
        </p:spPr>
        <p:txBody>
          <a:bodyPr/>
          <a:lstStyle/>
          <a:p>
            <a:pPr lvl="1"/>
            <a:r>
              <a:rPr lang="en-AU" dirty="0"/>
              <a:t>A study in Chicago in Jan 2020 shows a significant LAA deployment … that was expanding rapidly</a:t>
            </a:r>
          </a:p>
          <a:p>
            <a:pPr lvl="2"/>
            <a:r>
              <a:rPr lang="en-AU" dirty="0"/>
              <a:t>In Jan 2020, AT&amp;T mostly used channel 149 &amp; Verizon mostly used channel 36, avoiding intra-LAA coex issues</a:t>
            </a:r>
          </a:p>
          <a:p>
            <a:pPr lvl="1"/>
            <a:r>
              <a:rPr lang="en-AU" dirty="0"/>
              <a:t>See </a:t>
            </a:r>
            <a:r>
              <a:rPr lang="en-AU" i="1" dirty="0"/>
              <a:t>Measurement-based coexistence studies of LAA &amp; Wi-Fi deployments in Chicago</a:t>
            </a:r>
            <a:r>
              <a:rPr lang="en-AU" dirty="0"/>
              <a:t> </a:t>
            </a:r>
          </a:p>
          <a:p>
            <a:pPr lvl="2"/>
            <a:r>
              <a:rPr lang="en-AU" dirty="0"/>
              <a:t>Vanlin Sathya, Muhammad Iqbal Rochman, &amp; Monisha Ghosh (Uni of Chicago)</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dirty="0"/>
              <a:t>Slide </a:t>
            </a:r>
            <a:fld id="{EF4002E7-DB4D-4CC3-8382-1939D19420D8}" type="slidenum">
              <a:rPr lang="en-US" smtClean="0"/>
              <a:pPr/>
              <a:t>21</a:t>
            </a:fld>
            <a:endParaRPr lang="en-US" dirty="0"/>
          </a:p>
        </p:txBody>
      </p:sp>
      <p:pic>
        <p:nvPicPr>
          <p:cNvPr id="7" name="Picture 6">
            <a:extLst>
              <a:ext uri="{FF2B5EF4-FFF2-40B4-BE49-F238E27FC236}">
                <a16:creationId xmlns:a16="http://schemas.microsoft.com/office/drawing/2014/main" id="{7354B37E-0330-407A-8D56-C36B64FAB31B}"/>
              </a:ext>
            </a:extLst>
          </p:cNvPr>
          <p:cNvPicPr>
            <a:picLocks noChangeAspect="1"/>
          </p:cNvPicPr>
          <p:nvPr/>
        </p:nvPicPr>
        <p:blipFill rotWithShape="1">
          <a:blip r:embed="rId2"/>
          <a:srcRect t="5856" r="21266"/>
          <a:stretch/>
        </p:blipFill>
        <p:spPr>
          <a:xfrm>
            <a:off x="4577443" y="1897187"/>
            <a:ext cx="3866628" cy="4282826"/>
          </a:xfrm>
          <a:prstGeom prst="rect">
            <a:avLst/>
          </a:prstGeom>
        </p:spPr>
      </p:pic>
      <p:sp>
        <p:nvSpPr>
          <p:cNvPr id="9" name="Rectangle 8">
            <a:extLst>
              <a:ext uri="{FF2B5EF4-FFF2-40B4-BE49-F238E27FC236}">
                <a16:creationId xmlns:a16="http://schemas.microsoft.com/office/drawing/2014/main" id="{90084381-D30F-4C54-9D76-1ABE8C50088A}"/>
              </a:ext>
            </a:extLst>
          </p:cNvPr>
          <p:cNvSpPr/>
          <p:nvPr/>
        </p:nvSpPr>
        <p:spPr bwMode="auto">
          <a:xfrm>
            <a:off x="5638800" y="5105400"/>
            <a:ext cx="1137557" cy="9906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AT&amp;T</a:t>
            </a:r>
          </a:p>
          <a:p>
            <a:pPr marL="0" marR="0" indent="0" algn="l" defTabSz="914400" rtl="0" eaLnBrk="0" fontAlgn="base" latinLnBrk="0" hangingPunct="0">
              <a:lnSpc>
                <a:spcPct val="100000"/>
              </a:lnSpc>
              <a:spcBef>
                <a:spcPts val="400"/>
              </a:spcBef>
              <a:spcAft>
                <a:spcPct val="0"/>
              </a:spcAft>
              <a:buClrTx/>
              <a:buSzTx/>
              <a:buFontTx/>
              <a:buNone/>
              <a:tabLst/>
            </a:pPr>
            <a:r>
              <a:rPr lang="en-AU" sz="1600" b="1" dirty="0">
                <a:solidFill>
                  <a:schemeClr val="accent6"/>
                </a:solidFill>
                <a:latin typeface="+mj-lt"/>
              </a:rPr>
              <a:t>Verizon</a:t>
            </a:r>
          </a:p>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T-M</a:t>
            </a:r>
            <a:r>
              <a:rPr lang="en-AU" sz="1600" b="1" dirty="0">
                <a:solidFill>
                  <a:srgbClr val="00B050"/>
                </a:solidFill>
                <a:latin typeface="+mj-lt"/>
              </a:rPr>
              <a:t>obile</a:t>
            </a:r>
            <a:endParaRPr kumimoji="0" lang="en-AU" sz="1600" b="1" i="0" u="none" strike="noStrike" cap="none" normalizeH="0" baseline="0" dirty="0">
              <a:ln>
                <a:noFill/>
              </a:ln>
              <a:solidFill>
                <a:srgbClr val="00B050"/>
              </a:solidFill>
              <a:effectLst/>
              <a:latin typeface="+mj-lt"/>
            </a:endParaRPr>
          </a:p>
        </p:txBody>
      </p:sp>
      <p:sp>
        <p:nvSpPr>
          <p:cNvPr id="10" name="Rectangle 9">
            <a:extLst>
              <a:ext uri="{FF2B5EF4-FFF2-40B4-BE49-F238E27FC236}">
                <a16:creationId xmlns:a16="http://schemas.microsoft.com/office/drawing/2014/main" id="{DC78D765-62DC-42E8-873C-39D5C1C90BA2}"/>
              </a:ext>
            </a:extLst>
          </p:cNvPr>
          <p:cNvSpPr/>
          <p:nvPr/>
        </p:nvSpPr>
        <p:spPr bwMode="auto">
          <a:xfrm>
            <a:off x="4572000" y="1524000"/>
            <a:ext cx="3866628" cy="37318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Chicago LAA deployment (Jan 2020)</a:t>
            </a:r>
          </a:p>
        </p:txBody>
      </p:sp>
      <p:sp>
        <p:nvSpPr>
          <p:cNvPr id="12" name="Rectangle 11">
            <a:extLst>
              <a:ext uri="{FF2B5EF4-FFF2-40B4-BE49-F238E27FC236}">
                <a16:creationId xmlns:a16="http://schemas.microsoft.com/office/drawing/2014/main" id="{6E8BF6D5-1542-49D7-B49D-E9418958E309}"/>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2201971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a:t>We have tracked the use of 5G by SPs in unlicensed bands to highlight the importance of coexistence work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61595"/>
              </p:ext>
            </p:extLst>
          </p:nvPr>
        </p:nvGraphicFramePr>
        <p:xfrm>
          <a:off x="76201" y="2031144"/>
          <a:ext cx="8991594" cy="2662776"/>
        </p:xfrm>
        <a:graphic>
          <a:graphicData uri="http://schemas.openxmlformats.org/drawingml/2006/table">
            <a:tbl>
              <a:tblPr firstRow="1" bandRow="1">
                <a:tableStyleId>{21E4AEA4-8DFA-4A89-87EB-49C32662AFE0}</a:tableStyleId>
              </a:tblPr>
              <a:tblGrid>
                <a:gridCol w="671977">
                  <a:extLst>
                    <a:ext uri="{9D8B030D-6E8A-4147-A177-3AD203B41FA5}">
                      <a16:colId xmlns:a16="http://schemas.microsoft.com/office/drawing/2014/main" val="3409454223"/>
                    </a:ext>
                  </a:extLst>
                </a:gridCol>
                <a:gridCol w="1004422">
                  <a:extLst>
                    <a:ext uri="{9D8B030D-6E8A-4147-A177-3AD203B41FA5}">
                      <a16:colId xmlns:a16="http://schemas.microsoft.com/office/drawing/2014/main" val="1001302695"/>
                    </a:ext>
                  </a:extLst>
                </a:gridCol>
                <a:gridCol w="874705">
                  <a:extLst>
                    <a:ext uri="{9D8B030D-6E8A-4147-A177-3AD203B41FA5}">
                      <a16:colId xmlns:a16="http://schemas.microsoft.com/office/drawing/2014/main" val="4129828934"/>
                    </a:ext>
                  </a:extLst>
                </a:gridCol>
                <a:gridCol w="920070">
                  <a:extLst>
                    <a:ext uri="{9D8B030D-6E8A-4147-A177-3AD203B41FA5}">
                      <a16:colId xmlns:a16="http://schemas.microsoft.com/office/drawing/2014/main" val="175375953"/>
                    </a:ext>
                  </a:extLst>
                </a:gridCol>
                <a:gridCol w="920070">
                  <a:extLst>
                    <a:ext uri="{9D8B030D-6E8A-4147-A177-3AD203B41FA5}">
                      <a16:colId xmlns:a16="http://schemas.microsoft.com/office/drawing/2014/main" val="3937962473"/>
                    </a:ext>
                  </a:extLst>
                </a:gridCol>
                <a:gridCol w="920070">
                  <a:extLst>
                    <a:ext uri="{9D8B030D-6E8A-4147-A177-3AD203B41FA5}">
                      <a16:colId xmlns:a16="http://schemas.microsoft.com/office/drawing/2014/main" val="4245245893"/>
                    </a:ext>
                  </a:extLst>
                </a:gridCol>
                <a:gridCol w="920070">
                  <a:extLst>
                    <a:ext uri="{9D8B030D-6E8A-4147-A177-3AD203B41FA5}">
                      <a16:colId xmlns:a16="http://schemas.microsoft.com/office/drawing/2014/main" val="1539556242"/>
                    </a:ext>
                  </a:extLst>
                </a:gridCol>
                <a:gridCol w="920070">
                  <a:extLst>
                    <a:ext uri="{9D8B030D-6E8A-4147-A177-3AD203B41FA5}">
                      <a16:colId xmlns:a16="http://schemas.microsoft.com/office/drawing/2014/main" val="2641848087"/>
                    </a:ext>
                  </a:extLst>
                </a:gridCol>
                <a:gridCol w="920070">
                  <a:extLst>
                    <a:ext uri="{9D8B030D-6E8A-4147-A177-3AD203B41FA5}">
                      <a16:colId xmlns:a16="http://schemas.microsoft.com/office/drawing/2014/main" val="2450901583"/>
                    </a:ext>
                  </a:extLst>
                </a:gridCol>
                <a:gridCol w="920070">
                  <a:extLst>
                    <a:ext uri="{9D8B030D-6E8A-4147-A177-3AD203B41FA5}">
                      <a16:colId xmlns:a16="http://schemas.microsoft.com/office/drawing/2014/main" val="758354042"/>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GSMA</a:t>
                      </a:r>
                      <a:r>
                        <a:rPr lang="en-AU" sz="1200" b="1" kern="1200" baseline="30000" dirty="0">
                          <a:solidFill>
                            <a:schemeClr val="lt1"/>
                          </a:solidFill>
                          <a:latin typeface="+mn-lt"/>
                          <a:ea typeface="+mn-ea"/>
                          <a:cs typeface="+mn-cs"/>
                        </a:rPr>
                        <a:t>1</a:t>
                      </a:r>
                      <a:br>
                        <a:rPr lang="en-AU" sz="1200" dirty="0"/>
                      </a:br>
                      <a:r>
                        <a:rPr lang="en-AU" sz="1200" dirty="0"/>
                        <a:t>(July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2</a:t>
                      </a:r>
                      <a:br>
                        <a:rPr lang="en-AU" sz="1200" dirty="0"/>
                      </a:br>
                      <a:r>
                        <a:rPr lang="en-AU" sz="1200" dirty="0"/>
                        <a:t>(Oct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3</a:t>
                      </a:r>
                      <a:br>
                        <a:rPr lang="en-AU" sz="1200" dirty="0"/>
                      </a:br>
                      <a:r>
                        <a:rPr lang="en-AU" sz="1200" dirty="0"/>
                        <a:t>(Jan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(Jul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5</a:t>
                      </a:r>
                      <a:br>
                        <a:rPr lang="en-AU" sz="1200" dirty="0"/>
                      </a:br>
                      <a:r>
                        <a:rPr lang="en-AU" sz="1200" dirty="0"/>
                        <a:t>(Nov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6</a:t>
                      </a:r>
                      <a:br>
                        <a:rPr lang="en-AU" sz="1200" dirty="0"/>
                      </a:br>
                      <a:r>
                        <a:rPr lang="en-AU" sz="1200" dirty="0"/>
                        <a:t>(Dec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7</a:t>
                      </a:r>
                      <a:br>
                        <a:rPr lang="en-AU" sz="1200" dirty="0"/>
                      </a:br>
                      <a:r>
                        <a:rPr lang="en-AU" sz="1200" dirty="0"/>
                        <a:t>(Mar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8</a:t>
                      </a:r>
                      <a:br>
                        <a:rPr lang="en-AU" sz="1200" dirty="0"/>
                      </a:br>
                      <a:r>
                        <a:rPr lang="en-AU" sz="1200" dirty="0"/>
                        <a:t>(Aug ‘20)</a:t>
                      </a:r>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23</a:t>
                      </a:r>
                    </a:p>
                  </a:txBody>
                  <a:tcPr anchor="ctr"/>
                </a:tc>
                <a:tc>
                  <a:txBody>
                    <a:bodyPr/>
                    <a:lstStyle/>
                    <a:p>
                      <a:pPr algn="ctr"/>
                      <a:r>
                        <a:rPr lang="en-AU" sz="1200" dirty="0">
                          <a:solidFill>
                            <a:schemeClr val="tx1"/>
                          </a:solidFill>
                        </a:rPr>
                        <a:t>22</a:t>
                      </a:r>
                    </a:p>
                  </a:txBody>
                  <a:tcPr anchor="ctr"/>
                </a:tc>
                <a:tc>
                  <a:txBody>
                    <a:bodyPr/>
                    <a:lstStyle/>
                    <a:p>
                      <a:pPr algn="ctr"/>
                      <a:r>
                        <a:rPr lang="en-AU" sz="1200" dirty="0">
                          <a:solidFill>
                            <a:schemeClr val="tx1"/>
                          </a:solidFill>
                        </a:rPr>
                        <a:t>26</a:t>
                      </a:r>
                    </a:p>
                  </a:txBody>
                  <a:tcPr anchor="ctr"/>
                </a:tc>
                <a:tc>
                  <a:txBody>
                    <a:bodyPr/>
                    <a:lstStyle/>
                    <a:p>
                      <a:pPr algn="ctr"/>
                      <a:r>
                        <a:rPr lang="en-AU" sz="1200" dirty="0">
                          <a:solidFill>
                            <a:schemeClr val="tx1"/>
                          </a:solidFill>
                        </a:rPr>
                        <a:t>29</a:t>
                      </a:r>
                    </a:p>
                  </a:txBody>
                  <a:tcPr anchor="ctr"/>
                </a:tc>
                <a:tc>
                  <a:txBody>
                    <a:bodyPr/>
                    <a:lstStyle/>
                    <a:p>
                      <a:pPr algn="ctr"/>
                      <a:r>
                        <a:rPr lang="en-AU" sz="1200" dirty="0">
                          <a:solidFill>
                            <a:schemeClr val="tx1"/>
                          </a:solidFill>
                        </a:rPr>
                        <a:t>30</a:t>
                      </a:r>
                    </a:p>
                  </a:txBody>
                  <a:tcPr anchor="ctr"/>
                </a:tc>
                <a:tc>
                  <a:txBody>
                    <a:bodyPr/>
                    <a:lstStyle/>
                    <a:p>
                      <a:pPr algn="ctr"/>
                      <a:r>
                        <a:rPr lang="en-AU" sz="1200" dirty="0">
                          <a:solidFill>
                            <a:schemeClr val="tx1"/>
                          </a:solidFill>
                        </a:rPr>
                        <a:t>29</a:t>
                      </a:r>
                    </a:p>
                  </a:txBody>
                  <a:tcPr anchor="ctr"/>
                </a:tc>
                <a:tc>
                  <a:txBody>
                    <a:bodyPr/>
                    <a:lstStyle/>
                    <a:p>
                      <a:pPr algn="ctr"/>
                      <a:r>
                        <a:rPr lang="en-US" sz="1200" dirty="0">
                          <a:solidFill>
                            <a:schemeClr val="tx1"/>
                          </a:solidFill>
                        </a:rPr>
                        <a:t>29</a:t>
                      </a:r>
                      <a:endParaRPr lang="en-AU" sz="1200" dirty="0">
                        <a:solidFill>
                          <a:schemeClr val="tx1"/>
                        </a:solidFill>
                      </a:endParaRPr>
                    </a:p>
                  </a:txBody>
                  <a:tcPr anchor="ctr"/>
                </a:tc>
                <a:tc>
                  <a:txBody>
                    <a:bodyPr/>
                    <a:lstStyle/>
                    <a:p>
                      <a:pPr algn="ctr"/>
                      <a:r>
                        <a:rPr lang="en-AU" sz="1200" dirty="0">
                          <a:solidFill>
                            <a:schemeClr val="tx1"/>
                          </a:solidFill>
                        </a:rPr>
                        <a:t>28</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4</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US" sz="1200" dirty="0">
                          <a:solidFill>
                            <a:schemeClr val="tx1"/>
                          </a:solidFill>
                        </a:rPr>
                        <a:t>9</a:t>
                      </a:r>
                      <a:endParaRPr lang="en-AU" sz="1200" dirty="0">
                        <a:solidFill>
                          <a:schemeClr val="tx1"/>
                        </a:solidFill>
                      </a:endParaRP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a:t>eLAA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US" sz="1200" dirty="0"/>
                        <a:t>0</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a:t>
                      </a:r>
                    </a:p>
                  </a:txBody>
                  <a:tcPr anchor="ctr"/>
                </a:tc>
                <a:tc>
                  <a:txBody>
                    <a:bodyPr/>
                    <a:lstStyle/>
                    <a:p>
                      <a:pPr algn="ctr"/>
                      <a:r>
                        <a:rPr lang="en-US" sz="1200" dirty="0"/>
                        <a:t>1</a:t>
                      </a:r>
                      <a:endParaRPr lang="en-AU" sz="1200" dirty="0"/>
                    </a:p>
                  </a:txBody>
                  <a:tcPr anchor="ctr"/>
                </a:tc>
                <a:tc>
                  <a:txBody>
                    <a:bodyPr/>
                    <a:lstStyle/>
                    <a:p>
                      <a:pPr algn="ctr"/>
                      <a:r>
                        <a:rPr lang="en-AU" sz="1200" dirty="0"/>
                        <a:t>0</a:t>
                      </a:r>
                    </a:p>
                  </a:txBody>
                  <a:tcPr anchor="ctr"/>
                </a:tc>
                <a:extLst>
                  <a:ext uri="{0D108BD9-81ED-4DB2-BD59-A6C34878D82A}">
                    <a16:rowId xmlns:a16="http://schemas.microsoft.com/office/drawing/2014/main" val="104372372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US" sz="1200" dirty="0"/>
                        <a:t>2</a:t>
                      </a:r>
                      <a:endParaRPr lang="en-AU" sz="1200" dirty="0"/>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US" sz="1200" dirty="0"/>
                        <a:t>1</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9</a:t>
                      </a:r>
                    </a:p>
                  </a:txBody>
                  <a:tcPr anchor="ctr"/>
                </a:tc>
                <a:tc>
                  <a:txBody>
                    <a:bodyPr/>
                    <a:lstStyle/>
                    <a:p>
                      <a:pPr algn="ctr"/>
                      <a:r>
                        <a:rPr lang="en-US" sz="1200" dirty="0"/>
                        <a:t>9</a:t>
                      </a:r>
                      <a:endParaRPr lang="en-AU" sz="1200" dirty="0"/>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US" sz="1200" dirty="0"/>
                        <a:t>3</a:t>
                      </a:r>
                      <a:endParaRPr lang="en-AU" sz="1200" dirty="0"/>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22</a:t>
            </a:fld>
            <a:endParaRPr lang="en-US" dirty="0"/>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a:tabLst>
                <a:tab pos="182563" algn="l"/>
              </a:tabLst>
            </a:pPr>
            <a:r>
              <a:rPr lang="en-AU" sz="900" dirty="0">
                <a:latin typeface="+mj-lt"/>
              </a:rPr>
              <a:t>GSMA (July 2018)</a:t>
            </a:r>
          </a:p>
          <a:p>
            <a:pPr marL="228600" indent="-228600" eaLnBrk="0" hangingPunct="0">
              <a:spcBef>
                <a:spcPts val="700"/>
              </a:spcBef>
              <a:buAutoNum type="arabicPlain" startAt="2"/>
              <a:tabLst>
                <a:tab pos="182563" algn="l"/>
              </a:tabLst>
            </a:pPr>
            <a:r>
              <a:rPr lang="en-AU" sz="900" dirty="0">
                <a:latin typeface="+mj-lt"/>
              </a:rPr>
              <a:t>GSA: Evolution from LTE to 5G: Global Market Status (Nov 2018)</a:t>
            </a:r>
          </a:p>
          <a:p>
            <a:pPr marL="228600" indent="-228600" eaLnBrk="0" hangingPunct="0">
              <a:spcBef>
                <a:spcPts val="700"/>
              </a:spcBef>
              <a:buAutoNum type="arabicPlain" startAt="3"/>
              <a:tabLst>
                <a:tab pos="182563" algn="l"/>
              </a:tabLst>
            </a:pPr>
            <a:r>
              <a:rPr lang="en-AU" sz="900" dirty="0">
                <a:latin typeface="+mj-lt"/>
              </a:rPr>
              <a:t>GSA: LTE in unlicensed and shared spectrum (Jan 2019)</a:t>
            </a:r>
          </a:p>
          <a:p>
            <a:pPr marL="228600" indent="-228600" eaLnBrk="0" hangingPunct="0">
              <a:spcBef>
                <a:spcPts val="700"/>
              </a:spcBef>
              <a:buAutoNum type="arabicPlain" startAt="4"/>
              <a:tabLst>
                <a:tab pos="182563" algn="l"/>
              </a:tabLst>
            </a:pPr>
            <a:r>
              <a:rPr lang="en-AU" sz="900" dirty="0">
                <a:latin typeface="+mj-lt"/>
              </a:rPr>
              <a:t>GSA: Evolution from LTE to 5G: Global Market Status (Aug 2019)</a:t>
            </a:r>
          </a:p>
          <a:p>
            <a:pPr marL="228600" indent="-228600" eaLnBrk="0" hangingPunct="0">
              <a:spcBef>
                <a:spcPts val="700"/>
              </a:spcBef>
              <a:buAutoNum type="arabicPlain" startAt="5"/>
              <a:tabLst>
                <a:tab pos="182563" algn="l"/>
              </a:tabLst>
            </a:pPr>
            <a:r>
              <a:rPr lang="en-AU" sz="900" dirty="0">
                <a:latin typeface="+mj-lt"/>
              </a:rPr>
              <a:t>GSA: LTE Unlicensed - LTE in Unlicensed and Shared Spectrum (Nov 2019</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0" name="Rectangle 9">
            <a:extLst>
              <a:ext uri="{FF2B5EF4-FFF2-40B4-BE49-F238E27FC236}">
                <a16:creationId xmlns:a16="http://schemas.microsoft.com/office/drawing/2014/main" id="{88C48245-A526-40C5-9838-3E713F8CC6D4}"/>
              </a:ext>
            </a:extLst>
          </p:cNvPr>
          <p:cNvSpPr/>
          <p:nvPr/>
        </p:nvSpPr>
        <p:spPr bwMode="auto">
          <a:xfrm>
            <a:off x="4656081" y="5026025"/>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startAt="6"/>
              <a:tabLst>
                <a:tab pos="182563" algn="l"/>
              </a:tabLst>
            </a:pPr>
            <a:r>
              <a:rPr lang="en-AU" sz="900" dirty="0">
                <a:latin typeface="+mj-lt"/>
              </a:rPr>
              <a:t>GSA: LTE and 5G Market Statistics (Dec 2019)</a:t>
            </a:r>
          </a:p>
          <a:p>
            <a:pPr marL="228600" indent="-228600" eaLnBrk="0" hangingPunct="0">
              <a:spcBef>
                <a:spcPts val="700"/>
              </a:spcBef>
              <a:buAutoNum type="arabicPlain" startAt="7"/>
              <a:tabLst>
                <a:tab pos="182563" algn="l"/>
              </a:tabLst>
            </a:pPr>
            <a:r>
              <a:rPr lang="en-AU" sz="900" dirty="0">
                <a:latin typeface="+mj-lt"/>
              </a:rPr>
              <a:t>GSA: LTE in Unlicensed Spectrum and Shared Spectrum (Mar 2020)</a:t>
            </a:r>
          </a:p>
          <a:p>
            <a:pPr marL="228600" indent="-228600" eaLnBrk="0" hangingPunct="0">
              <a:spcBef>
                <a:spcPts val="700"/>
              </a:spcBef>
              <a:buAutoNum type="arabicPlain" startAt="7"/>
              <a:tabLst>
                <a:tab pos="182563" algn="l"/>
              </a:tabLst>
            </a:pPr>
            <a:r>
              <a:rPr lang="en-AU" sz="900" dirty="0">
                <a:latin typeface="+mj-lt"/>
              </a:rPr>
              <a:t>GSA: LTE and 5G in Unlicensed Spectrum: Trials, Deployments &amp; Devices (Aug 2020)</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1" name="Rectangle 10">
            <a:extLst>
              <a:ext uri="{FF2B5EF4-FFF2-40B4-BE49-F238E27FC236}">
                <a16:creationId xmlns:a16="http://schemas.microsoft.com/office/drawing/2014/main" id="{F23CCA8B-5EA6-49CF-9B11-7744631D39E3}"/>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2065023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a:t>We are now also tracking 5G clients in unlicensed bands to highlight the importance of coex work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38960070"/>
              </p:ext>
            </p:extLst>
          </p:nvPr>
        </p:nvGraphicFramePr>
        <p:xfrm>
          <a:off x="76200" y="1981200"/>
          <a:ext cx="8991600" cy="2938473"/>
        </p:xfrm>
        <a:graphic>
          <a:graphicData uri="http://schemas.openxmlformats.org/drawingml/2006/table">
            <a:tbl>
              <a:tblPr firstRow="1" bandRow="1">
                <a:tableStyleId>{21E4AEA4-8DFA-4A89-87EB-49C32662AFE0}</a:tableStyleId>
              </a:tblPr>
              <a:tblGrid>
                <a:gridCol w="685800">
                  <a:extLst>
                    <a:ext uri="{9D8B030D-6E8A-4147-A177-3AD203B41FA5}">
                      <a16:colId xmlns:a16="http://schemas.microsoft.com/office/drawing/2014/main" val="3409454223"/>
                    </a:ext>
                  </a:extLst>
                </a:gridCol>
                <a:gridCol w="1002867">
                  <a:extLst>
                    <a:ext uri="{9D8B030D-6E8A-4147-A177-3AD203B41FA5}">
                      <a16:colId xmlns:a16="http://schemas.microsoft.com/office/drawing/2014/main" val="1001302695"/>
                    </a:ext>
                  </a:extLst>
                </a:gridCol>
                <a:gridCol w="811437">
                  <a:extLst>
                    <a:ext uri="{9D8B030D-6E8A-4147-A177-3AD203B41FA5}">
                      <a16:colId xmlns:a16="http://schemas.microsoft.com/office/drawing/2014/main" val="175375953"/>
                    </a:ext>
                  </a:extLst>
                </a:gridCol>
                <a:gridCol w="811437">
                  <a:extLst>
                    <a:ext uri="{9D8B030D-6E8A-4147-A177-3AD203B41FA5}">
                      <a16:colId xmlns:a16="http://schemas.microsoft.com/office/drawing/2014/main" val="3937962473"/>
                    </a:ext>
                  </a:extLst>
                </a:gridCol>
                <a:gridCol w="811437">
                  <a:extLst>
                    <a:ext uri="{9D8B030D-6E8A-4147-A177-3AD203B41FA5}">
                      <a16:colId xmlns:a16="http://schemas.microsoft.com/office/drawing/2014/main" val="4245245893"/>
                    </a:ext>
                  </a:extLst>
                </a:gridCol>
                <a:gridCol w="811437">
                  <a:extLst>
                    <a:ext uri="{9D8B030D-6E8A-4147-A177-3AD203B41FA5}">
                      <a16:colId xmlns:a16="http://schemas.microsoft.com/office/drawing/2014/main" val="1539556242"/>
                    </a:ext>
                  </a:extLst>
                </a:gridCol>
                <a:gridCol w="811437">
                  <a:extLst>
                    <a:ext uri="{9D8B030D-6E8A-4147-A177-3AD203B41FA5}">
                      <a16:colId xmlns:a16="http://schemas.microsoft.com/office/drawing/2014/main" val="3409390921"/>
                    </a:ext>
                  </a:extLst>
                </a:gridCol>
                <a:gridCol w="811437">
                  <a:extLst>
                    <a:ext uri="{9D8B030D-6E8A-4147-A177-3AD203B41FA5}">
                      <a16:colId xmlns:a16="http://schemas.microsoft.com/office/drawing/2014/main" val="134763259"/>
                    </a:ext>
                  </a:extLst>
                </a:gridCol>
                <a:gridCol w="811437">
                  <a:extLst>
                    <a:ext uri="{9D8B030D-6E8A-4147-A177-3AD203B41FA5}">
                      <a16:colId xmlns:a16="http://schemas.microsoft.com/office/drawing/2014/main" val="927738004"/>
                    </a:ext>
                  </a:extLst>
                </a:gridCol>
                <a:gridCol w="811437">
                  <a:extLst>
                    <a:ext uri="{9D8B030D-6E8A-4147-A177-3AD203B41FA5}">
                      <a16:colId xmlns:a16="http://schemas.microsoft.com/office/drawing/2014/main" val="2036209486"/>
                    </a:ext>
                  </a:extLst>
                </a:gridCol>
                <a:gridCol w="811437">
                  <a:extLst>
                    <a:ext uri="{9D8B030D-6E8A-4147-A177-3AD203B41FA5}">
                      <a16:colId xmlns:a16="http://schemas.microsoft.com/office/drawing/2014/main" val="2921646537"/>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9</a:t>
                      </a:r>
                      <a:br>
                        <a:rPr lang="en-AU" sz="1200" dirty="0"/>
                      </a:br>
                      <a:r>
                        <a:rPr lang="en-AU" sz="1200" dirty="0"/>
                        <a:t> (Oct ‘20)</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10</a:t>
                      </a:r>
                      <a:br>
                        <a:rPr lang="en-AU" sz="1200" dirty="0"/>
                      </a:br>
                      <a:r>
                        <a:rPr lang="en-AU" sz="1200" dirty="0"/>
                        <a:t> (Jan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11</a:t>
                      </a:r>
                      <a:br>
                        <a:rPr lang="en-AU" sz="1200" dirty="0"/>
                      </a:br>
                      <a:r>
                        <a:rPr lang="en-AU" sz="1200" dirty="0"/>
                        <a:t> (Feb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12, 13</a:t>
                      </a:r>
                      <a:br>
                        <a:rPr lang="en-AU" sz="1200" dirty="0"/>
                      </a:br>
                      <a:r>
                        <a:rPr lang="en-AU" sz="1200" dirty="0"/>
                        <a:t> (Mar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14</a:t>
                      </a:r>
                      <a:br>
                        <a:rPr lang="en-AU" sz="1200" dirty="0"/>
                      </a:br>
                      <a:r>
                        <a:rPr lang="en-AU" sz="1200" dirty="0"/>
                        <a:t> (Jun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15</a:t>
                      </a:r>
                      <a:br>
                        <a:rPr lang="en-AU" sz="1200" dirty="0"/>
                      </a:br>
                      <a:r>
                        <a:rPr lang="en-AU" sz="1200" dirty="0"/>
                        <a:t> (Aug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16</a:t>
                      </a:r>
                      <a:br>
                        <a:rPr lang="en-AU" sz="1200" dirty="0"/>
                      </a:br>
                      <a:r>
                        <a:rPr lang="en-AU" sz="1200" dirty="0"/>
                        <a:t> (Dec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18</a:t>
                      </a:r>
                      <a:br>
                        <a:rPr lang="en-AU" sz="1200" dirty="0"/>
                      </a:br>
                      <a:r>
                        <a:rPr lang="en-AU" sz="1200" dirty="0"/>
                        <a:t> (Feb ’22)</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19</a:t>
                      </a:r>
                      <a:br>
                        <a:rPr lang="en-AU" sz="1200" dirty="0"/>
                      </a:br>
                      <a:r>
                        <a:rPr lang="en-AU" sz="1200" dirty="0"/>
                        <a:t> (Apr ’22)</a:t>
                      </a:r>
                    </a:p>
                  </a:txBody>
                  <a:tcPr marL="0" marR="0" anchor="ctr"/>
                </a:tc>
                <a:extLst>
                  <a:ext uri="{0D108BD9-81ED-4DB2-BD59-A6C34878D82A}">
                    <a16:rowId xmlns:a16="http://schemas.microsoft.com/office/drawing/2014/main" val="199255957"/>
                  </a:ext>
                </a:extLst>
              </a:tr>
              <a:tr h="275697">
                <a:tc rowSpan="3">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247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329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solidFill>
                          <a:schemeClr val="tx1"/>
                        </a:solidFill>
                      </a:endParaRPr>
                    </a:p>
                  </a:txBody>
                  <a:tcPr anchor="ctr"/>
                </a:tc>
                <a:extLst>
                  <a:ext uri="{0D108BD9-81ED-4DB2-BD59-A6C34878D82A}">
                    <a16:rowId xmlns:a16="http://schemas.microsoft.com/office/drawing/2014/main" val="21003233"/>
                  </a:ext>
                </a:extLst>
              </a:tr>
              <a:tr h="275697">
                <a:tc rowSpan="3">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extLst>
                  <a:ext uri="{0D108BD9-81ED-4DB2-BD59-A6C34878D82A}">
                    <a16:rowId xmlns:a16="http://schemas.microsoft.com/office/drawing/2014/main" val="3901041144"/>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solidFill>
                            <a:schemeClr val="tx1"/>
                          </a:solidFill>
                        </a:rPr>
                        <a:t>16</a:t>
                      </a:r>
                    </a:p>
                  </a:txBody>
                  <a:tcPr anchor="ctr"/>
                </a:tc>
                <a:tc>
                  <a:txBody>
                    <a:bodyPr/>
                    <a:lstStyle/>
                    <a:p>
                      <a:pPr algn="ctr"/>
                      <a:r>
                        <a:rPr lang="en-AU" sz="1200" dirty="0"/>
                        <a:t>16</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extLst>
                  <a:ext uri="{0D108BD9-81ED-4DB2-BD59-A6C34878D82A}">
                    <a16:rowId xmlns:a16="http://schemas.microsoft.com/office/drawing/2014/main" val="2820953722"/>
                  </a:ext>
                </a:extLst>
              </a:tr>
              <a:tr h="275697">
                <a:tc rowSpan="3">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a:t>
                      </a:r>
                    </a:p>
                  </a:txBody>
                  <a:tcPr anchor="ctr"/>
                </a:tc>
                <a:tc>
                  <a:txBody>
                    <a:bodyPr/>
                    <a:lstStyle/>
                    <a:p>
                      <a:pPr algn="ctr"/>
                      <a:r>
                        <a:rPr lang="en-AU" sz="1200" dirty="0"/>
                        <a:t>9</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extLst>
                  <a:ext uri="{0D108BD9-81ED-4DB2-BD59-A6C34878D82A}">
                    <a16:rowId xmlns:a16="http://schemas.microsoft.com/office/drawing/2014/main" val="1745351656"/>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46</a:t>
                      </a:r>
                    </a:p>
                  </a:txBody>
                  <a:tcPr anchor="ctr"/>
                </a:tc>
                <a:tc>
                  <a:txBody>
                    <a:bodyPr/>
                    <a:lstStyle/>
                    <a:p>
                      <a:pPr algn="ctr"/>
                      <a:r>
                        <a:rPr lang="en-AU" sz="1200" dirty="0"/>
                        <a:t>46</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extLst>
                  <a:ext uri="{0D108BD9-81ED-4DB2-BD59-A6C34878D82A}">
                    <a16:rowId xmlns:a16="http://schemas.microsoft.com/office/drawing/2014/main" val="3963301901"/>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23</a:t>
            </a:fld>
            <a:endParaRPr lang="en-US" dirty="0"/>
          </a:p>
        </p:txBody>
      </p:sp>
      <p:sp>
        <p:nvSpPr>
          <p:cNvPr id="8" name="Rectangle 7"/>
          <p:cNvSpPr/>
          <p:nvPr/>
        </p:nvSpPr>
        <p:spPr bwMode="auto">
          <a:xfrm>
            <a:off x="76200" y="5029200"/>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9"/>
              <a:tabLst>
                <a:tab pos="182563" algn="l"/>
              </a:tabLst>
            </a:pPr>
            <a:r>
              <a:rPr lang="en-AU" sz="900" dirty="0">
                <a:latin typeface="+mj-lt"/>
              </a:rPr>
              <a:t>GSA: LTE and 5G Market Statistics (Oct 2020)</a:t>
            </a:r>
          </a:p>
          <a:p>
            <a:pPr marL="228600" indent="-228600" eaLnBrk="0" hangingPunct="0">
              <a:spcBef>
                <a:spcPts val="700"/>
              </a:spcBef>
              <a:buFont typeface="+mj-lt"/>
              <a:buAutoNum type="arabicPeriod" startAt="9"/>
              <a:tabLst>
                <a:tab pos="182563" algn="l"/>
              </a:tabLst>
            </a:pPr>
            <a:r>
              <a:rPr lang="en-AU" sz="900" dirty="0">
                <a:latin typeface="+mj-lt"/>
              </a:rPr>
              <a:t>GSA: LTE and 5G Market Statistics (Jan 2021)</a:t>
            </a:r>
          </a:p>
          <a:p>
            <a:pPr marL="228600" indent="-228600" eaLnBrk="0" hangingPunct="0">
              <a:spcBef>
                <a:spcPts val="700"/>
              </a:spcBef>
              <a:buFont typeface="+mj-lt"/>
              <a:buAutoNum type="arabicPeriod" startAt="9"/>
              <a:tabLst>
                <a:tab pos="182563" algn="l"/>
              </a:tabLst>
            </a:pPr>
            <a:r>
              <a:rPr lang="en-AU" sz="900" dirty="0">
                <a:latin typeface="+mj-lt"/>
              </a:rPr>
              <a:t>GSA: Networks, Technologies &amp; Spectrum Snapshot: LTE and 5G Market Statistics (Feb 2021)</a:t>
            </a:r>
          </a:p>
          <a:p>
            <a:pPr marL="228600" indent="-228600" eaLnBrk="0" hangingPunct="0">
              <a:spcBef>
                <a:spcPts val="700"/>
              </a:spcBef>
              <a:buFont typeface="+mj-lt"/>
              <a:buAutoNum type="arabicPeriod" startAt="9"/>
              <a:tabLst>
                <a:tab pos="182563" algn="l"/>
              </a:tabLst>
            </a:pPr>
            <a:r>
              <a:rPr lang="en-AU" sz="900" dirty="0">
                <a:latin typeface="+mj-lt"/>
              </a:rPr>
              <a:t>GSA: LTE Ecosystem Status (Mar 2021)</a:t>
            </a:r>
          </a:p>
          <a:p>
            <a:pPr marL="228600" indent="-228600" eaLnBrk="0" hangingPunct="0">
              <a:spcBef>
                <a:spcPts val="700"/>
              </a:spcBef>
              <a:buFont typeface="+mj-lt"/>
              <a:buAutoNum type="arabicPeriod" startAt="9"/>
              <a:tabLst>
                <a:tab pos="182563" algn="l"/>
              </a:tabLst>
            </a:pPr>
            <a:r>
              <a:rPr lang="en-AU" sz="900" dirty="0">
                <a:latin typeface="+mj-lt"/>
              </a:rPr>
              <a:t>GSA: LTE 5G Market Statistics (Mar 2021)</a:t>
            </a:r>
          </a:p>
          <a:p>
            <a:pPr marL="228600" indent="-228600" eaLnBrk="0" hangingPunct="0">
              <a:spcBef>
                <a:spcPts val="700"/>
              </a:spcBef>
              <a:buFont typeface="+mj-lt"/>
              <a:buAutoNum type="arabicPeriod" startAt="9"/>
              <a:tabLst>
                <a:tab pos="182563" algn="l"/>
              </a:tabLst>
            </a:pPr>
            <a:endParaRPr lang="en-AU" sz="900" b="1" dirty="0">
              <a:latin typeface="+mj-lt"/>
            </a:endParaRPr>
          </a:p>
          <a:p>
            <a:pPr marL="228600" indent="-228600" eaLnBrk="0" hangingPunct="0">
              <a:spcBef>
                <a:spcPts val="700"/>
              </a:spcBef>
              <a:buFont typeface="+mj-lt"/>
              <a:buAutoNum type="arabicPeriod" startAt="9"/>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9" name="Rectangle 8">
            <a:extLst>
              <a:ext uri="{FF2B5EF4-FFF2-40B4-BE49-F238E27FC236}">
                <a16:creationId xmlns:a16="http://schemas.microsoft.com/office/drawing/2014/main" id="{BB7C9B41-085A-4249-B635-4D626FC1A89C}"/>
              </a:ext>
            </a:extLst>
          </p:cNvPr>
          <p:cNvSpPr/>
          <p:nvPr/>
        </p:nvSpPr>
        <p:spPr bwMode="auto">
          <a:xfrm>
            <a:off x="4419600" y="5029200"/>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14"/>
              <a:tabLst>
                <a:tab pos="182563" algn="l"/>
              </a:tabLst>
            </a:pPr>
            <a:r>
              <a:rPr lang="en-AU" sz="900" dirty="0">
                <a:latin typeface="+mj-lt"/>
              </a:rPr>
              <a:t>GSA: LTE Ecosystem Report (Status Update Jun 2021)</a:t>
            </a:r>
          </a:p>
          <a:p>
            <a:pPr marL="228600" indent="-228600" eaLnBrk="0" hangingPunct="0">
              <a:spcBef>
                <a:spcPts val="700"/>
              </a:spcBef>
              <a:buFont typeface="+mj-lt"/>
              <a:buAutoNum type="arabicPeriod" startAt="14"/>
              <a:tabLst>
                <a:tab pos="182563" algn="l"/>
              </a:tabLst>
            </a:pPr>
            <a:r>
              <a:rPr lang="en-AU" sz="900" dirty="0">
                <a:latin typeface="+mj-lt"/>
              </a:rPr>
              <a:t>GSA: </a:t>
            </a:r>
            <a:r>
              <a:rPr lang="en-AU" sz="900" i="0" dirty="0">
                <a:effectLst/>
                <a:latin typeface="+mj-lt"/>
              </a:rPr>
              <a:t>NTS Stats Update (Aug 2021)</a:t>
            </a:r>
          </a:p>
          <a:p>
            <a:pPr marL="228600" indent="-228600" eaLnBrk="0" hangingPunct="0">
              <a:spcBef>
                <a:spcPts val="700"/>
              </a:spcBef>
              <a:buFont typeface="+mj-lt"/>
              <a:buAutoNum type="arabicPeriod" startAt="14"/>
              <a:tabLst>
                <a:tab pos="182563" algn="l"/>
              </a:tabLst>
            </a:pPr>
            <a:r>
              <a:rPr lang="en-AU" sz="900" dirty="0">
                <a:latin typeface="+mj-lt"/>
              </a:rPr>
              <a:t>GSA: NTS database snapshot: LTE and 5G Market Statistics (Dec 2021)</a:t>
            </a:r>
          </a:p>
          <a:p>
            <a:pPr marL="228600" indent="-228600" eaLnBrk="0" hangingPunct="0">
              <a:spcBef>
                <a:spcPts val="700"/>
              </a:spcBef>
              <a:buFont typeface="+mj-lt"/>
              <a:buAutoNum type="arabicPeriod" startAt="14"/>
              <a:tabLst>
                <a:tab pos="182563" algn="l"/>
              </a:tabLst>
            </a:pPr>
            <a:r>
              <a:rPr lang="en-AU" sz="900" i="0" dirty="0">
                <a:effectLst/>
                <a:latin typeface="+mj-lt"/>
              </a:rPr>
              <a:t>GSA: NTS Statistics (Dec 2021)</a:t>
            </a:r>
          </a:p>
          <a:p>
            <a:pPr marL="228600" indent="-228600" eaLnBrk="0" hangingPunct="0">
              <a:spcBef>
                <a:spcPts val="700"/>
              </a:spcBef>
              <a:buFont typeface="+mj-lt"/>
              <a:buAutoNum type="arabicPeriod" startAt="14"/>
              <a:tabLst>
                <a:tab pos="182563" algn="l"/>
              </a:tabLst>
            </a:pPr>
            <a:r>
              <a:rPr lang="en-AU" sz="900" i="0" dirty="0">
                <a:effectLst/>
                <a:latin typeface="+mj-lt"/>
              </a:rPr>
              <a:t>GSA: NTS Statistics (Feb 2022)</a:t>
            </a:r>
          </a:p>
          <a:p>
            <a:pPr marL="228600" indent="-228600" eaLnBrk="0" hangingPunct="0">
              <a:spcBef>
                <a:spcPts val="700"/>
              </a:spcBef>
              <a:buFont typeface="+mj-lt"/>
              <a:buAutoNum type="arabicPeriod" startAt="14"/>
              <a:tabLst>
                <a:tab pos="182563" algn="l"/>
              </a:tabLst>
            </a:pPr>
            <a:r>
              <a:rPr lang="en-AU" sz="900" i="0" dirty="0">
                <a:effectLst/>
                <a:latin typeface="+mj-lt"/>
              </a:rPr>
              <a:t>GSA: NTS Statistics (Apr 2022)</a:t>
            </a:r>
          </a:p>
          <a:p>
            <a:pPr marL="228600" indent="-228600" eaLnBrk="0" hangingPunct="0">
              <a:spcBef>
                <a:spcPts val="700"/>
              </a:spcBef>
              <a:buFont typeface="+mj-lt"/>
              <a:buAutoNum type="arabicPeriod" startAt="14"/>
              <a:tabLst>
                <a:tab pos="182563" algn="l"/>
              </a:tabLst>
            </a:pPr>
            <a:endParaRPr lang="en-AU" sz="900" i="0" dirty="0">
              <a:effectLst/>
              <a:latin typeface="+mj-lt"/>
            </a:endParaRPr>
          </a:p>
          <a:p>
            <a:pPr marL="228600" indent="-228600" eaLnBrk="0" hangingPunct="0">
              <a:spcBef>
                <a:spcPts val="700"/>
              </a:spcBef>
              <a:buFont typeface="+mj-lt"/>
              <a:buAutoNum type="arabicPeriod" startAt="14"/>
              <a:tabLst>
                <a:tab pos="182563" algn="l"/>
              </a:tabLst>
            </a:pPr>
            <a:endParaRPr lang="en-AU" sz="900" b="1" i="0" dirty="0">
              <a:effectLst/>
              <a:latin typeface="+mj-lt"/>
            </a:endParaRPr>
          </a:p>
          <a:p>
            <a:pPr marL="228600" indent="-228600" eaLnBrk="0" hangingPunct="0">
              <a:spcBef>
                <a:spcPts val="700"/>
              </a:spcBef>
              <a:buFont typeface="+mj-lt"/>
              <a:buAutoNum type="arabicPeriod" startAt="14"/>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5" name="Rectangle 14">
            <a:extLst>
              <a:ext uri="{FF2B5EF4-FFF2-40B4-BE49-F238E27FC236}">
                <a16:creationId xmlns:a16="http://schemas.microsoft.com/office/drawing/2014/main" id="{EB7AA307-5A08-4F34-97A4-BE5DBE2E21F5}"/>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Updated</a:t>
            </a:r>
          </a:p>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May 2022</a:t>
            </a:r>
          </a:p>
        </p:txBody>
      </p:sp>
    </p:spTree>
    <p:extLst>
      <p:ext uri="{BB962C8B-B14F-4D97-AF65-F5344CB8AC3E}">
        <p14:creationId xmlns:p14="http://schemas.microsoft.com/office/powerpoint/2010/main" val="378155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planned/testing &amp; deployed LAA SP networks globally has been steady for 2+ years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526675798"/>
              </p:ext>
            </p:extLst>
          </p:nvPr>
        </p:nvGraphicFramePr>
        <p:xfrm>
          <a:off x="6096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24</a:t>
            </a:fld>
            <a:endParaRPr lang="en-US" dirty="0"/>
          </a:p>
        </p:txBody>
      </p:sp>
      <p:sp>
        <p:nvSpPr>
          <p:cNvPr id="9" name="Rectangle 8">
            <a:extLst>
              <a:ext uri="{FF2B5EF4-FFF2-40B4-BE49-F238E27FC236}">
                <a16:creationId xmlns:a16="http://schemas.microsoft.com/office/drawing/2014/main" id="{F63DC3B7-6F7A-4084-8982-6777D83FAB1C}"/>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Updated</a:t>
            </a:r>
          </a:p>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May 2022</a:t>
            </a:r>
          </a:p>
        </p:txBody>
      </p:sp>
      <p:sp>
        <p:nvSpPr>
          <p:cNvPr id="3" name="Oval 2">
            <a:extLst>
              <a:ext uri="{FF2B5EF4-FFF2-40B4-BE49-F238E27FC236}">
                <a16:creationId xmlns:a16="http://schemas.microsoft.com/office/drawing/2014/main" id="{359C6096-070A-41A6-9765-AA02B7A2AB5C}"/>
              </a:ext>
            </a:extLst>
          </p:cNvPr>
          <p:cNvSpPr/>
          <p:nvPr/>
        </p:nvSpPr>
        <p:spPr bwMode="auto">
          <a:xfrm>
            <a:off x="5181600" y="2743200"/>
            <a:ext cx="3200400" cy="2286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6" name="Rectangle 5">
            <a:extLst>
              <a:ext uri="{FF2B5EF4-FFF2-40B4-BE49-F238E27FC236}">
                <a16:creationId xmlns:a16="http://schemas.microsoft.com/office/drawing/2014/main" id="{A631C6C9-ED38-4374-8BC3-2C324A35EFC9}"/>
              </a:ext>
            </a:extLst>
          </p:cNvPr>
          <p:cNvSpPr/>
          <p:nvPr/>
        </p:nvSpPr>
        <p:spPr bwMode="auto">
          <a:xfrm>
            <a:off x="6705600" y="2437426"/>
            <a:ext cx="1990725" cy="30577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dirty="0">
                <a:solidFill>
                  <a:srgbClr val="FF0000"/>
                </a:solidFill>
                <a:latin typeface="+mj-lt"/>
              </a:rPr>
              <a:t>Very s</a:t>
            </a:r>
            <a:r>
              <a:rPr kumimoji="0" lang="en-AU" sz="1600" b="0" i="0" u="none" strike="noStrike" cap="none" normalizeH="0" baseline="0" dirty="0">
                <a:ln>
                  <a:noFill/>
                </a:ln>
                <a:solidFill>
                  <a:srgbClr val="FF0000"/>
                </a:solidFill>
                <a:effectLst/>
                <a:latin typeface="+mj-lt"/>
              </a:rPr>
              <a:t>table!</a:t>
            </a:r>
          </a:p>
        </p:txBody>
      </p:sp>
      <p:sp>
        <p:nvSpPr>
          <p:cNvPr id="10" name="Oval 9">
            <a:extLst>
              <a:ext uri="{FF2B5EF4-FFF2-40B4-BE49-F238E27FC236}">
                <a16:creationId xmlns:a16="http://schemas.microsoft.com/office/drawing/2014/main" id="{E5C3774E-59FD-489A-97B7-3B05B373E370}"/>
              </a:ext>
            </a:extLst>
          </p:cNvPr>
          <p:cNvSpPr/>
          <p:nvPr/>
        </p:nvSpPr>
        <p:spPr bwMode="auto">
          <a:xfrm>
            <a:off x="3886200" y="4953000"/>
            <a:ext cx="4495800" cy="2286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77572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impact on Wi-Fi of</a:t>
            </a:r>
            <a:br>
              <a:rPr lang="en-AU" sz="2400" b="1" dirty="0">
                <a:solidFill>
                  <a:srgbClr val="FF0000"/>
                </a:solidFill>
              </a:rPr>
            </a:br>
            <a:r>
              <a:rPr lang="en-AU" sz="2400" b="1" dirty="0">
                <a:solidFill>
                  <a:srgbClr val="FF0000"/>
                </a:solidFill>
              </a:rPr>
              <a:t>LAA/NR-U deployments?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25</a:t>
            </a:fld>
            <a:endParaRPr lang="en-US" dirty="0"/>
          </a:p>
        </p:txBody>
      </p:sp>
    </p:spTree>
    <p:extLst>
      <p:ext uri="{BB962C8B-B14F-4D97-AF65-F5344CB8AC3E}">
        <p14:creationId xmlns:p14="http://schemas.microsoft.com/office/powerpoint/2010/main" val="3831584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0FD4-432B-443D-8C42-75D2648E21B6}"/>
              </a:ext>
            </a:extLst>
          </p:cNvPr>
          <p:cNvSpPr>
            <a:spLocks noGrp="1"/>
          </p:cNvSpPr>
          <p:nvPr>
            <p:ph type="title"/>
          </p:nvPr>
        </p:nvSpPr>
        <p:spPr/>
        <p:txBody>
          <a:bodyPr/>
          <a:lstStyle/>
          <a:p>
            <a:r>
              <a:rPr lang="en-AU" dirty="0"/>
              <a:t>The Coex SC heard about an LAA/Wi-Fi coexistence studies in Chicago throughout 2021</a:t>
            </a:r>
          </a:p>
        </p:txBody>
      </p:sp>
      <p:sp>
        <p:nvSpPr>
          <p:cNvPr id="3" name="Content Placeholder 2">
            <a:extLst>
              <a:ext uri="{FF2B5EF4-FFF2-40B4-BE49-F238E27FC236}">
                <a16:creationId xmlns:a16="http://schemas.microsoft.com/office/drawing/2014/main" id="{BE99F0BB-4ADD-4D3E-8222-FB1214EB22D5}"/>
              </a:ext>
            </a:extLst>
          </p:cNvPr>
          <p:cNvSpPr>
            <a:spLocks noGrp="1"/>
          </p:cNvSpPr>
          <p:nvPr>
            <p:ph idx="1"/>
          </p:nvPr>
        </p:nvSpPr>
        <p:spPr/>
        <p:txBody>
          <a:bodyPr/>
          <a:lstStyle/>
          <a:p>
            <a:pPr lvl="1"/>
            <a:r>
              <a:rPr lang="en-AU" dirty="0"/>
              <a:t>One of concerns with many of the conclusions drawn in relation to coexistence is that they are based on simulation studies …</a:t>
            </a:r>
          </a:p>
          <a:p>
            <a:pPr lvl="1"/>
            <a:r>
              <a:rPr lang="en-AU" dirty="0"/>
              <a:t>… which have been used over the years to provide evidence for just about any conclusion one might want to draw</a:t>
            </a:r>
          </a:p>
          <a:p>
            <a:pPr lvl="1"/>
            <a:r>
              <a:rPr lang="en-AU" dirty="0"/>
              <a:t>A good complement to simulation studies is measurements of actual deployments …</a:t>
            </a:r>
          </a:p>
          <a:p>
            <a:pPr lvl="1"/>
            <a:r>
              <a:rPr lang="en-AU" dirty="0"/>
              <a:t>… recognising they also have limitations </a:t>
            </a:r>
          </a:p>
          <a:p>
            <a:pPr lvl="1"/>
            <a:r>
              <a:rPr lang="en-AU" dirty="0"/>
              <a:t>During 2021, the Coex SC heard about various LAA/Wi-Fi coexistence measurements undertaken in the in the Chicago area</a:t>
            </a:r>
          </a:p>
          <a:p>
            <a:pPr lvl="2"/>
            <a:r>
              <a:rPr lang="en-AU" dirty="0"/>
              <a:t>See </a:t>
            </a:r>
            <a:r>
              <a:rPr lang="en-AU" dirty="0">
                <a:hlinkClick r:id="rId2"/>
              </a:rPr>
              <a:t>11-20-1973</a:t>
            </a:r>
            <a:r>
              <a:rPr lang="en-AU" dirty="0"/>
              <a:t> (Jan 2021)</a:t>
            </a:r>
          </a:p>
          <a:p>
            <a:pPr lvl="2"/>
            <a:r>
              <a:rPr lang="en-AU" dirty="0"/>
              <a:t>See </a:t>
            </a:r>
            <a:r>
              <a:rPr lang="en-AU" dirty="0">
                <a:solidFill>
                  <a:srgbClr val="FF0000"/>
                </a:solidFill>
                <a:hlinkClick r:id="rId3"/>
              </a:rPr>
              <a:t>11-21-1858</a:t>
            </a:r>
            <a:r>
              <a:rPr lang="en-AU" dirty="0">
                <a:solidFill>
                  <a:srgbClr val="FF0000"/>
                </a:solidFill>
              </a:rPr>
              <a:t> </a:t>
            </a:r>
            <a:r>
              <a:rPr lang="en-AU" dirty="0"/>
              <a:t>(Nov 2021)</a:t>
            </a:r>
          </a:p>
        </p:txBody>
      </p:sp>
      <p:sp>
        <p:nvSpPr>
          <p:cNvPr id="4" name="Footer Placeholder 3">
            <a:extLst>
              <a:ext uri="{FF2B5EF4-FFF2-40B4-BE49-F238E27FC236}">
                <a16:creationId xmlns:a16="http://schemas.microsoft.com/office/drawing/2014/main" id="{D820E4C3-CB67-48D6-94C7-B0A1BBF327FC}"/>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B1ABE8B4-02D0-4A5F-A388-D8D12913443E}"/>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26</a:t>
            </a:fld>
            <a:endParaRPr lang="en-US" dirty="0"/>
          </a:p>
        </p:txBody>
      </p:sp>
      <p:sp>
        <p:nvSpPr>
          <p:cNvPr id="6" name="Rectangle 5">
            <a:extLst>
              <a:ext uri="{FF2B5EF4-FFF2-40B4-BE49-F238E27FC236}">
                <a16:creationId xmlns:a16="http://schemas.microsoft.com/office/drawing/2014/main" id="{558D11BA-5ACB-4BD7-BBFD-8C82038CCE1D}"/>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297213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reported in Jan 2021 showed LAA has a significant adverse impact on Wi-Fi Beacons</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Uni of Chicago study (</a:t>
            </a:r>
            <a:r>
              <a:rPr lang="en-AU" dirty="0">
                <a:hlinkClick r:id="rId2"/>
              </a:rPr>
              <a:t>11-20-1973</a:t>
            </a:r>
            <a:r>
              <a:rPr lang="en-AU" dirty="0"/>
              <a:t>) investigated the effect of LAA on Wi-Fi operation in various typical configurations, including hidden nodes</a:t>
            </a:r>
          </a:p>
          <a:p>
            <a:pPr lvl="1"/>
            <a:r>
              <a:rPr lang="en-AU" dirty="0"/>
              <a:t>The work showed that LAA</a:t>
            </a:r>
            <a:br>
              <a:rPr lang="en-AU" dirty="0"/>
            </a:br>
            <a:r>
              <a:rPr lang="en-AU" dirty="0"/>
              <a:t>caused significant interference</a:t>
            </a:r>
            <a:br>
              <a:rPr lang="en-AU" dirty="0"/>
            </a:br>
            <a:r>
              <a:rPr lang="en-AU" dirty="0"/>
              <a:t>to Wi-Fi Beacons in the tested</a:t>
            </a:r>
            <a:br>
              <a:rPr lang="en-AU" dirty="0"/>
            </a:br>
            <a:r>
              <a:rPr lang="en-AU" dirty="0"/>
              <a:t>configuration</a:t>
            </a:r>
          </a:p>
          <a:p>
            <a:pPr lvl="2"/>
            <a:r>
              <a:rPr lang="en-AU" dirty="0"/>
              <a:t>Probably because LAA is:</a:t>
            </a:r>
          </a:p>
          <a:p>
            <a:pPr lvl="3"/>
            <a:r>
              <a:rPr lang="en-AU" dirty="0"/>
              <a:t>Using ED @ -72 dBm</a:t>
            </a:r>
          </a:p>
          <a:p>
            <a:pPr lvl="3"/>
            <a:r>
              <a:rPr lang="en-AU" dirty="0"/>
              <a:t>Rather than PD @ - 82 dBm</a:t>
            </a:r>
          </a:p>
          <a:p>
            <a:pPr lvl="2"/>
            <a:r>
              <a:rPr lang="en-AU" dirty="0"/>
              <a:t>Also because LAA typically uses</a:t>
            </a:r>
            <a:br>
              <a:rPr lang="en-AU" dirty="0"/>
            </a:br>
            <a:r>
              <a:rPr lang="en-AU" dirty="0"/>
              <a:t>long TxOPs (~8 ms)</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27</a:t>
            </a:fld>
            <a:endParaRPr lang="en-US" dirty="0"/>
          </a:p>
        </p:txBody>
      </p:sp>
      <p:pic>
        <p:nvPicPr>
          <p:cNvPr id="7" name="Google Shape;276;p36">
            <a:extLst>
              <a:ext uri="{FF2B5EF4-FFF2-40B4-BE49-F238E27FC236}">
                <a16:creationId xmlns:a16="http://schemas.microsoft.com/office/drawing/2014/main" id="{7F9ABE4F-D12B-41E2-A751-E29F8F33BE6D}"/>
              </a:ext>
            </a:extLst>
          </p:cNvPr>
          <p:cNvPicPr preferRelativeResize="0"/>
          <p:nvPr/>
        </p:nvPicPr>
        <p:blipFill rotWithShape="1">
          <a:blip r:embed="rId3">
            <a:alphaModFix/>
          </a:blip>
          <a:srcRect/>
          <a:stretch/>
        </p:blipFill>
        <p:spPr>
          <a:xfrm>
            <a:off x="4419600" y="2667001"/>
            <a:ext cx="4131946" cy="2819400"/>
          </a:xfrm>
          <a:prstGeom prst="rect">
            <a:avLst/>
          </a:prstGeom>
          <a:noFill/>
          <a:ln>
            <a:noFill/>
          </a:ln>
        </p:spPr>
      </p:pic>
      <p:sp>
        <p:nvSpPr>
          <p:cNvPr id="8" name="Rectangle 7">
            <a:extLst>
              <a:ext uri="{FF2B5EF4-FFF2-40B4-BE49-F238E27FC236}">
                <a16:creationId xmlns:a16="http://schemas.microsoft.com/office/drawing/2014/main" id="{2CF14B75-5543-4E6A-9FA7-581AF6258659}"/>
              </a:ext>
            </a:extLst>
          </p:cNvPr>
          <p:cNvSpPr/>
          <p:nvPr/>
        </p:nvSpPr>
        <p:spPr bwMode="auto">
          <a:xfrm>
            <a:off x="923291" y="5715000"/>
            <a:ext cx="3319779"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Additio</a:t>
            </a:r>
            <a:r>
              <a:rPr lang="en-AU" sz="1400" dirty="0">
                <a:solidFill>
                  <a:srgbClr val="FF0000"/>
                </a:solidFill>
                <a:latin typeface="+mj-lt"/>
              </a:rPr>
              <a:t>n of a single LAA system to five Wi-Fi systems causes successful Beacon rate to reduce by &gt; 75% </a:t>
            </a:r>
            <a:endParaRPr kumimoji="0" lang="en-AU" sz="1400" b="0" i="0" u="none" strike="noStrike" cap="none" normalizeH="0" baseline="0" dirty="0">
              <a:ln>
                <a:noFill/>
              </a:ln>
              <a:solidFill>
                <a:srgbClr val="FF0000"/>
              </a:solidFill>
              <a:effectLst/>
              <a:latin typeface="+mj-lt"/>
            </a:endParaRPr>
          </a:p>
        </p:txBody>
      </p:sp>
      <p:cxnSp>
        <p:nvCxnSpPr>
          <p:cNvPr id="10" name="Connector: Curved 9">
            <a:extLst>
              <a:ext uri="{FF2B5EF4-FFF2-40B4-BE49-F238E27FC236}">
                <a16:creationId xmlns:a16="http://schemas.microsoft.com/office/drawing/2014/main" id="{96261901-CBD8-43A4-A545-E5AF74DDC66C}"/>
              </a:ext>
            </a:extLst>
          </p:cNvPr>
          <p:cNvCxnSpPr>
            <a:cxnSpLocks/>
            <a:stCxn id="8" idx="3"/>
            <a:endCxn id="11" idx="2"/>
          </p:cNvCxnSpPr>
          <p:nvPr/>
        </p:nvCxnSpPr>
        <p:spPr bwMode="auto">
          <a:xfrm flipV="1">
            <a:off x="4243070" y="5410200"/>
            <a:ext cx="1243330" cy="762000"/>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11" name="Rectangle 10">
            <a:extLst>
              <a:ext uri="{FF2B5EF4-FFF2-40B4-BE49-F238E27FC236}">
                <a16:creationId xmlns:a16="http://schemas.microsoft.com/office/drawing/2014/main" id="{6CEB3E0C-BEEF-49C4-BB13-8F8C1DECC3E3}"/>
              </a:ext>
            </a:extLst>
          </p:cNvPr>
          <p:cNvSpPr/>
          <p:nvPr/>
        </p:nvSpPr>
        <p:spPr bwMode="auto">
          <a:xfrm>
            <a:off x="5334000" y="5183187"/>
            <a:ext cx="304800" cy="22701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14" name="Right Brace 13">
            <a:extLst>
              <a:ext uri="{FF2B5EF4-FFF2-40B4-BE49-F238E27FC236}">
                <a16:creationId xmlns:a16="http://schemas.microsoft.com/office/drawing/2014/main" id="{AC0EA7B1-0CEF-4DDC-8CB6-151AF09B63B6}"/>
              </a:ext>
            </a:extLst>
          </p:cNvPr>
          <p:cNvSpPr/>
          <p:nvPr/>
        </p:nvSpPr>
        <p:spPr bwMode="auto">
          <a:xfrm rot="5400000">
            <a:off x="6553992" y="4570414"/>
            <a:ext cx="227013" cy="2057400"/>
          </a:xfrm>
          <a:prstGeom prst="righ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15" name="Rectangle 14">
            <a:extLst>
              <a:ext uri="{FF2B5EF4-FFF2-40B4-BE49-F238E27FC236}">
                <a16:creationId xmlns:a16="http://schemas.microsoft.com/office/drawing/2014/main" id="{5DC4C7B8-BEFF-40AF-8ECF-C46B288C3BD8}"/>
              </a:ext>
            </a:extLst>
          </p:cNvPr>
          <p:cNvSpPr/>
          <p:nvPr/>
        </p:nvSpPr>
        <p:spPr bwMode="auto">
          <a:xfrm>
            <a:off x="5417028" y="5676504"/>
            <a:ext cx="342217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Pushing Wi-Fi APs into the same channel also </a:t>
            </a:r>
            <a:r>
              <a:rPr lang="en-AU" sz="1400" dirty="0">
                <a:solidFill>
                  <a:srgbClr val="FF0000"/>
                </a:solidFill>
                <a:latin typeface="+mj-lt"/>
              </a:rPr>
              <a:t>causes successful Beacon rate to reduce, but by less than LAA</a:t>
            </a:r>
            <a:r>
              <a:rPr kumimoji="0" lang="en-AU" sz="1400" b="0" i="0" u="none" strike="noStrike" cap="none" normalizeH="0" baseline="0" dirty="0">
                <a:ln>
                  <a:noFill/>
                </a:ln>
                <a:solidFill>
                  <a:srgbClr val="FF0000"/>
                </a:solidFill>
                <a:effectLst/>
                <a:latin typeface="+mj-lt"/>
              </a:rPr>
              <a:t> </a:t>
            </a:r>
          </a:p>
        </p:txBody>
      </p:sp>
      <p:sp>
        <p:nvSpPr>
          <p:cNvPr id="12" name="Rectangle 11">
            <a:extLst>
              <a:ext uri="{FF2B5EF4-FFF2-40B4-BE49-F238E27FC236}">
                <a16:creationId xmlns:a16="http://schemas.microsoft.com/office/drawing/2014/main" id="{D230B919-7AE3-4C1E-886A-B9C286DD6897}"/>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Refined </a:t>
            </a:r>
            <a:r>
              <a:rPr lang="en-AU" sz="1600" b="1" dirty="0">
                <a:solidFill>
                  <a:srgbClr val="FF0000"/>
                </a:solidFill>
                <a:latin typeface="+mj-lt"/>
              </a:rPr>
              <a:t>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3658911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reported in Jan 2021 showed LAA also has a significant adverse impact on Wi-Fi data</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Uni of Chicago study (</a:t>
            </a:r>
            <a:r>
              <a:rPr lang="en-AU" dirty="0">
                <a:hlinkClick r:id="rId2"/>
              </a:rPr>
              <a:t>11-20-1973</a:t>
            </a:r>
            <a:r>
              <a:rPr lang="en-AU" dirty="0"/>
              <a:t>) showed that LAA caused significant interference to data traffic in the tested configuration</a:t>
            </a:r>
          </a:p>
          <a:p>
            <a:pPr lvl="2"/>
            <a:r>
              <a:rPr lang="en-AU" dirty="0"/>
              <a:t>Probably because LAA is using ED @ -72 dBm rather than PD @ - 82 dBm</a:t>
            </a:r>
          </a:p>
          <a:p>
            <a:pPr lvl="2"/>
            <a:r>
              <a:rPr lang="en-AU" dirty="0"/>
              <a:t>Also because Wi-Fi’s hidden station mitigation mechanisms based on RTS/CTS have no effect on LAA</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28</a:t>
            </a:fld>
            <a:endParaRPr lang="en-US" dirty="0"/>
          </a:p>
        </p:txBody>
      </p:sp>
      <p:pic>
        <p:nvPicPr>
          <p:cNvPr id="12" name="Google Shape;426;p42">
            <a:extLst>
              <a:ext uri="{FF2B5EF4-FFF2-40B4-BE49-F238E27FC236}">
                <a16:creationId xmlns:a16="http://schemas.microsoft.com/office/drawing/2014/main" id="{12FD1E89-7680-449E-99FD-475AA895F3FC}"/>
              </a:ext>
            </a:extLst>
          </p:cNvPr>
          <p:cNvPicPr preferRelativeResize="0"/>
          <p:nvPr/>
        </p:nvPicPr>
        <p:blipFill>
          <a:blip r:embed="rId3">
            <a:alphaModFix/>
          </a:blip>
          <a:stretch>
            <a:fillRect/>
          </a:stretch>
        </p:blipFill>
        <p:spPr>
          <a:xfrm>
            <a:off x="685800" y="4039432"/>
            <a:ext cx="3063514" cy="1524831"/>
          </a:xfrm>
          <a:prstGeom prst="rect">
            <a:avLst/>
          </a:prstGeom>
          <a:noFill/>
          <a:ln w="9525" cap="flat" cmpd="sng">
            <a:solidFill>
              <a:schemeClr val="dk2"/>
            </a:solidFill>
            <a:prstDash val="solid"/>
            <a:round/>
            <a:headEnd type="none" w="sm" len="sm"/>
            <a:tailEnd type="none" w="sm" len="sm"/>
          </a:ln>
        </p:spPr>
      </p:pic>
      <p:pic>
        <p:nvPicPr>
          <p:cNvPr id="13" name="Google Shape;427;p42">
            <a:extLst>
              <a:ext uri="{FF2B5EF4-FFF2-40B4-BE49-F238E27FC236}">
                <a16:creationId xmlns:a16="http://schemas.microsoft.com/office/drawing/2014/main" id="{4CC93F43-4D09-4EC7-B1FA-2A71AEA7E104}"/>
              </a:ext>
            </a:extLst>
          </p:cNvPr>
          <p:cNvPicPr preferRelativeResize="0"/>
          <p:nvPr/>
        </p:nvPicPr>
        <p:blipFill>
          <a:blip r:embed="rId4">
            <a:alphaModFix/>
          </a:blip>
          <a:stretch>
            <a:fillRect/>
          </a:stretch>
        </p:blipFill>
        <p:spPr>
          <a:xfrm>
            <a:off x="5511800" y="4039432"/>
            <a:ext cx="3032125" cy="1524831"/>
          </a:xfrm>
          <a:prstGeom prst="rect">
            <a:avLst/>
          </a:prstGeom>
          <a:noFill/>
          <a:ln w="9525" cap="flat" cmpd="sng">
            <a:solidFill>
              <a:schemeClr val="dk2"/>
            </a:solidFill>
            <a:prstDash val="solid"/>
            <a:round/>
            <a:headEnd type="none" w="sm" len="sm"/>
            <a:tailEnd type="none" w="sm" len="sm"/>
          </a:ln>
        </p:spPr>
      </p:pic>
      <p:sp>
        <p:nvSpPr>
          <p:cNvPr id="6" name="Rectangle 5">
            <a:extLst>
              <a:ext uri="{FF2B5EF4-FFF2-40B4-BE49-F238E27FC236}">
                <a16:creationId xmlns:a16="http://schemas.microsoft.com/office/drawing/2014/main" id="{690A3751-F10C-4601-AF1D-F34C3554AC95}"/>
              </a:ext>
            </a:extLst>
          </p:cNvPr>
          <p:cNvSpPr/>
          <p:nvPr/>
        </p:nvSpPr>
        <p:spPr bwMode="auto">
          <a:xfrm>
            <a:off x="685800" y="3733800"/>
            <a:ext cx="3063514"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5 Wi-Fi APs on one channel, no LAA</a:t>
            </a:r>
            <a:endParaRPr kumimoji="0" lang="en-AU" sz="1400" b="0" i="0" u="none" strike="noStrike" cap="none" normalizeH="0" baseline="0" dirty="0">
              <a:ln>
                <a:noFill/>
              </a:ln>
              <a:solidFill>
                <a:srgbClr val="FF0000"/>
              </a:solidFill>
              <a:effectLst/>
              <a:latin typeface="+mj-lt"/>
            </a:endParaRPr>
          </a:p>
        </p:txBody>
      </p:sp>
      <p:sp>
        <p:nvSpPr>
          <p:cNvPr id="16" name="Rectangle 15">
            <a:extLst>
              <a:ext uri="{FF2B5EF4-FFF2-40B4-BE49-F238E27FC236}">
                <a16:creationId xmlns:a16="http://schemas.microsoft.com/office/drawing/2014/main" id="{1EFD3463-EA5E-48A3-9186-2E5FAB8F2B3A}"/>
              </a:ext>
            </a:extLst>
          </p:cNvPr>
          <p:cNvSpPr/>
          <p:nvPr/>
        </p:nvSpPr>
        <p:spPr bwMode="auto">
          <a:xfrm>
            <a:off x="5511800" y="3741421"/>
            <a:ext cx="32512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5 Wi-Fi APs on one channel, one LAA</a:t>
            </a:r>
            <a:endParaRPr kumimoji="0" lang="en-AU" sz="1400" b="0" i="0" u="none" strike="noStrike" cap="none" normalizeH="0" baseline="0" dirty="0">
              <a:ln>
                <a:noFill/>
              </a:ln>
              <a:solidFill>
                <a:srgbClr val="FF0000"/>
              </a:solidFill>
              <a:effectLst/>
              <a:latin typeface="+mj-lt"/>
            </a:endParaRPr>
          </a:p>
        </p:txBody>
      </p:sp>
      <p:cxnSp>
        <p:nvCxnSpPr>
          <p:cNvPr id="17" name="Straight Arrow Connector 16">
            <a:extLst>
              <a:ext uri="{FF2B5EF4-FFF2-40B4-BE49-F238E27FC236}">
                <a16:creationId xmlns:a16="http://schemas.microsoft.com/office/drawing/2014/main" id="{FAF9D894-2639-4717-83FE-863B43B831B5}"/>
              </a:ext>
            </a:extLst>
          </p:cNvPr>
          <p:cNvCxnSpPr>
            <a:cxnSpLocks/>
            <a:stCxn id="6" idx="3"/>
            <a:endCxn id="16" idx="1"/>
          </p:cNvCxnSpPr>
          <p:nvPr/>
        </p:nvCxnSpPr>
        <p:spPr bwMode="auto">
          <a:xfrm>
            <a:off x="3749314" y="3882806"/>
            <a:ext cx="1762486" cy="7621"/>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sp>
        <p:nvSpPr>
          <p:cNvPr id="18" name="Rectangle 17">
            <a:extLst>
              <a:ext uri="{FF2B5EF4-FFF2-40B4-BE49-F238E27FC236}">
                <a16:creationId xmlns:a16="http://schemas.microsoft.com/office/drawing/2014/main" id="{0B4EDCFE-14C2-49AD-9010-62CD107781DC}"/>
              </a:ext>
            </a:extLst>
          </p:cNvPr>
          <p:cNvSpPr/>
          <p:nvPr/>
        </p:nvSpPr>
        <p:spPr bwMode="auto">
          <a:xfrm>
            <a:off x="381000" y="5606657"/>
            <a:ext cx="51054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Addition of LAA caused all Wi-Fi traffic to collapse …</a:t>
            </a:r>
            <a:endParaRPr kumimoji="0" lang="en-AU" sz="1400" b="0" i="0" u="none" strike="noStrike" cap="none" normalizeH="0" baseline="0" dirty="0">
              <a:ln>
                <a:noFill/>
              </a:ln>
              <a:solidFill>
                <a:srgbClr val="FF0000"/>
              </a:solidFill>
              <a:effectLst/>
              <a:latin typeface="+mj-lt"/>
            </a:endParaRPr>
          </a:p>
        </p:txBody>
      </p:sp>
      <p:cxnSp>
        <p:nvCxnSpPr>
          <p:cNvPr id="20" name="Connector: Curved 19">
            <a:extLst>
              <a:ext uri="{FF2B5EF4-FFF2-40B4-BE49-F238E27FC236}">
                <a16:creationId xmlns:a16="http://schemas.microsoft.com/office/drawing/2014/main" id="{8956FE90-E4A3-4D28-90BB-C015761339E6}"/>
              </a:ext>
            </a:extLst>
          </p:cNvPr>
          <p:cNvCxnSpPr>
            <a:cxnSpLocks/>
            <a:stCxn id="18" idx="3"/>
            <a:endCxn id="21" idx="2"/>
          </p:cNvCxnSpPr>
          <p:nvPr/>
        </p:nvCxnSpPr>
        <p:spPr bwMode="auto">
          <a:xfrm flipV="1">
            <a:off x="5486400" y="5414149"/>
            <a:ext cx="685800" cy="341514"/>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1" name="Rectangle 20">
            <a:extLst>
              <a:ext uri="{FF2B5EF4-FFF2-40B4-BE49-F238E27FC236}">
                <a16:creationId xmlns:a16="http://schemas.microsoft.com/office/drawing/2014/main" id="{DCC40D34-8E13-4517-A899-B489D269DCB4}"/>
              </a:ext>
            </a:extLst>
          </p:cNvPr>
          <p:cNvSpPr/>
          <p:nvPr/>
        </p:nvSpPr>
        <p:spPr bwMode="auto">
          <a:xfrm>
            <a:off x="6096000" y="5208316"/>
            <a:ext cx="1524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25" name="Rectangle 24">
            <a:extLst>
              <a:ext uri="{FF2B5EF4-FFF2-40B4-BE49-F238E27FC236}">
                <a16:creationId xmlns:a16="http://schemas.microsoft.com/office/drawing/2014/main" id="{B1595800-77F8-42F5-853F-085F32744125}"/>
              </a:ext>
            </a:extLst>
          </p:cNvPr>
          <p:cNvSpPr/>
          <p:nvPr/>
        </p:nvSpPr>
        <p:spPr bwMode="auto">
          <a:xfrm>
            <a:off x="381000" y="5849043"/>
            <a:ext cx="51054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 except </a:t>
            </a:r>
            <a:r>
              <a:rPr lang="en-AU" sz="1400" dirty="0">
                <a:solidFill>
                  <a:srgbClr val="FFC000"/>
                </a:solidFill>
                <a:latin typeface="+mj-lt"/>
              </a:rPr>
              <a:t>streaming</a:t>
            </a:r>
            <a:r>
              <a:rPr lang="en-AU" sz="1400" dirty="0">
                <a:solidFill>
                  <a:srgbClr val="FF0000"/>
                </a:solidFill>
                <a:latin typeface="+mj-lt"/>
              </a:rPr>
              <a:t> because LAA uses licensed for streaming</a:t>
            </a:r>
            <a:endParaRPr kumimoji="0" lang="en-AU" sz="1400" b="0" i="0" u="none" strike="noStrike" cap="none" normalizeH="0" baseline="0" dirty="0">
              <a:ln>
                <a:noFill/>
              </a:ln>
              <a:solidFill>
                <a:srgbClr val="FF0000"/>
              </a:solidFill>
              <a:effectLst/>
              <a:latin typeface="+mj-lt"/>
            </a:endParaRPr>
          </a:p>
        </p:txBody>
      </p:sp>
      <p:cxnSp>
        <p:nvCxnSpPr>
          <p:cNvPr id="27" name="Connector: Curved 26">
            <a:extLst>
              <a:ext uri="{FF2B5EF4-FFF2-40B4-BE49-F238E27FC236}">
                <a16:creationId xmlns:a16="http://schemas.microsoft.com/office/drawing/2014/main" id="{4A4E0602-6D36-4F05-836B-65145E4385A4}"/>
              </a:ext>
            </a:extLst>
          </p:cNvPr>
          <p:cNvCxnSpPr>
            <a:cxnSpLocks/>
            <a:stCxn id="25" idx="3"/>
            <a:endCxn id="28" idx="2"/>
          </p:cNvCxnSpPr>
          <p:nvPr/>
        </p:nvCxnSpPr>
        <p:spPr bwMode="auto">
          <a:xfrm flipV="1">
            <a:off x="5486400" y="5449686"/>
            <a:ext cx="838200" cy="548363"/>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8" name="Rectangle 27">
            <a:extLst>
              <a:ext uri="{FF2B5EF4-FFF2-40B4-BE49-F238E27FC236}">
                <a16:creationId xmlns:a16="http://schemas.microsoft.com/office/drawing/2014/main" id="{6001E7BC-F292-4FDF-84F3-6792364A2353}"/>
              </a:ext>
            </a:extLst>
          </p:cNvPr>
          <p:cNvSpPr/>
          <p:nvPr/>
        </p:nvSpPr>
        <p:spPr bwMode="auto">
          <a:xfrm>
            <a:off x="6172200" y="5243853"/>
            <a:ext cx="3048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31" name="Rectangle 30">
            <a:extLst>
              <a:ext uri="{FF2B5EF4-FFF2-40B4-BE49-F238E27FC236}">
                <a16:creationId xmlns:a16="http://schemas.microsoft.com/office/drawing/2014/main" id="{71956425-FF5A-4CA1-AA61-070B979DD70D}"/>
              </a:ext>
            </a:extLst>
          </p:cNvPr>
          <p:cNvSpPr/>
          <p:nvPr/>
        </p:nvSpPr>
        <p:spPr bwMode="auto">
          <a:xfrm>
            <a:off x="3749314" y="4011654"/>
            <a:ext cx="1737086"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ts val="800"/>
              </a:spcBef>
              <a:spcAft>
                <a:spcPct val="0"/>
              </a:spcAft>
              <a:buClrTx/>
              <a:buSzTx/>
              <a:buFontTx/>
              <a:buNone/>
              <a:tabLst/>
            </a:pPr>
            <a:r>
              <a:rPr lang="en-AU" sz="1400" dirty="0">
                <a:solidFill>
                  <a:srgbClr val="FF0000"/>
                </a:solidFill>
                <a:latin typeface="+mj-lt"/>
              </a:rPr>
              <a:t>11-20-1973 slide 16</a:t>
            </a:r>
          </a:p>
          <a:p>
            <a:pPr marL="0" marR="0" indent="0" algn="ctr" defTabSz="914400" rtl="0" eaLnBrk="0" fontAlgn="base" latinLnBrk="0" hangingPunct="0">
              <a:lnSpc>
                <a:spcPct val="100000"/>
              </a:lnSpc>
              <a:spcBef>
                <a:spcPts val="800"/>
              </a:spcBef>
              <a:spcAft>
                <a:spcPct val="0"/>
              </a:spcAft>
              <a:buClrTx/>
              <a:buSzTx/>
              <a:buFontTx/>
              <a:buNone/>
              <a:tabLst/>
            </a:pPr>
            <a:r>
              <a:rPr lang="en-AU" sz="1400" dirty="0">
                <a:solidFill>
                  <a:srgbClr val="FF0000"/>
                </a:solidFill>
                <a:latin typeface="+mj-lt"/>
              </a:rPr>
              <a:t>All client close</a:t>
            </a:r>
            <a:br>
              <a:rPr lang="en-AU" sz="1400" dirty="0">
                <a:solidFill>
                  <a:srgbClr val="FF0000"/>
                </a:solidFill>
                <a:latin typeface="+mj-lt"/>
              </a:rPr>
            </a:br>
            <a:r>
              <a:rPr lang="en-AU" sz="1400" dirty="0">
                <a:solidFill>
                  <a:srgbClr val="FF0000"/>
                </a:solidFill>
                <a:latin typeface="+mj-lt"/>
              </a:rPr>
              <a:t>to Wi-Fi APs </a:t>
            </a:r>
            <a:endParaRPr kumimoji="0" lang="en-AU" sz="1400" b="0" i="0" u="none" strike="noStrike" cap="none" normalizeH="0" baseline="0" dirty="0">
              <a:ln>
                <a:noFill/>
              </a:ln>
              <a:solidFill>
                <a:srgbClr val="FF0000"/>
              </a:solidFill>
              <a:effectLst/>
              <a:latin typeface="+mj-lt"/>
            </a:endParaRPr>
          </a:p>
        </p:txBody>
      </p:sp>
      <p:sp>
        <p:nvSpPr>
          <p:cNvPr id="19" name="Rectangle 18">
            <a:extLst>
              <a:ext uri="{FF2B5EF4-FFF2-40B4-BE49-F238E27FC236}">
                <a16:creationId xmlns:a16="http://schemas.microsoft.com/office/drawing/2014/main" id="{02A449C2-E4D7-457B-8AF1-78247178D6F4}"/>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915755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44AB0-AE02-4C0B-A5FC-62A01F9EDB3B}"/>
              </a:ext>
            </a:extLst>
          </p:cNvPr>
          <p:cNvSpPr>
            <a:spLocks noGrp="1"/>
          </p:cNvSpPr>
          <p:nvPr>
            <p:ph type="title"/>
          </p:nvPr>
        </p:nvSpPr>
        <p:spPr>
          <a:xfrm>
            <a:off x="685800" y="685800"/>
            <a:ext cx="7772400" cy="1066800"/>
          </a:xfrm>
        </p:spPr>
        <p:txBody>
          <a:bodyPr/>
          <a:lstStyle/>
          <a:p>
            <a:r>
              <a:rPr lang="en-AU" dirty="0"/>
              <a:t>New measurements reported in Nov 2021 seem to confirm the adverse impact of LAA on Wi-Fi</a:t>
            </a:r>
          </a:p>
        </p:txBody>
      </p:sp>
      <p:sp>
        <p:nvSpPr>
          <p:cNvPr id="11" name="Content Placeholder 10">
            <a:extLst>
              <a:ext uri="{FF2B5EF4-FFF2-40B4-BE49-F238E27FC236}">
                <a16:creationId xmlns:a16="http://schemas.microsoft.com/office/drawing/2014/main" id="{6E5A62F7-80AF-4697-AC2A-D6286F399F58}"/>
              </a:ext>
            </a:extLst>
          </p:cNvPr>
          <p:cNvSpPr>
            <a:spLocks noGrp="1"/>
          </p:cNvSpPr>
          <p:nvPr>
            <p:ph idx="1"/>
          </p:nvPr>
        </p:nvSpPr>
        <p:spPr>
          <a:xfrm>
            <a:off x="685800" y="1981200"/>
            <a:ext cx="3886200" cy="4114800"/>
          </a:xfrm>
        </p:spPr>
        <p:txBody>
          <a:bodyPr/>
          <a:lstStyle/>
          <a:p>
            <a:pPr lvl="1"/>
            <a:r>
              <a:rPr lang="en-AU" dirty="0"/>
              <a:t>The latest Uni of Chicago results (</a:t>
            </a:r>
            <a:r>
              <a:rPr lang="en-AU" dirty="0">
                <a:hlinkClick r:id="rId2"/>
              </a:rPr>
              <a:t>11-21-1858-01</a:t>
            </a:r>
            <a:r>
              <a:rPr lang="en-AU" dirty="0"/>
              <a:t>) confirmed previous results …</a:t>
            </a:r>
          </a:p>
          <a:p>
            <a:pPr lvl="1"/>
            <a:r>
              <a:rPr lang="en-AU" dirty="0"/>
              <a:t>… that LAA seems to block most Wi-Fi traffic on an LAA channel</a:t>
            </a:r>
          </a:p>
          <a:p>
            <a:pPr lvl="2"/>
            <a:r>
              <a:rPr lang="en-AU" dirty="0"/>
              <a:t>The problem appears to be that </a:t>
            </a:r>
            <a:r>
              <a:rPr lang="en-US" dirty="0">
                <a:sym typeface="Arial"/>
              </a:rPr>
              <a:t>LAA doesn’t back off because it is hidden from the indoor Wi-Fi APs</a:t>
            </a:r>
            <a:endParaRPr lang="en-AU" dirty="0"/>
          </a:p>
          <a:p>
            <a:pPr lvl="1"/>
            <a:r>
              <a:rPr lang="en-AU" dirty="0"/>
              <a:t>It doesn’t help that deployed LAA &amp; Wi-Fi systems are typically quite static in their choice of channels</a:t>
            </a:r>
          </a:p>
          <a:p>
            <a:pPr lvl="2"/>
            <a:r>
              <a:rPr lang="en-AU" dirty="0"/>
              <a:t>Neither system are sharing by avoiding using the same channels </a:t>
            </a:r>
          </a:p>
          <a:p>
            <a:pPr lvl="1"/>
            <a:endParaRPr lang="en-AU" dirty="0"/>
          </a:p>
        </p:txBody>
      </p:sp>
      <p:sp>
        <p:nvSpPr>
          <p:cNvPr id="4" name="Footer Placeholder 3">
            <a:extLst>
              <a:ext uri="{FF2B5EF4-FFF2-40B4-BE49-F238E27FC236}">
                <a16:creationId xmlns:a16="http://schemas.microsoft.com/office/drawing/2014/main" id="{4AB1C449-8F60-4459-ABC6-0B269D0EBBC8}"/>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A6BFD28-053E-421F-85EE-FF86060D0ADD}"/>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29</a:t>
            </a:fld>
            <a:endParaRPr lang="en-US" dirty="0"/>
          </a:p>
        </p:txBody>
      </p:sp>
      <p:pic>
        <p:nvPicPr>
          <p:cNvPr id="12" name="Google Shape;107;p20">
            <a:extLst>
              <a:ext uri="{FF2B5EF4-FFF2-40B4-BE49-F238E27FC236}">
                <a16:creationId xmlns:a16="http://schemas.microsoft.com/office/drawing/2014/main" id="{8CF0F362-2819-48D5-8E8A-EF07CED1C104}"/>
              </a:ext>
            </a:extLst>
          </p:cNvPr>
          <p:cNvPicPr preferRelativeResize="0">
            <a:picLocks noChangeAspect="1"/>
          </p:cNvPicPr>
          <p:nvPr/>
        </p:nvPicPr>
        <p:blipFill>
          <a:blip r:embed="rId3">
            <a:alphaModFix/>
          </a:blip>
          <a:stretch>
            <a:fillRect/>
          </a:stretch>
        </p:blipFill>
        <p:spPr bwMode="auto">
          <a:xfrm>
            <a:off x="4572000" y="2130824"/>
            <a:ext cx="4270901" cy="320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31C20E1F-5B0F-4BBE-87B0-4E898A5616F2}"/>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2022</a:t>
            </a:r>
          </a:p>
        </p:txBody>
      </p:sp>
    </p:spTree>
    <p:extLst>
      <p:ext uri="{BB962C8B-B14F-4D97-AF65-F5344CB8AC3E}">
        <p14:creationId xmlns:p14="http://schemas.microsoft.com/office/powerpoint/2010/main" val="1494835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a:xfrm>
            <a:off x="685800" y="685800"/>
            <a:ext cx="7772400" cy="1066800"/>
          </a:xfrm>
        </p:spPr>
        <p:txBody>
          <a:bodyPr/>
          <a:lstStyle/>
          <a:p>
            <a:r>
              <a:rPr lang="en-US" dirty="0"/>
              <a:t>Registration is required for the IEEE 802.11 WG electronic plenary session in May 2022</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a:xfrm>
            <a:off x="685800" y="1981200"/>
            <a:ext cx="7772400" cy="4114800"/>
          </a:xfrm>
        </p:spPr>
        <p:txBody>
          <a:bodyPr/>
          <a:lstStyle/>
          <a:p>
            <a:pPr lvl="1"/>
            <a:r>
              <a:rPr lang="en-US" dirty="0"/>
              <a:t>This meeting is part of the March IEEE 802 plenary session</a:t>
            </a:r>
          </a:p>
          <a:p>
            <a:pPr lvl="1"/>
            <a:r>
              <a:rPr lang="en-US" dirty="0"/>
              <a:t>You must pay the registration fee in order to attend</a:t>
            </a:r>
          </a:p>
          <a:p>
            <a:pPr lvl="1"/>
            <a:r>
              <a:rPr lang="en-US" dirty="0"/>
              <a:t>If you have not already done so, you can register </a:t>
            </a:r>
            <a:r>
              <a:rPr lang="en-US" dirty="0">
                <a:hlinkClick r:id="rId2"/>
              </a:rPr>
              <a:t>here</a:t>
            </a:r>
            <a:endParaRPr lang="en-US" dirty="0"/>
          </a:p>
          <a:p>
            <a:pPr lvl="1"/>
            <a:r>
              <a:rPr lang="en-US" dirty="0"/>
              <a:t>If you do not intend to register for this session you must leave this meeting and, if you have logged attendance on IMAT, email the IEEE 802.11 WG Chair or Vice Chairs to have your attendance cancelled</a:t>
            </a:r>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04404-3E58-479A-A326-C3627210F090}"/>
              </a:ext>
            </a:extLst>
          </p:cNvPr>
          <p:cNvSpPr>
            <a:spLocks noGrp="1"/>
          </p:cNvSpPr>
          <p:nvPr>
            <p:ph type="title"/>
          </p:nvPr>
        </p:nvSpPr>
        <p:spPr>
          <a:xfrm>
            <a:off x="685800" y="685800"/>
            <a:ext cx="7772400" cy="1066800"/>
          </a:xfrm>
        </p:spPr>
        <p:txBody>
          <a:bodyPr/>
          <a:lstStyle/>
          <a:p>
            <a:r>
              <a:rPr lang="en-AU" dirty="0"/>
              <a:t>Questions were posed in Dec 2021 in relation to LAA/Wi-Fi </a:t>
            </a:r>
            <a:r>
              <a:rPr lang="en-AU" dirty="0" err="1"/>
              <a:t>coex</a:t>
            </a:r>
            <a:r>
              <a:rPr lang="en-AU" dirty="0"/>
              <a:t> issues</a:t>
            </a:r>
          </a:p>
        </p:txBody>
      </p:sp>
      <p:sp>
        <p:nvSpPr>
          <p:cNvPr id="3" name="Content Placeholder 2">
            <a:extLst>
              <a:ext uri="{FF2B5EF4-FFF2-40B4-BE49-F238E27FC236}">
                <a16:creationId xmlns:a16="http://schemas.microsoft.com/office/drawing/2014/main" id="{4EB109C7-192B-40A2-9ABD-65D89CF69B98}"/>
              </a:ext>
            </a:extLst>
          </p:cNvPr>
          <p:cNvSpPr>
            <a:spLocks noGrp="1"/>
          </p:cNvSpPr>
          <p:nvPr>
            <p:ph idx="1"/>
          </p:nvPr>
        </p:nvSpPr>
        <p:spPr>
          <a:xfrm>
            <a:off x="685800" y="1981200"/>
            <a:ext cx="7772400" cy="4114800"/>
          </a:xfrm>
        </p:spPr>
        <p:txBody>
          <a:bodyPr/>
          <a:lstStyle/>
          <a:p>
            <a:pPr marL="0" indent="0"/>
            <a:r>
              <a:rPr lang="en-AU" dirty="0"/>
              <a:t>LAA/Wi-Fi </a:t>
            </a:r>
            <a:r>
              <a:rPr lang="en-AU" dirty="0" err="1"/>
              <a:t>coex</a:t>
            </a:r>
            <a:r>
              <a:rPr lang="en-AU" dirty="0"/>
              <a:t> questions posed on WG reflector in Dec 2021 …</a:t>
            </a:r>
          </a:p>
          <a:p>
            <a:pPr lvl="1"/>
            <a:r>
              <a:rPr lang="en-AU" dirty="0"/>
              <a:t>Does anyone have new measurement data related to LAA/Wi-Fi </a:t>
            </a:r>
            <a:r>
              <a:rPr lang="en-AU" dirty="0" err="1"/>
              <a:t>coex</a:t>
            </a:r>
            <a:r>
              <a:rPr lang="en-AU" dirty="0"/>
              <a:t>?</a:t>
            </a:r>
          </a:p>
          <a:p>
            <a:pPr lvl="2"/>
            <a:r>
              <a:rPr lang="en-AU" dirty="0">
                <a:solidFill>
                  <a:srgbClr val="FF0000"/>
                </a:solidFill>
              </a:rPr>
              <a:t>The University of Notre Dame is planning to continue the Uni of Chicago work, but results will not be available for some time</a:t>
            </a:r>
          </a:p>
          <a:p>
            <a:pPr lvl="3"/>
            <a:r>
              <a:rPr lang="en-AU" dirty="0">
                <a:solidFill>
                  <a:srgbClr val="FF0000"/>
                </a:solidFill>
              </a:rPr>
              <a:t>Monisha Ghosh (</a:t>
            </a:r>
            <a:r>
              <a:rPr lang="en-AU" dirty="0" err="1">
                <a:solidFill>
                  <a:srgbClr val="FF0000"/>
                </a:solidFill>
              </a:rPr>
              <a:t>UniND</a:t>
            </a:r>
            <a:r>
              <a:rPr lang="en-AU" dirty="0">
                <a:solidFill>
                  <a:srgbClr val="FF0000"/>
                </a:solidFill>
              </a:rPr>
              <a:t>) is applying for NSF funding for a 6 GHz testbed</a:t>
            </a:r>
          </a:p>
          <a:p>
            <a:pPr lvl="3"/>
            <a:r>
              <a:rPr lang="en-AU" dirty="0">
                <a:solidFill>
                  <a:srgbClr val="FF0000"/>
                </a:solidFill>
              </a:rPr>
              <a:t>… but industry funding and equipment donations will speed the process</a:t>
            </a:r>
          </a:p>
          <a:p>
            <a:pPr lvl="3"/>
            <a:r>
              <a:rPr lang="en-AU" dirty="0">
                <a:solidFill>
                  <a:srgbClr val="FF0000"/>
                </a:solidFill>
              </a:rPr>
              <a:t>… particularly equipment where low level parameters can be adjusted</a:t>
            </a:r>
          </a:p>
          <a:p>
            <a:pPr lvl="2"/>
            <a:r>
              <a:rPr lang="en-AU" dirty="0">
                <a:solidFill>
                  <a:srgbClr val="FF0000"/>
                </a:solidFill>
              </a:rPr>
              <a:t>Does anyone else have plans to undertake actual measurements?</a:t>
            </a:r>
          </a:p>
          <a:p>
            <a:pPr lvl="1"/>
            <a:r>
              <a:rPr lang="en-AU" dirty="0"/>
              <a:t>Are there any proposed mitigations to avoid LAA/Wi-Fi </a:t>
            </a:r>
            <a:r>
              <a:rPr lang="en-AU" dirty="0" err="1"/>
              <a:t>coex</a:t>
            </a:r>
            <a:r>
              <a:rPr lang="en-AU" dirty="0"/>
              <a:t> issues?</a:t>
            </a:r>
          </a:p>
          <a:p>
            <a:pPr lvl="2"/>
            <a:r>
              <a:rPr lang="en-AU" dirty="0"/>
              <a:t>Particularly the </a:t>
            </a:r>
            <a:r>
              <a:rPr lang="en-AU" i="1" dirty="0"/>
              <a:t>hidden station </a:t>
            </a:r>
            <a:r>
              <a:rPr lang="en-AU" dirty="0"/>
              <a:t>issues highlighted by the Uni of Chicago measurements</a:t>
            </a:r>
          </a:p>
          <a:p>
            <a:pPr lvl="0"/>
            <a:r>
              <a:rPr lang="en-AU" dirty="0"/>
              <a:t>… without much response so far! </a:t>
            </a:r>
            <a:r>
              <a:rPr lang="en-AU" dirty="0">
                <a:solidFill>
                  <a:srgbClr val="FF0000"/>
                </a:solidFill>
                <a:sym typeface="Wingdings" panose="05000000000000000000" pitchFamily="2" charset="2"/>
              </a:rPr>
              <a:t></a:t>
            </a:r>
          </a:p>
          <a:p>
            <a:pPr lvl="1"/>
            <a:r>
              <a:rPr lang="en-AU" dirty="0">
                <a:solidFill>
                  <a:srgbClr val="FF0000"/>
                </a:solidFill>
                <a:sym typeface="Wingdings" panose="05000000000000000000" pitchFamily="2" charset="2"/>
              </a:rPr>
              <a:t>We have lots of open questions …</a:t>
            </a:r>
            <a:endParaRPr lang="en-AU" dirty="0">
              <a:solidFill>
                <a:srgbClr val="FF0000"/>
              </a:solidFill>
            </a:endParaRPr>
          </a:p>
        </p:txBody>
      </p:sp>
      <p:sp>
        <p:nvSpPr>
          <p:cNvPr id="4" name="Footer Placeholder 3">
            <a:extLst>
              <a:ext uri="{FF2B5EF4-FFF2-40B4-BE49-F238E27FC236}">
                <a16:creationId xmlns:a16="http://schemas.microsoft.com/office/drawing/2014/main" id="{33A2DF54-2B6E-4CA0-9612-FF45ED0B56F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A1B5416-07C9-4229-A7AC-118FF757475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30</a:t>
            </a:fld>
            <a:endParaRPr lang="en-US" dirty="0"/>
          </a:p>
        </p:txBody>
      </p:sp>
      <p:sp>
        <p:nvSpPr>
          <p:cNvPr id="6" name="Rectangle 5">
            <a:extLst>
              <a:ext uri="{FF2B5EF4-FFF2-40B4-BE49-F238E27FC236}">
                <a16:creationId xmlns:a16="http://schemas.microsoft.com/office/drawing/2014/main" id="{BDE736B7-2519-49C8-83FD-83EFFA5476E2}"/>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Updated in May 2022, but little response since Jan 2022</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351271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04404-3E58-479A-A326-C3627210F090}"/>
              </a:ext>
            </a:extLst>
          </p:cNvPr>
          <p:cNvSpPr>
            <a:spLocks noGrp="1"/>
          </p:cNvSpPr>
          <p:nvPr>
            <p:ph type="title"/>
          </p:nvPr>
        </p:nvSpPr>
        <p:spPr>
          <a:xfrm>
            <a:off x="685800" y="685800"/>
            <a:ext cx="7772400" cy="1066800"/>
          </a:xfrm>
        </p:spPr>
        <p:txBody>
          <a:bodyPr/>
          <a:lstStyle/>
          <a:p>
            <a:r>
              <a:rPr lang="en-AU" dirty="0"/>
              <a:t>Questions were posed in Dec 2021 in relation to</a:t>
            </a:r>
            <a:br>
              <a:rPr lang="en-AU" dirty="0"/>
            </a:br>
            <a:r>
              <a:rPr lang="en-AU" dirty="0"/>
              <a:t>NR-U/Wi-Fi </a:t>
            </a:r>
            <a:r>
              <a:rPr lang="en-AU" dirty="0" err="1"/>
              <a:t>coex</a:t>
            </a:r>
            <a:r>
              <a:rPr lang="en-AU" dirty="0"/>
              <a:t> issues</a:t>
            </a:r>
          </a:p>
        </p:txBody>
      </p:sp>
      <p:sp>
        <p:nvSpPr>
          <p:cNvPr id="3" name="Content Placeholder 2">
            <a:extLst>
              <a:ext uri="{FF2B5EF4-FFF2-40B4-BE49-F238E27FC236}">
                <a16:creationId xmlns:a16="http://schemas.microsoft.com/office/drawing/2014/main" id="{4EB109C7-192B-40A2-9ABD-65D89CF69B98}"/>
              </a:ext>
            </a:extLst>
          </p:cNvPr>
          <p:cNvSpPr>
            <a:spLocks noGrp="1"/>
          </p:cNvSpPr>
          <p:nvPr>
            <p:ph idx="1"/>
          </p:nvPr>
        </p:nvSpPr>
        <p:spPr>
          <a:xfrm>
            <a:off x="685800" y="2133600"/>
            <a:ext cx="7772400" cy="4114800"/>
          </a:xfrm>
        </p:spPr>
        <p:txBody>
          <a:bodyPr/>
          <a:lstStyle/>
          <a:p>
            <a:pPr marL="0" indent="0"/>
            <a:r>
              <a:rPr lang="en-AU" dirty="0"/>
              <a:t>NR-U/Wi-Fi </a:t>
            </a:r>
            <a:r>
              <a:rPr lang="en-AU" dirty="0" err="1"/>
              <a:t>coex</a:t>
            </a:r>
            <a:r>
              <a:rPr lang="en-AU" dirty="0"/>
              <a:t> questions posed on WG reflector in Dec 2021 …</a:t>
            </a:r>
          </a:p>
          <a:p>
            <a:pPr lvl="1"/>
            <a:r>
              <a:rPr lang="en-AU" dirty="0"/>
              <a:t>Does the likely market deployment of NR-U suggest a potential</a:t>
            </a:r>
            <a:br>
              <a:rPr lang="en-AU" dirty="0"/>
            </a:br>
            <a:r>
              <a:rPr lang="en-AU" dirty="0"/>
              <a:t>Wi-Fi/NR-U </a:t>
            </a:r>
            <a:r>
              <a:rPr lang="en-AU" dirty="0" err="1"/>
              <a:t>coex</a:t>
            </a:r>
            <a:r>
              <a:rPr lang="en-AU" dirty="0"/>
              <a:t> problem in the near future?</a:t>
            </a:r>
          </a:p>
          <a:p>
            <a:pPr lvl="2"/>
            <a:r>
              <a:rPr lang="en-AU" dirty="0"/>
              <a:t>Does anyone have a NR-U deployment forecast? </a:t>
            </a:r>
          </a:p>
          <a:p>
            <a:pPr lvl="1"/>
            <a:r>
              <a:rPr lang="en-AU" dirty="0"/>
              <a:t>Have </a:t>
            </a:r>
            <a:r>
              <a:rPr lang="en-AU" dirty="0" err="1"/>
              <a:t>coex</a:t>
            </a:r>
            <a:r>
              <a:rPr lang="en-AU" dirty="0"/>
              <a:t> issues between Wi-Fi/NR-U been observed in deployments? </a:t>
            </a:r>
          </a:p>
          <a:p>
            <a:pPr lvl="2"/>
            <a:r>
              <a:rPr lang="en-AU" dirty="0">
                <a:solidFill>
                  <a:srgbClr val="FF0000"/>
                </a:solidFill>
              </a:rPr>
              <a:t>During our March 2022 meeting, at least one attendee volunteered to undertake measurements if equipment or deployments could be identified …</a:t>
            </a:r>
          </a:p>
          <a:p>
            <a:pPr lvl="2"/>
            <a:r>
              <a:rPr lang="en-AU" dirty="0">
                <a:solidFill>
                  <a:srgbClr val="FF0000"/>
                </a:solidFill>
              </a:rPr>
              <a:t>… and, so, have any equipment or deployments been identified?</a:t>
            </a:r>
          </a:p>
          <a:p>
            <a:pPr lvl="1"/>
            <a:r>
              <a:rPr lang="en-AU" dirty="0"/>
              <a:t>Are there any proposed mitigations to avoid NR-U/Wi-Fi </a:t>
            </a:r>
            <a:r>
              <a:rPr lang="en-AU" dirty="0" err="1"/>
              <a:t>coex</a:t>
            </a:r>
            <a:r>
              <a:rPr lang="en-AU" dirty="0"/>
              <a:t> issues?</a:t>
            </a:r>
          </a:p>
          <a:p>
            <a:pPr lvl="2"/>
            <a:r>
              <a:rPr lang="en-AU" dirty="0"/>
              <a:t>Particularly </a:t>
            </a:r>
            <a:r>
              <a:rPr lang="en-AU" i="1" dirty="0"/>
              <a:t>hidden station </a:t>
            </a:r>
            <a:r>
              <a:rPr lang="en-AU" dirty="0"/>
              <a:t>issues similar to those for Wi-Fi/LAA </a:t>
            </a:r>
            <a:r>
              <a:rPr lang="en-AU" dirty="0" err="1"/>
              <a:t>coex</a:t>
            </a:r>
            <a:r>
              <a:rPr lang="en-AU" dirty="0"/>
              <a:t>?</a:t>
            </a:r>
          </a:p>
          <a:p>
            <a:r>
              <a:rPr lang="en-AU" dirty="0"/>
              <a:t>… without much response so far! </a:t>
            </a:r>
            <a:r>
              <a:rPr lang="en-AU" dirty="0">
                <a:solidFill>
                  <a:srgbClr val="FF0000"/>
                </a:solidFill>
                <a:sym typeface="Wingdings" panose="05000000000000000000" pitchFamily="2" charset="2"/>
              </a:rPr>
              <a:t></a:t>
            </a:r>
            <a:endParaRPr lang="en-AU" dirty="0">
              <a:solidFill>
                <a:srgbClr val="FF0000"/>
              </a:solidFill>
            </a:endParaRPr>
          </a:p>
          <a:p>
            <a:pPr lvl="1"/>
            <a:r>
              <a:rPr lang="en-AU" dirty="0">
                <a:solidFill>
                  <a:srgbClr val="FF0000"/>
                </a:solidFill>
                <a:sym typeface="Wingdings" panose="05000000000000000000" pitchFamily="2" charset="2"/>
              </a:rPr>
              <a:t>We have lots of open questions …</a:t>
            </a:r>
            <a:endParaRPr lang="en-AU" dirty="0">
              <a:solidFill>
                <a:srgbClr val="FF0000"/>
              </a:solidFill>
            </a:endParaRPr>
          </a:p>
          <a:p>
            <a:pPr lvl="2"/>
            <a:endParaRPr lang="en-AU" dirty="0"/>
          </a:p>
        </p:txBody>
      </p:sp>
      <p:sp>
        <p:nvSpPr>
          <p:cNvPr id="4" name="Footer Placeholder 3">
            <a:extLst>
              <a:ext uri="{FF2B5EF4-FFF2-40B4-BE49-F238E27FC236}">
                <a16:creationId xmlns:a16="http://schemas.microsoft.com/office/drawing/2014/main" id="{33A2DF54-2B6E-4CA0-9612-FF45ED0B56F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A1B5416-07C9-4229-A7AC-118FF757475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31</a:t>
            </a:fld>
            <a:endParaRPr lang="en-US" dirty="0"/>
          </a:p>
        </p:txBody>
      </p:sp>
      <p:sp>
        <p:nvSpPr>
          <p:cNvPr id="7" name="Rectangle 6">
            <a:extLst>
              <a:ext uri="{FF2B5EF4-FFF2-40B4-BE49-F238E27FC236}">
                <a16:creationId xmlns:a16="http://schemas.microsoft.com/office/drawing/2014/main" id="{6B3B6599-6DB1-4321-8B54-C96B93F875FE}"/>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Updated in May 2022, but little response since Jan 2022</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4139251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happening in ETSI BRAN?</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32</a:t>
            </a:fld>
            <a:endParaRPr lang="en-US" dirty="0"/>
          </a:p>
        </p:txBody>
      </p:sp>
    </p:spTree>
    <p:extLst>
      <p:ext uri="{BB962C8B-B14F-4D97-AF65-F5344CB8AC3E}">
        <p14:creationId xmlns:p14="http://schemas.microsoft.com/office/powerpoint/2010/main" val="4072279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ACA9-5886-4065-A6B4-4394C20C0AA0}"/>
              </a:ext>
            </a:extLst>
          </p:cNvPr>
          <p:cNvSpPr>
            <a:spLocks noGrp="1"/>
          </p:cNvSpPr>
          <p:nvPr>
            <p:ph type="title"/>
          </p:nvPr>
        </p:nvSpPr>
        <p:spPr/>
        <p:txBody>
          <a:bodyPr/>
          <a:lstStyle/>
          <a:p>
            <a:r>
              <a:rPr lang="en-AU" dirty="0"/>
              <a:t>Note that ESTI BRAN documents are available to IEEE 802.11 WG members</a:t>
            </a:r>
          </a:p>
        </p:txBody>
      </p:sp>
      <p:sp>
        <p:nvSpPr>
          <p:cNvPr id="3" name="Content Placeholder 2">
            <a:extLst>
              <a:ext uri="{FF2B5EF4-FFF2-40B4-BE49-F238E27FC236}">
                <a16:creationId xmlns:a16="http://schemas.microsoft.com/office/drawing/2014/main" id="{4AE0C1D3-160F-4683-8F9B-B56885951C3A}"/>
              </a:ext>
            </a:extLst>
          </p:cNvPr>
          <p:cNvSpPr>
            <a:spLocks noGrp="1"/>
          </p:cNvSpPr>
          <p:nvPr>
            <p:ph idx="1"/>
          </p:nvPr>
        </p:nvSpPr>
        <p:spPr/>
        <p:txBody>
          <a:bodyPr/>
          <a:lstStyle/>
          <a:p>
            <a:pPr lvl="1"/>
            <a:r>
              <a:rPr lang="en-AU" dirty="0"/>
              <a:t>Today’s material references ETSI BRAN documents</a:t>
            </a:r>
          </a:p>
          <a:p>
            <a:pPr lvl="1"/>
            <a:r>
              <a:rPr lang="en-AU" dirty="0"/>
              <a:t>They are (or should be) available in the IEEE 802.11 WG members area</a:t>
            </a:r>
          </a:p>
          <a:p>
            <a:pPr lvl="2"/>
            <a:r>
              <a:rPr lang="en-AU" dirty="0"/>
              <a:t>See </a:t>
            </a:r>
            <a:r>
              <a:rPr lang="en-AU" dirty="0">
                <a:hlinkClick r:id="rId2"/>
              </a:rPr>
              <a:t>http://www.ieee802.org/11/private/ETSI_documents/BRAN</a:t>
            </a:r>
            <a:endParaRPr lang="en-AU" dirty="0"/>
          </a:p>
          <a:p>
            <a:pPr lvl="1"/>
            <a:r>
              <a:rPr lang="en-AU" dirty="0"/>
              <a:t>Please remember that these documents are not public …</a:t>
            </a:r>
          </a:p>
          <a:p>
            <a:pPr lvl="1"/>
            <a:r>
              <a:rPr lang="en-AU" dirty="0"/>
              <a:t>… and have only been made available to IEEE 802.11 WG members under special arrangement</a:t>
            </a:r>
          </a:p>
          <a:p>
            <a:pPr lvl="2"/>
            <a:endParaRPr lang="en-AU" dirty="0"/>
          </a:p>
        </p:txBody>
      </p:sp>
      <p:sp>
        <p:nvSpPr>
          <p:cNvPr id="4" name="Footer Placeholder 3">
            <a:extLst>
              <a:ext uri="{FF2B5EF4-FFF2-40B4-BE49-F238E27FC236}">
                <a16:creationId xmlns:a16="http://schemas.microsoft.com/office/drawing/2014/main" id="{FE377968-D115-4331-9108-1B3DD1CF552D}"/>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7E639CA4-2738-4CCC-A48F-AC810E5487FD}"/>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33</a:t>
            </a:fld>
            <a:endParaRPr lang="en-US" dirty="0"/>
          </a:p>
        </p:txBody>
      </p:sp>
    </p:spTree>
    <p:extLst>
      <p:ext uri="{BB962C8B-B14F-4D97-AF65-F5344CB8AC3E}">
        <p14:creationId xmlns:p14="http://schemas.microsoft.com/office/powerpoint/2010/main" val="3501907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happening in ETSI BRAN?</a:t>
            </a:r>
          </a:p>
          <a:p>
            <a:pPr marL="342900" lvl="1" indent="-342900" algn="ctr">
              <a:buNone/>
            </a:pPr>
            <a:r>
              <a:rPr lang="en-AU" sz="2400" b="1" dirty="0">
                <a:solidFill>
                  <a:srgbClr val="FF0000"/>
                </a:solidFill>
              </a:rPr>
              <a:t>EN 301 893 (5 GHz)</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34</a:t>
            </a:fld>
            <a:endParaRPr lang="en-US" dirty="0"/>
          </a:p>
        </p:txBody>
      </p:sp>
    </p:spTree>
    <p:extLst>
      <p:ext uri="{BB962C8B-B14F-4D97-AF65-F5344CB8AC3E}">
        <p14:creationId xmlns:p14="http://schemas.microsoft.com/office/powerpoint/2010/main" val="1583085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2E6A-552E-40DD-B087-F7077677F5E2}"/>
              </a:ext>
            </a:extLst>
          </p:cNvPr>
          <p:cNvSpPr>
            <a:spLocks noGrp="1"/>
          </p:cNvSpPr>
          <p:nvPr>
            <p:ph type="title"/>
          </p:nvPr>
        </p:nvSpPr>
        <p:spPr>
          <a:xfrm>
            <a:off x="685800" y="685800"/>
            <a:ext cx="7772400" cy="1066800"/>
          </a:xfrm>
        </p:spPr>
        <p:txBody>
          <a:bodyPr/>
          <a:lstStyle/>
          <a:p>
            <a:r>
              <a:rPr lang="en-AU" dirty="0"/>
              <a:t>The latest revision of EN 301 893 (5 GHz) is likely to be sent to ENAP ballot soon</a:t>
            </a:r>
          </a:p>
        </p:txBody>
      </p:sp>
      <p:sp>
        <p:nvSpPr>
          <p:cNvPr id="3" name="Content Placeholder 2">
            <a:extLst>
              <a:ext uri="{FF2B5EF4-FFF2-40B4-BE49-F238E27FC236}">
                <a16:creationId xmlns:a16="http://schemas.microsoft.com/office/drawing/2014/main" id="{4D9782BA-E009-4CC9-9408-97D0AE90B342}"/>
              </a:ext>
            </a:extLst>
          </p:cNvPr>
          <p:cNvSpPr>
            <a:spLocks noGrp="1"/>
          </p:cNvSpPr>
          <p:nvPr>
            <p:ph idx="1"/>
          </p:nvPr>
        </p:nvSpPr>
        <p:spPr>
          <a:xfrm>
            <a:off x="685800" y="1828800"/>
            <a:ext cx="7772400" cy="4114800"/>
          </a:xfrm>
        </p:spPr>
        <p:txBody>
          <a:bodyPr/>
          <a:lstStyle/>
          <a:p>
            <a:r>
              <a:rPr lang="en-AU" dirty="0"/>
              <a:t>Document status </a:t>
            </a:r>
          </a:p>
          <a:p>
            <a:pPr lvl="1"/>
            <a:r>
              <a:rPr lang="en-US" dirty="0"/>
              <a:t>Draft EN 301 893 </a:t>
            </a:r>
            <a:r>
              <a:rPr lang="en-AU" dirty="0"/>
              <a:t>v.2.1.47 (stable draft)</a:t>
            </a:r>
            <a:endParaRPr lang="en-GB" dirty="0"/>
          </a:p>
          <a:p>
            <a:r>
              <a:rPr lang="en-AU" dirty="0"/>
              <a:t>Commentary</a:t>
            </a:r>
          </a:p>
          <a:p>
            <a:pPr lvl="1"/>
            <a:r>
              <a:rPr lang="en-AU" dirty="0"/>
              <a:t>v2.1.47 was published after BRAN#113 with mostly editorial changes </a:t>
            </a:r>
          </a:p>
          <a:p>
            <a:pPr lvl="2"/>
            <a:r>
              <a:rPr lang="en-AU" dirty="0">
                <a:solidFill>
                  <a:srgbClr val="FF6600"/>
                </a:solidFill>
              </a:rPr>
              <a:t>Compromise for adaptivity (&amp; associated testing) remains, as originally agreed way back in BRAN#109</a:t>
            </a:r>
          </a:p>
          <a:p>
            <a:pPr lvl="1"/>
            <a:r>
              <a:rPr lang="en-AU" dirty="0"/>
              <a:t>v</a:t>
            </a:r>
            <a:r>
              <a:rPr lang="en-AU" dirty="0">
                <a:solidFill>
                  <a:srgbClr val="FF0000"/>
                </a:solidFill>
              </a:rPr>
              <a:t>?</a:t>
            </a:r>
            <a:r>
              <a:rPr lang="en-AU" dirty="0"/>
              <a:t> based on v2.1.47 will most likely be sent for review by NSOs in an ENAP ballot (an ENAP ballot takes 90 days) soon</a:t>
            </a:r>
          </a:p>
          <a:p>
            <a:pPr lvl="2"/>
            <a:r>
              <a:rPr lang="en-AU" dirty="0"/>
              <a:t>It appears resources for a review by EC appointed consultant are unavailable</a:t>
            </a:r>
          </a:p>
          <a:p>
            <a:pPr lvl="2"/>
            <a:r>
              <a:rPr lang="en-AU" dirty="0"/>
              <a:t>v2.1.47</a:t>
            </a:r>
            <a:r>
              <a:rPr lang="en-AU" dirty="0">
                <a:latin typeface="+mj-lt"/>
              </a:rPr>
              <a:t> may be revised to account for the replacement of </a:t>
            </a:r>
            <a:r>
              <a:rPr lang="en-US" dirty="0">
                <a:effectLst/>
                <a:latin typeface="+mj-lt"/>
                <a:ea typeface="Calibri" panose="020F0502020204030204" pitchFamily="34" charset="0"/>
              </a:rPr>
              <a:t>ECC Decision (04)08 by Decision 2022/179 in the 5 GHz band</a:t>
            </a:r>
            <a:endParaRPr lang="en-AU" dirty="0">
              <a:latin typeface="+mj-lt"/>
            </a:endParaRPr>
          </a:p>
          <a:p>
            <a:pPr lvl="1"/>
            <a:r>
              <a:rPr lang="en-AU" dirty="0">
                <a:solidFill>
                  <a:srgbClr val="00B050"/>
                </a:solidFill>
              </a:rPr>
              <a:t>Hopefully, this means approval of the next revision of EN 301 893</a:t>
            </a:r>
            <a:br>
              <a:rPr lang="en-AU" dirty="0">
                <a:solidFill>
                  <a:srgbClr val="00B050"/>
                </a:solidFill>
              </a:rPr>
            </a:br>
            <a:r>
              <a:rPr lang="en-AU" dirty="0">
                <a:solidFill>
                  <a:srgbClr val="00B050"/>
                </a:solidFill>
              </a:rPr>
              <a:t>(5 GHz) is close-</a:t>
            </a:r>
            <a:r>
              <a:rPr lang="en-AU" dirty="0" err="1">
                <a:solidFill>
                  <a:srgbClr val="00B050"/>
                </a:solidFill>
              </a:rPr>
              <a:t>ish</a:t>
            </a:r>
            <a:r>
              <a:rPr lang="en-AU" dirty="0">
                <a:solidFill>
                  <a:srgbClr val="00B050"/>
                </a:solidFill>
              </a:rPr>
              <a:t>!</a:t>
            </a:r>
          </a:p>
        </p:txBody>
      </p:sp>
      <p:sp>
        <p:nvSpPr>
          <p:cNvPr id="4" name="Footer Placeholder 3">
            <a:extLst>
              <a:ext uri="{FF2B5EF4-FFF2-40B4-BE49-F238E27FC236}">
                <a16:creationId xmlns:a16="http://schemas.microsoft.com/office/drawing/2014/main" id="{E40C40FD-BBDE-4FDF-9EAE-F3870835A53B}"/>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04DDBDDB-0433-46C4-8D59-48794E98FA2A}"/>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35</a:t>
            </a:fld>
            <a:endParaRPr lang="en-US" dirty="0"/>
          </a:p>
        </p:txBody>
      </p:sp>
    </p:spTree>
    <p:extLst>
      <p:ext uri="{BB962C8B-B14F-4D97-AF65-F5344CB8AC3E}">
        <p14:creationId xmlns:p14="http://schemas.microsoft.com/office/powerpoint/2010/main" val="3556949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3E82D-5EF3-4C5D-B965-E41311D3846F}"/>
              </a:ext>
            </a:extLst>
          </p:cNvPr>
          <p:cNvSpPr>
            <a:spLocks noGrp="1"/>
          </p:cNvSpPr>
          <p:nvPr>
            <p:ph type="title"/>
          </p:nvPr>
        </p:nvSpPr>
        <p:spPr/>
        <p:txBody>
          <a:bodyPr/>
          <a:lstStyle/>
          <a:p>
            <a:r>
              <a:rPr lang="en-AU" dirty="0"/>
              <a:t>The approval process of EN 301 803 (&amp; EN 303 687)  is not risk free</a:t>
            </a:r>
          </a:p>
        </p:txBody>
      </p:sp>
      <p:sp>
        <p:nvSpPr>
          <p:cNvPr id="3" name="Content Placeholder 2">
            <a:extLst>
              <a:ext uri="{FF2B5EF4-FFF2-40B4-BE49-F238E27FC236}">
                <a16:creationId xmlns:a16="http://schemas.microsoft.com/office/drawing/2014/main" id="{BE4040C0-E6DC-408D-812C-66C1BE3CEEED}"/>
              </a:ext>
            </a:extLst>
          </p:cNvPr>
          <p:cNvSpPr>
            <a:spLocks noGrp="1"/>
          </p:cNvSpPr>
          <p:nvPr>
            <p:ph idx="1"/>
          </p:nvPr>
        </p:nvSpPr>
        <p:spPr/>
        <p:txBody>
          <a:bodyPr/>
          <a:lstStyle/>
          <a:p>
            <a:pPr lvl="1"/>
            <a:r>
              <a:rPr lang="en-AU" dirty="0"/>
              <a:t>While EN 301 803 (&amp; EN 303 687) are progressing towards approval … there are still risks</a:t>
            </a:r>
          </a:p>
          <a:p>
            <a:pPr lvl="1"/>
            <a:r>
              <a:rPr lang="en-AU" dirty="0"/>
              <a:t>Recently, the EC approved a number of Harmonised Standards developed by ETSI, with a large number of </a:t>
            </a:r>
            <a:r>
              <a:rPr lang="en-AU" i="1" dirty="0"/>
              <a:t>restrictions </a:t>
            </a:r>
            <a:r>
              <a:rPr lang="en-AU" dirty="0"/>
              <a:t>(like exceptions)</a:t>
            </a:r>
          </a:p>
          <a:p>
            <a:pPr lvl="2"/>
            <a:r>
              <a:rPr lang="en-AU" dirty="0">
                <a:latin typeface="+mj-lt"/>
              </a:rPr>
              <a:t>See </a:t>
            </a:r>
            <a:r>
              <a:rPr lang="en-GB" u="sng" dirty="0">
                <a:solidFill>
                  <a:srgbClr val="0563C1"/>
                </a:solidFill>
                <a:effectLst/>
                <a:latin typeface="+mj-lt"/>
                <a:ea typeface="Calibri" panose="020F0502020204030204" pitchFamily="34" charset="0"/>
                <a:hlinkClick r:id="rId2"/>
              </a:rPr>
              <a:t>https://eur-lex.europa.eu/eli/dec_impl/2022/498/oj</a:t>
            </a:r>
            <a:endParaRPr lang="en-AU" u="sng" dirty="0">
              <a:solidFill>
                <a:srgbClr val="0563C1"/>
              </a:solidFill>
              <a:effectLst/>
              <a:latin typeface="+mj-lt"/>
              <a:ea typeface="Calibri" panose="020F0502020204030204" pitchFamily="34" charset="0"/>
            </a:endParaRPr>
          </a:p>
          <a:p>
            <a:pPr lvl="1"/>
            <a:r>
              <a:rPr lang="en-AU" dirty="0">
                <a:latin typeface="+mj-lt"/>
              </a:rPr>
              <a:t>Hopefully, a similar set of </a:t>
            </a:r>
            <a:r>
              <a:rPr lang="en-AU" i="1" dirty="0">
                <a:latin typeface="+mj-lt"/>
              </a:rPr>
              <a:t>restrictions</a:t>
            </a:r>
            <a:r>
              <a:rPr lang="en-AU" dirty="0">
                <a:latin typeface="+mj-lt"/>
              </a:rPr>
              <a:t> this will not apply to </a:t>
            </a:r>
            <a:r>
              <a:rPr lang="en-AU" dirty="0"/>
              <a:t>EN 301 803 (&amp; EN 303 687) …</a:t>
            </a:r>
            <a:endParaRPr lang="en-GB" u="sng" dirty="0">
              <a:solidFill>
                <a:srgbClr val="0563C1"/>
              </a:solidFill>
              <a:effectLst/>
              <a:latin typeface="+mj-lt"/>
              <a:ea typeface="Calibri" panose="020F0502020204030204" pitchFamily="34" charset="0"/>
            </a:endParaRPr>
          </a:p>
        </p:txBody>
      </p:sp>
      <p:sp>
        <p:nvSpPr>
          <p:cNvPr id="4" name="Footer Placeholder 3">
            <a:extLst>
              <a:ext uri="{FF2B5EF4-FFF2-40B4-BE49-F238E27FC236}">
                <a16:creationId xmlns:a16="http://schemas.microsoft.com/office/drawing/2014/main" id="{1A8E9D44-61EA-4397-A8F2-8786CB3A1D6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356980D-ECF7-43C7-B6CA-A4DB9E686E2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36</a:t>
            </a:fld>
            <a:endParaRPr lang="en-US" dirty="0"/>
          </a:p>
        </p:txBody>
      </p:sp>
    </p:spTree>
    <p:extLst>
      <p:ext uri="{BB962C8B-B14F-4D97-AF65-F5344CB8AC3E}">
        <p14:creationId xmlns:p14="http://schemas.microsoft.com/office/powerpoint/2010/main" val="2816150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EA056792-5D72-4A43-9661-916FCD5A84F6}"/>
              </a:ext>
            </a:extLst>
          </p:cNvPr>
          <p:cNvSpPr/>
          <p:nvPr/>
        </p:nvSpPr>
        <p:spPr bwMode="auto">
          <a:xfrm>
            <a:off x="5191261" y="2895600"/>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40" name="Rectangle 39">
            <a:extLst>
              <a:ext uri="{FF2B5EF4-FFF2-40B4-BE49-F238E27FC236}">
                <a16:creationId xmlns:a16="http://schemas.microsoft.com/office/drawing/2014/main" id="{1A2F592F-8CFF-4DB6-942A-815B363C2A6E}"/>
              </a:ext>
            </a:extLst>
          </p:cNvPr>
          <p:cNvSpPr/>
          <p:nvPr/>
        </p:nvSpPr>
        <p:spPr bwMode="auto">
          <a:xfrm>
            <a:off x="5191644" y="4053416"/>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41" name="Rectangle 40">
            <a:extLst>
              <a:ext uri="{FF2B5EF4-FFF2-40B4-BE49-F238E27FC236}">
                <a16:creationId xmlns:a16="http://schemas.microsoft.com/office/drawing/2014/main" id="{421F65CD-C4AC-4773-B0A0-8F7833A28EB9}"/>
              </a:ext>
            </a:extLst>
          </p:cNvPr>
          <p:cNvSpPr/>
          <p:nvPr/>
        </p:nvSpPr>
        <p:spPr bwMode="auto">
          <a:xfrm>
            <a:off x="5184920" y="5209115"/>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38" name="Rectangle 37">
            <a:extLst>
              <a:ext uri="{FF2B5EF4-FFF2-40B4-BE49-F238E27FC236}">
                <a16:creationId xmlns:a16="http://schemas.microsoft.com/office/drawing/2014/main" id="{71BA7BE1-43B3-4AA3-9947-002F7BDDD340}"/>
              </a:ext>
            </a:extLst>
          </p:cNvPr>
          <p:cNvSpPr/>
          <p:nvPr/>
        </p:nvSpPr>
        <p:spPr bwMode="auto">
          <a:xfrm>
            <a:off x="5191262" y="1782233"/>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5" name="Title 4">
            <a:extLst>
              <a:ext uri="{FF2B5EF4-FFF2-40B4-BE49-F238E27FC236}">
                <a16:creationId xmlns:a16="http://schemas.microsoft.com/office/drawing/2014/main" id="{640010F0-63BE-47E7-A08E-8958D672D3E7}"/>
              </a:ext>
            </a:extLst>
          </p:cNvPr>
          <p:cNvSpPr>
            <a:spLocks noGrp="1"/>
          </p:cNvSpPr>
          <p:nvPr>
            <p:ph type="title"/>
          </p:nvPr>
        </p:nvSpPr>
        <p:spPr>
          <a:xfrm>
            <a:off x="685800" y="685800"/>
            <a:ext cx="7772400" cy="1066800"/>
          </a:xfrm>
        </p:spPr>
        <p:txBody>
          <a:bodyPr/>
          <a:lstStyle/>
          <a:p>
            <a:r>
              <a:rPr lang="en-AU" dirty="0"/>
              <a:t>The EN 301 893 journey wrt coexistence has been long &amp; interesting … with risks for 802.11be!</a:t>
            </a:r>
          </a:p>
        </p:txBody>
      </p:sp>
      <p:sp>
        <p:nvSpPr>
          <p:cNvPr id="3" name="Footer Placeholder 2">
            <a:extLst>
              <a:ext uri="{FF2B5EF4-FFF2-40B4-BE49-F238E27FC236}">
                <a16:creationId xmlns:a16="http://schemas.microsoft.com/office/drawing/2014/main" id="{ACD17965-BE4E-4E34-8079-D0166F7E7F9A}"/>
              </a:ext>
            </a:extLst>
          </p:cNvPr>
          <p:cNvSpPr>
            <a:spLocks noGrp="1"/>
          </p:cNvSpPr>
          <p:nvPr>
            <p:ph type="ftr" sz="quarter" idx="10"/>
          </p:nvPr>
        </p:nvSpPr>
        <p:spPr>
          <a:xfrm>
            <a:off x="8020686" y="6475413"/>
            <a:ext cx="523239" cy="182562"/>
          </a:xfrm>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DCAE5DB3-A40D-4691-9EF6-1374B029EEA1}"/>
              </a:ext>
            </a:extLst>
          </p:cNvPr>
          <p:cNvSpPr>
            <a:spLocks noGrp="1"/>
          </p:cNvSpPr>
          <p:nvPr>
            <p:ph type="sldNum" sz="quarter" idx="11"/>
          </p:nvPr>
        </p:nvSpPr>
        <p:spPr>
          <a:noFill/>
        </p:spPr>
        <p:txBody>
          <a:bodyPr/>
          <a:lstStyle/>
          <a:p>
            <a:pPr>
              <a:defRPr/>
            </a:pPr>
            <a:r>
              <a:rPr lang="en-US" dirty="0"/>
              <a:t>Slide </a:t>
            </a:r>
            <a:fld id="{EF4002E7-DB4D-4CC3-8382-1939D19420D8}" type="slidenum">
              <a:rPr lang="en-US" smtClean="0"/>
              <a:pPr>
                <a:defRPr/>
              </a:pPr>
              <a:t>37</a:t>
            </a:fld>
            <a:endParaRPr lang="en-US" dirty="0"/>
          </a:p>
        </p:txBody>
      </p:sp>
      <p:sp>
        <p:nvSpPr>
          <p:cNvPr id="7" name="Rectangle 6">
            <a:extLst>
              <a:ext uri="{FF2B5EF4-FFF2-40B4-BE49-F238E27FC236}">
                <a16:creationId xmlns:a16="http://schemas.microsoft.com/office/drawing/2014/main" id="{69A9B4F8-BFC2-4F54-9B4E-8AFE1085F070}"/>
              </a:ext>
            </a:extLst>
          </p:cNvPr>
          <p:cNvSpPr/>
          <p:nvPr/>
        </p:nvSpPr>
        <p:spPr bwMode="auto">
          <a:xfrm>
            <a:off x="152400" y="1676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V1.8.1</a:t>
            </a:r>
          </a:p>
          <a:p>
            <a:pPr algn="ctr">
              <a:spcBef>
                <a:spcPts val="400"/>
              </a:spcBef>
            </a:pPr>
            <a:r>
              <a:rPr lang="en-AU" sz="1400" dirty="0">
                <a:latin typeface="+mj-lt"/>
              </a:rPr>
              <a:t>Standard</a:t>
            </a:r>
          </a:p>
          <a:p>
            <a:pPr algn="ctr">
              <a:spcBef>
                <a:spcPts val="400"/>
              </a:spcBef>
            </a:pPr>
            <a:r>
              <a:rPr lang="en-AU" sz="1400" dirty="0">
                <a:latin typeface="+mj-lt"/>
              </a:rPr>
              <a:t>Mar 2015</a:t>
            </a:r>
          </a:p>
        </p:txBody>
      </p:sp>
      <p:sp>
        <p:nvSpPr>
          <p:cNvPr id="8" name="Rectangle 7">
            <a:extLst>
              <a:ext uri="{FF2B5EF4-FFF2-40B4-BE49-F238E27FC236}">
                <a16:creationId xmlns:a16="http://schemas.microsoft.com/office/drawing/2014/main" id="{CD61CD5B-F99D-4A2F-B155-12B5CB62F092}"/>
              </a:ext>
            </a:extLst>
          </p:cNvPr>
          <p:cNvSpPr/>
          <p:nvPr/>
        </p:nvSpPr>
        <p:spPr bwMode="auto">
          <a:xfrm>
            <a:off x="157767" y="2819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V2.1.1</a:t>
            </a:r>
          </a:p>
          <a:p>
            <a:pPr algn="ctr">
              <a:spcBef>
                <a:spcPts val="400"/>
              </a:spcBef>
            </a:pPr>
            <a:r>
              <a:rPr lang="en-AU" sz="1400" dirty="0">
                <a:latin typeface="+mj-lt"/>
              </a:rPr>
              <a:t>Standard</a:t>
            </a:r>
          </a:p>
          <a:p>
            <a:pPr algn="ctr">
              <a:spcBef>
                <a:spcPts val="400"/>
              </a:spcBef>
            </a:pPr>
            <a:r>
              <a:rPr lang="en-AU" sz="1400" dirty="0">
                <a:latin typeface="+mj-lt"/>
              </a:rPr>
              <a:t>May 2017</a:t>
            </a:r>
          </a:p>
        </p:txBody>
      </p:sp>
      <p:sp>
        <p:nvSpPr>
          <p:cNvPr id="9" name="Rectangle 8">
            <a:extLst>
              <a:ext uri="{FF2B5EF4-FFF2-40B4-BE49-F238E27FC236}">
                <a16:creationId xmlns:a16="http://schemas.microsoft.com/office/drawing/2014/main" id="{23AEEDD6-D3C9-4BCF-9AD0-8F4B2B7F3010}"/>
              </a:ext>
            </a:extLst>
          </p:cNvPr>
          <p:cNvSpPr/>
          <p:nvPr/>
        </p:nvSpPr>
        <p:spPr bwMode="auto">
          <a:xfrm>
            <a:off x="157230" y="5105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V2.1.47</a:t>
            </a:r>
          </a:p>
          <a:p>
            <a:pPr algn="ctr">
              <a:spcBef>
                <a:spcPts val="400"/>
              </a:spcBef>
            </a:pPr>
            <a:r>
              <a:rPr lang="en-AU" sz="1400" dirty="0">
                <a:latin typeface="+mj-lt"/>
              </a:rPr>
              <a:t>Stable draft</a:t>
            </a:r>
          </a:p>
          <a:p>
            <a:pPr algn="ctr">
              <a:spcBef>
                <a:spcPts val="400"/>
              </a:spcBef>
            </a:pPr>
            <a:r>
              <a:rPr lang="en-AU" sz="1400" dirty="0">
                <a:latin typeface="+mj-lt"/>
              </a:rPr>
              <a:t>Feb 2022</a:t>
            </a:r>
          </a:p>
        </p:txBody>
      </p:sp>
      <p:sp>
        <p:nvSpPr>
          <p:cNvPr id="10" name="Rectangle 9">
            <a:extLst>
              <a:ext uri="{FF2B5EF4-FFF2-40B4-BE49-F238E27FC236}">
                <a16:creationId xmlns:a16="http://schemas.microsoft.com/office/drawing/2014/main" id="{CADCA54B-5D0C-4DE1-A218-F6DBF72363A4}"/>
              </a:ext>
            </a:extLst>
          </p:cNvPr>
          <p:cNvSpPr/>
          <p:nvPr/>
        </p:nvSpPr>
        <p:spPr bwMode="auto">
          <a:xfrm>
            <a:off x="157230" y="3962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V2.1.8</a:t>
            </a:r>
          </a:p>
          <a:p>
            <a:pPr algn="ctr">
              <a:spcBef>
                <a:spcPts val="400"/>
              </a:spcBef>
            </a:pPr>
            <a:r>
              <a:rPr lang="en-AU" sz="1400" dirty="0">
                <a:latin typeface="+mj-lt"/>
              </a:rPr>
              <a:t>Stable draft</a:t>
            </a:r>
          </a:p>
          <a:p>
            <a:pPr algn="ctr">
              <a:spcBef>
                <a:spcPts val="400"/>
              </a:spcBef>
            </a:pPr>
            <a:r>
              <a:rPr lang="en-AU" sz="1400" dirty="0">
                <a:latin typeface="+mj-lt"/>
              </a:rPr>
              <a:t>Sep 2018</a:t>
            </a:r>
          </a:p>
        </p:txBody>
      </p:sp>
      <p:sp>
        <p:nvSpPr>
          <p:cNvPr id="11" name="Rectangle 10">
            <a:extLst>
              <a:ext uri="{FF2B5EF4-FFF2-40B4-BE49-F238E27FC236}">
                <a16:creationId xmlns:a16="http://schemas.microsoft.com/office/drawing/2014/main" id="{769ED19C-F426-4378-AB84-8F056D4B4AFB}"/>
              </a:ext>
            </a:extLst>
          </p:cNvPr>
          <p:cNvSpPr/>
          <p:nvPr/>
        </p:nvSpPr>
        <p:spPr bwMode="auto">
          <a:xfrm>
            <a:off x="1294864" y="1676400"/>
            <a:ext cx="3890056"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indent="-180975">
              <a:buFont typeface="Arial" panose="020B0604020202020204" pitchFamily="34" charset="0"/>
              <a:buChar char="•"/>
            </a:pPr>
            <a:r>
              <a:rPr lang="en-AU" sz="1400" dirty="0">
                <a:latin typeface="+mj-lt"/>
              </a:rPr>
              <a:t>802.11a/n/ac conformant devices use access mechanisms in 802.11 standard</a:t>
            </a:r>
          </a:p>
          <a:p>
            <a:pPr marL="180975" indent="-180975">
              <a:buFont typeface="Arial" panose="020B0604020202020204" pitchFamily="34" charset="0"/>
              <a:buChar char="•"/>
            </a:pPr>
            <a:r>
              <a:rPr lang="en-AU" sz="1400" dirty="0">
                <a:latin typeface="+mj-lt"/>
              </a:rPr>
              <a:t>Other devices followed weird rules with little connection to anything</a:t>
            </a:r>
          </a:p>
        </p:txBody>
      </p:sp>
      <p:sp>
        <p:nvSpPr>
          <p:cNvPr id="12" name="Rectangle 11">
            <a:extLst>
              <a:ext uri="{FF2B5EF4-FFF2-40B4-BE49-F238E27FC236}">
                <a16:creationId xmlns:a16="http://schemas.microsoft.com/office/drawing/2014/main" id="{E3100293-BEE4-473B-9282-66B8F3EC7232}"/>
              </a:ext>
            </a:extLst>
          </p:cNvPr>
          <p:cNvSpPr/>
          <p:nvPr/>
        </p:nvSpPr>
        <p:spPr bwMode="auto">
          <a:xfrm>
            <a:off x="1300231" y="2819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802.11a/n/ac conformant devices can use using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at -62 dBm</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 devices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 -72 dB</a:t>
            </a:r>
          </a:p>
        </p:txBody>
      </p:sp>
      <p:sp>
        <p:nvSpPr>
          <p:cNvPr id="15" name="Rectangle 14">
            <a:extLst>
              <a:ext uri="{FF2B5EF4-FFF2-40B4-BE49-F238E27FC236}">
                <a16:creationId xmlns:a16="http://schemas.microsoft.com/office/drawing/2014/main" id="{5B306D5C-630C-4630-B930-D9AC6321B539}"/>
              </a:ext>
            </a:extLst>
          </p:cNvPr>
          <p:cNvSpPr/>
          <p:nvPr/>
        </p:nvSpPr>
        <p:spPr bwMode="auto">
          <a:xfrm>
            <a:off x="1300231" y="3962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Any devices using 802.11 defined </a:t>
            </a:r>
            <a:r>
              <a:rPr kumimoji="0" lang="en-AU" sz="1400" b="0" i="1" u="none" strike="noStrike" cap="none" normalizeH="0" baseline="0" dirty="0">
                <a:ln>
                  <a:noFill/>
                </a:ln>
                <a:solidFill>
                  <a:schemeClr val="tx1"/>
                </a:solidFill>
                <a:effectLst/>
                <a:latin typeface="+mj-lt"/>
              </a:rPr>
              <a:t>PD</a:t>
            </a:r>
            <a:r>
              <a:rPr kumimoji="0" lang="en-AU" sz="1400" b="0" i="0" u="none" strike="noStrike" cap="none" normalizeH="0" baseline="0" dirty="0">
                <a:ln>
                  <a:noFill/>
                </a:ln>
                <a:solidFill>
                  <a:schemeClr val="tx1"/>
                </a:solidFill>
                <a:effectLst/>
                <a:latin typeface="+mj-lt"/>
              </a:rPr>
              <a:t> may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at -62 dBm</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Otherwise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 -72 dB</a:t>
            </a:r>
          </a:p>
        </p:txBody>
      </p:sp>
      <p:sp>
        <p:nvSpPr>
          <p:cNvPr id="16" name="Rectangle 15">
            <a:extLst>
              <a:ext uri="{FF2B5EF4-FFF2-40B4-BE49-F238E27FC236}">
                <a16:creationId xmlns:a16="http://schemas.microsoft.com/office/drawing/2014/main" id="{CF18E3C0-2016-4E14-AFE9-5D268F52BA50}"/>
              </a:ext>
            </a:extLst>
          </p:cNvPr>
          <p:cNvSpPr/>
          <p:nvPr/>
        </p:nvSpPr>
        <p:spPr bwMode="auto">
          <a:xfrm>
            <a:off x="1298872" y="5105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802.11a/n/ac/ax conformant devices may use </a:t>
            </a:r>
            <a:r>
              <a:rPr kumimoji="0" lang="en-AU" sz="1400" b="0" i="1" u="none" strike="noStrike" cap="none" normalizeH="0" baseline="0" dirty="0">
                <a:ln>
                  <a:noFill/>
                </a:ln>
                <a:solidFill>
                  <a:schemeClr val="tx1"/>
                </a:solidFill>
                <a:effectLst/>
                <a:latin typeface="+mj-lt"/>
              </a:rPr>
              <a:t>ED </a:t>
            </a:r>
            <a:r>
              <a:rPr kumimoji="0" lang="en-AU" sz="1400" b="0" i="0" u="none" strike="noStrike" cap="none" normalizeH="0" baseline="0" dirty="0">
                <a:ln>
                  <a:noFill/>
                </a:ln>
                <a:solidFill>
                  <a:schemeClr val="tx1"/>
                </a:solidFill>
                <a:effectLst/>
                <a:latin typeface="+mj-lt"/>
              </a:rPr>
              <a:t>@ -62 dBm </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 devices use </a:t>
            </a:r>
            <a:r>
              <a:rPr kumimoji="0" lang="en-AU" sz="1400" b="0" i="1" u="none" strike="noStrike" cap="none" normalizeH="0" baseline="0" dirty="0">
                <a:ln>
                  <a:noFill/>
                </a:ln>
                <a:solidFill>
                  <a:schemeClr val="tx1"/>
                </a:solidFill>
                <a:effectLst/>
                <a:latin typeface="+mj-lt"/>
              </a:rPr>
              <a:t>ED</a:t>
            </a:r>
            <a:r>
              <a:rPr kumimoji="0" lang="en-AU" sz="1400" b="0" i="0" u="none" strike="noStrike" cap="none" normalizeH="0" baseline="0" dirty="0">
                <a:ln>
                  <a:noFill/>
                </a:ln>
                <a:solidFill>
                  <a:schemeClr val="tx1"/>
                </a:solidFill>
                <a:effectLst/>
                <a:latin typeface="+mj-lt"/>
              </a:rPr>
              <a:t> @ -72 dB</a:t>
            </a:r>
          </a:p>
        </p:txBody>
      </p:sp>
      <p:cxnSp>
        <p:nvCxnSpPr>
          <p:cNvPr id="18" name="Straight Arrow Connector 17">
            <a:extLst>
              <a:ext uri="{FF2B5EF4-FFF2-40B4-BE49-F238E27FC236}">
                <a16:creationId xmlns:a16="http://schemas.microsoft.com/office/drawing/2014/main" id="{1B2FC245-631D-4FCB-ADB1-09EC7AFA6708}"/>
              </a:ext>
            </a:extLst>
          </p:cNvPr>
          <p:cNvCxnSpPr>
            <a:stCxn id="7" idx="2"/>
            <a:endCxn id="8" idx="0"/>
          </p:cNvCxnSpPr>
          <p:nvPr/>
        </p:nvCxnSpPr>
        <p:spPr bwMode="auto">
          <a:xfrm>
            <a:off x="723632" y="2590800"/>
            <a:ext cx="5367"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19" name="Straight Arrow Connector 18">
            <a:extLst>
              <a:ext uri="{FF2B5EF4-FFF2-40B4-BE49-F238E27FC236}">
                <a16:creationId xmlns:a16="http://schemas.microsoft.com/office/drawing/2014/main" id="{E91982A0-C074-4DD0-83D8-EC422EADABD3}"/>
              </a:ext>
            </a:extLst>
          </p:cNvPr>
          <p:cNvCxnSpPr>
            <a:cxnSpLocks/>
            <a:stCxn id="8" idx="2"/>
            <a:endCxn id="10" idx="0"/>
          </p:cNvCxnSpPr>
          <p:nvPr/>
        </p:nvCxnSpPr>
        <p:spPr bwMode="auto">
          <a:xfrm flipH="1">
            <a:off x="728462" y="3733800"/>
            <a:ext cx="537"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22" name="Straight Arrow Connector 21">
            <a:extLst>
              <a:ext uri="{FF2B5EF4-FFF2-40B4-BE49-F238E27FC236}">
                <a16:creationId xmlns:a16="http://schemas.microsoft.com/office/drawing/2014/main" id="{5369AF05-2427-4494-96AE-9CC2824375C0}"/>
              </a:ext>
            </a:extLst>
          </p:cNvPr>
          <p:cNvCxnSpPr>
            <a:cxnSpLocks/>
            <a:stCxn id="10" idx="2"/>
            <a:endCxn id="9" idx="0"/>
          </p:cNvCxnSpPr>
          <p:nvPr/>
        </p:nvCxnSpPr>
        <p:spPr bwMode="auto">
          <a:xfrm>
            <a:off x="728462" y="4876800"/>
            <a:ext cx="0"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sp>
        <p:nvSpPr>
          <p:cNvPr id="29" name="Rectangle 28">
            <a:extLst>
              <a:ext uri="{FF2B5EF4-FFF2-40B4-BE49-F238E27FC236}">
                <a16:creationId xmlns:a16="http://schemas.microsoft.com/office/drawing/2014/main" id="{C8CEA666-F911-4320-90A1-7D219125286E}"/>
              </a:ext>
            </a:extLst>
          </p:cNvPr>
          <p:cNvSpPr/>
          <p:nvPr/>
        </p:nvSpPr>
        <p:spPr bwMode="auto">
          <a:xfrm>
            <a:off x="5338831" y="1676400"/>
            <a:ext cx="36576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indent="-180975">
              <a:buFont typeface="Arial" panose="020B0604020202020204" pitchFamily="34" charset="0"/>
              <a:buChar char="•"/>
            </a:pPr>
            <a:r>
              <a:rPr lang="en-AU" sz="1400" dirty="0">
                <a:solidFill>
                  <a:srgbClr val="00B050"/>
                </a:solidFill>
                <a:latin typeface="+mj-lt"/>
              </a:rPr>
              <a:t>Very 802.11 focused …</a:t>
            </a:r>
          </a:p>
          <a:p>
            <a:pPr marL="180975" indent="-180975">
              <a:buFont typeface="Arial" panose="020B0604020202020204" pitchFamily="34" charset="0"/>
              <a:buChar char="•"/>
            </a:pPr>
            <a:r>
              <a:rPr lang="en-AU" sz="1400" dirty="0">
                <a:solidFill>
                  <a:srgbClr val="00B050"/>
                </a:solidFill>
                <a:latin typeface="+mj-lt"/>
              </a:rPr>
              <a:t>… as </a:t>
            </a:r>
            <a:r>
              <a:rPr lang="en-AU" sz="1400" i="1" dirty="0">
                <a:solidFill>
                  <a:srgbClr val="00B050"/>
                </a:solidFill>
                <a:latin typeface="+mj-lt"/>
              </a:rPr>
              <a:t>only game in town</a:t>
            </a:r>
          </a:p>
          <a:p>
            <a:pPr marL="180975" indent="-180975">
              <a:buFont typeface="Arial" panose="020B0604020202020204" pitchFamily="34" charset="0"/>
              <a:buChar char="•"/>
            </a:pPr>
            <a:r>
              <a:rPr lang="en-AU" sz="1400" dirty="0">
                <a:solidFill>
                  <a:srgbClr val="FF6600"/>
                </a:solidFill>
                <a:latin typeface="+mj-lt"/>
              </a:rPr>
              <a:t>… but unclear there was good sharing between Wi-Fi/LAA/…</a:t>
            </a:r>
          </a:p>
        </p:txBody>
      </p:sp>
      <p:sp>
        <p:nvSpPr>
          <p:cNvPr id="30" name="Rectangle 29">
            <a:extLst>
              <a:ext uri="{FF2B5EF4-FFF2-40B4-BE49-F238E27FC236}">
                <a16:creationId xmlns:a16="http://schemas.microsoft.com/office/drawing/2014/main" id="{E3B01FD6-96F9-48E8-96DC-2E8B97D2B7C8}"/>
              </a:ext>
            </a:extLst>
          </p:cNvPr>
          <p:cNvSpPr/>
          <p:nvPr/>
        </p:nvSpPr>
        <p:spPr bwMode="auto">
          <a:xfrm>
            <a:off x="5344426" y="2819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Enabled reasonable sharing, using LBT with exponential backoff …</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rgbClr val="FF6600"/>
                </a:solidFill>
                <a:effectLst/>
                <a:latin typeface="+mj-lt"/>
              </a:rPr>
              <a:t>… but a compromis</a:t>
            </a:r>
            <a:r>
              <a:rPr lang="en-AU" sz="1400" dirty="0">
                <a:solidFill>
                  <a:srgbClr val="FF6600"/>
                </a:solidFill>
                <a:latin typeface="+mj-lt"/>
              </a:rPr>
              <a:t>e, with different thresholds for Wi-Fi &amp; LAA/NR-U/…</a:t>
            </a:r>
            <a:endParaRPr kumimoji="0" lang="en-AU" sz="1400" b="0" i="0" u="none" strike="noStrike" cap="none" normalizeH="0" baseline="0" dirty="0">
              <a:ln>
                <a:noFill/>
              </a:ln>
              <a:solidFill>
                <a:srgbClr val="FF6600"/>
              </a:solidFill>
              <a:effectLst/>
              <a:latin typeface="+mj-lt"/>
            </a:endParaRPr>
          </a:p>
        </p:txBody>
      </p:sp>
      <p:sp>
        <p:nvSpPr>
          <p:cNvPr id="31" name="Rectangle 30">
            <a:extLst>
              <a:ext uri="{FF2B5EF4-FFF2-40B4-BE49-F238E27FC236}">
                <a16:creationId xmlns:a16="http://schemas.microsoft.com/office/drawing/2014/main" id="{5E66252D-7A26-4D9D-8E80-457C293C9355}"/>
              </a:ext>
            </a:extLst>
          </p:cNvPr>
          <p:cNvSpPr/>
          <p:nvPr/>
        </p:nvSpPr>
        <p:spPr bwMode="auto">
          <a:xfrm>
            <a:off x="5344426" y="3962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Enabled any technology to use either of the two options …</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FF6600"/>
                </a:solidFill>
                <a:latin typeface="+mj-lt"/>
              </a:rPr>
              <a:t>… but 3GPP community were unhappy as they did not want to use 802.11’s PD</a:t>
            </a:r>
            <a:endParaRPr kumimoji="0" lang="en-AU" sz="1400" b="0" i="0" u="none" strike="noStrike" cap="none" normalizeH="0" baseline="0" dirty="0">
              <a:ln>
                <a:noFill/>
              </a:ln>
              <a:solidFill>
                <a:srgbClr val="FF6600"/>
              </a:solidFill>
              <a:effectLst/>
              <a:latin typeface="+mj-lt"/>
            </a:endParaRPr>
          </a:p>
        </p:txBody>
      </p:sp>
      <p:sp>
        <p:nvSpPr>
          <p:cNvPr id="32" name="Rectangle 31">
            <a:extLst>
              <a:ext uri="{FF2B5EF4-FFF2-40B4-BE49-F238E27FC236}">
                <a16:creationId xmlns:a16="http://schemas.microsoft.com/office/drawing/2014/main" id="{3606D005-5735-4D18-9E94-2A8683533E30}"/>
              </a:ext>
            </a:extLst>
          </p:cNvPr>
          <p:cNvSpPr/>
          <p:nvPr/>
        </p:nvSpPr>
        <p:spPr bwMode="auto">
          <a:xfrm>
            <a:off x="5343067" y="5105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Allows traditional Wi-Fi operation …</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FF6600"/>
                </a:solidFill>
                <a:latin typeface="+mj-lt"/>
              </a:rPr>
              <a:t>… but forces 802.11be to use </a:t>
            </a:r>
            <a:r>
              <a:rPr lang="en-AU" sz="1400" i="1" dirty="0">
                <a:solidFill>
                  <a:srgbClr val="FF6600"/>
                </a:solidFill>
                <a:latin typeface="+mj-lt"/>
              </a:rPr>
              <a:t>ED-only</a:t>
            </a:r>
            <a:br>
              <a:rPr lang="en-AU" sz="1400" i="1" dirty="0">
                <a:solidFill>
                  <a:srgbClr val="FF6600"/>
                </a:solidFill>
                <a:latin typeface="+mj-lt"/>
              </a:rPr>
            </a:br>
            <a:r>
              <a:rPr lang="en-AU" sz="1400" dirty="0">
                <a:solidFill>
                  <a:srgbClr val="FF6600"/>
                </a:solidFill>
                <a:latin typeface="+mj-lt"/>
              </a:rPr>
              <a:t>@ -72 dBm, with potential </a:t>
            </a:r>
            <a:r>
              <a:rPr lang="en-AU" sz="1400" dirty="0" err="1">
                <a:solidFill>
                  <a:srgbClr val="FF6600"/>
                </a:solidFill>
                <a:latin typeface="+mj-lt"/>
              </a:rPr>
              <a:t>coex</a:t>
            </a:r>
            <a:r>
              <a:rPr lang="en-AU" sz="1400" dirty="0">
                <a:solidFill>
                  <a:srgbClr val="FF6600"/>
                </a:solidFill>
                <a:latin typeface="+mj-lt"/>
              </a:rPr>
              <a:t> issues (only way to make progress)</a:t>
            </a:r>
            <a:endParaRPr kumimoji="0" lang="en-AU" sz="1400" b="0" i="0" u="none" strike="noStrike" cap="none" normalizeH="0" baseline="0" dirty="0">
              <a:ln>
                <a:noFill/>
              </a:ln>
              <a:solidFill>
                <a:srgbClr val="FF6600"/>
              </a:solidFill>
              <a:effectLst/>
              <a:latin typeface="+mj-lt"/>
            </a:endParaRPr>
          </a:p>
        </p:txBody>
      </p:sp>
      <p:sp>
        <p:nvSpPr>
          <p:cNvPr id="25" name="Rectangle: Rounded Corners 24">
            <a:extLst>
              <a:ext uri="{FF2B5EF4-FFF2-40B4-BE49-F238E27FC236}">
                <a16:creationId xmlns:a16="http://schemas.microsoft.com/office/drawing/2014/main" id="{59478466-B2E8-4270-A89D-1BC7AD842696}"/>
              </a:ext>
            </a:extLst>
          </p:cNvPr>
          <p:cNvSpPr/>
          <p:nvPr/>
        </p:nvSpPr>
        <p:spPr bwMode="auto">
          <a:xfrm>
            <a:off x="168937" y="5105400"/>
            <a:ext cx="8827493" cy="914400"/>
          </a:xfrm>
          <a:prstGeom prst="round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2" name="Rectangle 1">
            <a:extLst>
              <a:ext uri="{FF2B5EF4-FFF2-40B4-BE49-F238E27FC236}">
                <a16:creationId xmlns:a16="http://schemas.microsoft.com/office/drawing/2014/main" id="{6FC6EBBC-90DA-464A-B0BD-781CC066B6A4}"/>
              </a:ext>
            </a:extLst>
          </p:cNvPr>
          <p:cNvSpPr/>
          <p:nvPr/>
        </p:nvSpPr>
        <p:spPr bwMode="auto">
          <a:xfrm>
            <a:off x="990601" y="6138070"/>
            <a:ext cx="3581400" cy="33734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Likely end point, wrt </a:t>
            </a:r>
            <a:r>
              <a:rPr kumimoji="0" lang="en-AU" sz="1600" b="1" i="0" u="none" strike="noStrike" cap="none" normalizeH="0" baseline="0" dirty="0" err="1">
                <a:ln>
                  <a:noFill/>
                </a:ln>
                <a:solidFill>
                  <a:srgbClr val="FF0000"/>
                </a:solidFill>
                <a:effectLst/>
                <a:latin typeface="+mj-lt"/>
              </a:rPr>
              <a:t>coex</a:t>
            </a:r>
            <a:endParaRPr kumimoji="0" lang="en-AU" sz="1600" b="1" i="0" u="none" strike="noStrike" cap="none" normalizeH="0" baseline="0" dirty="0">
              <a:ln>
                <a:noFill/>
              </a:ln>
              <a:solidFill>
                <a:srgbClr val="FF0000"/>
              </a:solidFill>
              <a:effectLst/>
              <a:latin typeface="+mj-lt"/>
            </a:endParaRPr>
          </a:p>
        </p:txBody>
      </p:sp>
      <p:cxnSp>
        <p:nvCxnSpPr>
          <p:cNvPr id="13" name="Connector: Curved 12">
            <a:extLst>
              <a:ext uri="{FF2B5EF4-FFF2-40B4-BE49-F238E27FC236}">
                <a16:creationId xmlns:a16="http://schemas.microsoft.com/office/drawing/2014/main" id="{1F0B1861-8950-4406-AB2A-89AE6D4A8C6E}"/>
              </a:ext>
            </a:extLst>
          </p:cNvPr>
          <p:cNvCxnSpPr>
            <a:cxnSpLocks/>
            <a:stCxn id="2" idx="1"/>
            <a:endCxn id="9" idx="2"/>
          </p:cNvCxnSpPr>
          <p:nvPr/>
        </p:nvCxnSpPr>
        <p:spPr bwMode="auto">
          <a:xfrm rot="10800000">
            <a:off x="728463" y="6019800"/>
            <a:ext cx="262139" cy="286942"/>
          </a:xfrm>
          <a:prstGeom prst="curvedConnector2">
            <a:avLst/>
          </a:prstGeom>
          <a:solidFill>
            <a:schemeClr val="accent1"/>
          </a:solidFill>
          <a:ln w="57150" cap="flat" cmpd="sng" algn="ctr">
            <a:solidFill>
              <a:srgbClr val="FF0000"/>
            </a:solidFill>
            <a:prstDash val="solid"/>
            <a:round/>
            <a:headEnd type="none" w="sm" len="sm"/>
            <a:tailEnd type="triangle"/>
          </a:ln>
          <a:effectLst/>
        </p:spPr>
      </p:cxnSp>
      <p:sp>
        <p:nvSpPr>
          <p:cNvPr id="33" name="Rectangle 32">
            <a:extLst>
              <a:ext uri="{FF2B5EF4-FFF2-40B4-BE49-F238E27FC236}">
                <a16:creationId xmlns:a16="http://schemas.microsoft.com/office/drawing/2014/main" id="{2A255BED-FD66-42B6-84DE-2247B7BB12AE}"/>
              </a:ext>
            </a:extLst>
          </p:cNvPr>
          <p:cNvSpPr/>
          <p:nvPr/>
        </p:nvSpPr>
        <p:spPr bwMode="auto">
          <a:xfrm>
            <a:off x="4191000" y="6139656"/>
            <a:ext cx="3581400" cy="33734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Potential </a:t>
            </a:r>
            <a:r>
              <a:rPr kumimoji="0" lang="en-AU" sz="1600" b="1" i="0" u="none" strike="noStrike" cap="none" normalizeH="0" baseline="0" dirty="0" err="1">
                <a:ln>
                  <a:noFill/>
                </a:ln>
                <a:solidFill>
                  <a:srgbClr val="FF0000"/>
                </a:solidFill>
                <a:effectLst/>
                <a:latin typeface="+mj-lt"/>
              </a:rPr>
              <a:t>coex</a:t>
            </a:r>
            <a:r>
              <a:rPr kumimoji="0" lang="en-AU" sz="1600" b="1" i="0" u="none" strike="noStrike" cap="none" normalizeH="0" baseline="0" dirty="0">
                <a:ln>
                  <a:noFill/>
                </a:ln>
                <a:solidFill>
                  <a:srgbClr val="FF0000"/>
                </a:solidFill>
                <a:effectLst/>
                <a:latin typeface="+mj-lt"/>
              </a:rPr>
              <a:t> issues</a:t>
            </a:r>
          </a:p>
        </p:txBody>
      </p:sp>
      <p:cxnSp>
        <p:nvCxnSpPr>
          <p:cNvPr id="34" name="Connector: Curved 33">
            <a:extLst>
              <a:ext uri="{FF2B5EF4-FFF2-40B4-BE49-F238E27FC236}">
                <a16:creationId xmlns:a16="http://schemas.microsoft.com/office/drawing/2014/main" id="{88128592-92C7-42D3-A03D-BA2D7F55FAF7}"/>
              </a:ext>
            </a:extLst>
          </p:cNvPr>
          <p:cNvCxnSpPr>
            <a:cxnSpLocks/>
            <a:stCxn id="33" idx="3"/>
          </p:cNvCxnSpPr>
          <p:nvPr/>
        </p:nvCxnSpPr>
        <p:spPr bwMode="auto">
          <a:xfrm flipV="1">
            <a:off x="7772400" y="6019800"/>
            <a:ext cx="248286" cy="288528"/>
          </a:xfrm>
          <a:prstGeom prst="curvedConnector2">
            <a:avLst/>
          </a:prstGeom>
          <a:solidFill>
            <a:schemeClr val="accent1"/>
          </a:solidFill>
          <a:ln w="57150" cap="flat"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1485839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71540-D540-4EC5-8C60-FCC64E67B7EE}"/>
              </a:ext>
            </a:extLst>
          </p:cNvPr>
          <p:cNvSpPr>
            <a:spLocks noGrp="1"/>
          </p:cNvSpPr>
          <p:nvPr>
            <p:ph type="title"/>
          </p:nvPr>
        </p:nvSpPr>
        <p:spPr/>
        <p:txBody>
          <a:bodyPr/>
          <a:lstStyle/>
          <a:p>
            <a:r>
              <a:rPr lang="en-AU" dirty="0"/>
              <a:t>Why are we doing any of this? Restrictive rules in Europe, encourage good coexistence everywhere</a:t>
            </a:r>
          </a:p>
        </p:txBody>
      </p:sp>
      <p:sp>
        <p:nvSpPr>
          <p:cNvPr id="3" name="Content Placeholder 2">
            <a:extLst>
              <a:ext uri="{FF2B5EF4-FFF2-40B4-BE49-F238E27FC236}">
                <a16:creationId xmlns:a16="http://schemas.microsoft.com/office/drawing/2014/main" id="{DE8B38E6-3B8F-4B9A-901B-F442A6A60988}"/>
              </a:ext>
            </a:extLst>
          </p:cNvPr>
          <p:cNvSpPr>
            <a:spLocks noGrp="1"/>
          </p:cNvSpPr>
          <p:nvPr>
            <p:ph idx="1"/>
          </p:nvPr>
        </p:nvSpPr>
        <p:spPr/>
        <p:txBody>
          <a:bodyPr/>
          <a:lstStyle/>
          <a:p>
            <a:pPr lvl="1"/>
            <a:r>
              <a:rPr lang="en-AU" dirty="0"/>
              <a:t>In March 2022, some important fundamental questions were asked during the Coex SC meeting:</a:t>
            </a:r>
          </a:p>
          <a:p>
            <a:pPr lvl="2"/>
            <a:r>
              <a:rPr lang="en-AU" i="1" dirty="0"/>
              <a:t>Why we are promoting more restrictive rules in Europe when they do not exist in other domains, particularly given the </a:t>
            </a:r>
            <a:r>
              <a:rPr lang="en-AU" i="1" dirty="0" err="1"/>
              <a:t>coex</a:t>
            </a:r>
            <a:r>
              <a:rPr lang="en-AU" i="1" dirty="0"/>
              <a:t> problems that have arisen from the European rules?</a:t>
            </a:r>
          </a:p>
          <a:p>
            <a:pPr lvl="3"/>
            <a:r>
              <a:rPr lang="en-AU" dirty="0"/>
              <a:t>For example, the FCC does not specify any particular ED thresholds (although they do sometimes require LBT, </a:t>
            </a:r>
            <a:r>
              <a:rPr lang="en-AU" dirty="0" err="1"/>
              <a:t>ie</a:t>
            </a:r>
            <a:r>
              <a:rPr lang="en-AU" dirty="0"/>
              <a:t> 6 GHz)</a:t>
            </a:r>
          </a:p>
          <a:p>
            <a:pPr lvl="2"/>
            <a:r>
              <a:rPr lang="en-AU" i="1" dirty="0"/>
              <a:t>Wouldn’t it be better to have less restrictive rules to provide maximum flexibility?</a:t>
            </a:r>
          </a:p>
          <a:p>
            <a:pPr lvl="1"/>
            <a:r>
              <a:rPr lang="en-AU" dirty="0"/>
              <a:t>The assumption supporting the more restrictive rules in Europe is:</a:t>
            </a:r>
          </a:p>
          <a:p>
            <a:pPr lvl="2"/>
            <a:r>
              <a:rPr lang="en-AU" dirty="0"/>
              <a:t>These rules in Europe will promote and enable good coexistence between Wi-Fi &amp; other technologies in Europe …</a:t>
            </a:r>
          </a:p>
          <a:p>
            <a:pPr lvl="3"/>
            <a:r>
              <a:rPr lang="en-AU" dirty="0"/>
              <a:t>… and also discouraging use of technologies that are potentially incompatible with good coexistence practices, like LTE-U</a:t>
            </a:r>
          </a:p>
          <a:p>
            <a:pPr lvl="2"/>
            <a:r>
              <a:rPr lang="en-AU" dirty="0"/>
              <a:t>… and they will be followed globally in the interest of a single SKU (</a:t>
            </a:r>
            <a:r>
              <a:rPr lang="en-AU" dirty="0" err="1"/>
              <a:t>ie</a:t>
            </a:r>
            <a:r>
              <a:rPr lang="en-AU" dirty="0"/>
              <a:t> simplicity)</a:t>
            </a:r>
          </a:p>
          <a:p>
            <a:pPr lvl="2"/>
            <a:r>
              <a:rPr lang="en-AU" dirty="0"/>
              <a:t>… thus promoting good coexistence between Wi-Fi &amp; other technologies globally</a:t>
            </a:r>
          </a:p>
        </p:txBody>
      </p:sp>
      <p:sp>
        <p:nvSpPr>
          <p:cNvPr id="4" name="Footer Placeholder 3">
            <a:extLst>
              <a:ext uri="{FF2B5EF4-FFF2-40B4-BE49-F238E27FC236}">
                <a16:creationId xmlns:a16="http://schemas.microsoft.com/office/drawing/2014/main" id="{17341FB8-7484-4E6F-BA59-F98D7051A9A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F687352-4844-4B22-B8D5-1601A057F69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dirty="0"/>
          </a:p>
        </p:txBody>
      </p:sp>
    </p:spTree>
    <p:extLst>
      <p:ext uri="{BB962C8B-B14F-4D97-AF65-F5344CB8AC3E}">
        <p14:creationId xmlns:p14="http://schemas.microsoft.com/office/powerpoint/2010/main" val="21636238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C3AF6-8F79-4239-8F74-0984DF7C5323}"/>
              </a:ext>
            </a:extLst>
          </p:cNvPr>
          <p:cNvSpPr>
            <a:spLocks noGrp="1"/>
          </p:cNvSpPr>
          <p:nvPr>
            <p:ph type="title"/>
          </p:nvPr>
        </p:nvSpPr>
        <p:spPr/>
        <p:txBody>
          <a:bodyPr/>
          <a:lstStyle/>
          <a:p>
            <a:r>
              <a:rPr lang="en-AU" dirty="0"/>
              <a:t>The Coex SC reviewed issues related to 802.11be in 5 GHz in Europe in Mar 2022, without conclusion</a:t>
            </a:r>
          </a:p>
        </p:txBody>
      </p:sp>
      <p:sp>
        <p:nvSpPr>
          <p:cNvPr id="3" name="Content Placeholder 2">
            <a:extLst>
              <a:ext uri="{FF2B5EF4-FFF2-40B4-BE49-F238E27FC236}">
                <a16:creationId xmlns:a16="http://schemas.microsoft.com/office/drawing/2014/main" id="{EDCFA6C5-3C90-418B-B2B8-342E453FF034}"/>
              </a:ext>
            </a:extLst>
          </p:cNvPr>
          <p:cNvSpPr>
            <a:spLocks noGrp="1"/>
          </p:cNvSpPr>
          <p:nvPr>
            <p:ph idx="1"/>
          </p:nvPr>
        </p:nvSpPr>
        <p:spPr/>
        <p:txBody>
          <a:bodyPr/>
          <a:lstStyle/>
          <a:p>
            <a:pPr lvl="1"/>
            <a:r>
              <a:rPr lang="en-AU" dirty="0"/>
              <a:t>A summary of future issues related to 802.11be in 5 GHz in Europe was discussed during the March 2022 meeting</a:t>
            </a:r>
          </a:p>
          <a:p>
            <a:pPr lvl="2"/>
            <a:r>
              <a:rPr lang="en-AU" dirty="0"/>
              <a:t>See </a:t>
            </a:r>
            <a:r>
              <a:rPr lang="en-AU" dirty="0">
                <a:hlinkClick r:id="rId2"/>
              </a:rPr>
              <a:t>11-22-0180</a:t>
            </a:r>
            <a:endParaRPr lang="en-AU" dirty="0"/>
          </a:p>
          <a:p>
            <a:pPr lvl="1"/>
            <a:r>
              <a:rPr lang="en-AU" dirty="0"/>
              <a:t>Various options for how to deal with 802.11be operations in 5 GHz under European rules were discussed, with limited consensus</a:t>
            </a:r>
          </a:p>
          <a:p>
            <a:pPr lvl="2"/>
            <a:r>
              <a:rPr lang="en-AU" b="1" dirty="0"/>
              <a:t>Option A</a:t>
            </a:r>
            <a:r>
              <a:rPr lang="en-AU" dirty="0"/>
              <a:t>: 802.11be specified to use </a:t>
            </a:r>
            <a:r>
              <a:rPr lang="en-AU" i="1" dirty="0"/>
              <a:t>PD/ED </a:t>
            </a:r>
            <a:r>
              <a:rPr lang="en-AU" dirty="0"/>
              <a:t>@ -82/-72 dBm, with NAV</a:t>
            </a:r>
          </a:p>
          <a:p>
            <a:pPr lvl="3"/>
            <a:r>
              <a:rPr lang="en-AU" dirty="0">
                <a:solidFill>
                  <a:srgbClr val="FF0000"/>
                </a:solidFill>
              </a:rPr>
              <a:t>Poor </a:t>
            </a:r>
            <a:r>
              <a:rPr lang="en-AU" dirty="0" err="1">
                <a:solidFill>
                  <a:srgbClr val="FF0000"/>
                </a:solidFill>
              </a:rPr>
              <a:t>coex</a:t>
            </a:r>
            <a:r>
              <a:rPr lang="en-AU" dirty="0">
                <a:solidFill>
                  <a:srgbClr val="FF0000"/>
                </a:solidFill>
              </a:rPr>
              <a:t> with 802.11 &amp; other technologies; </a:t>
            </a:r>
            <a:r>
              <a:rPr lang="en-AU" dirty="0">
                <a:solidFill>
                  <a:srgbClr val="00B050"/>
                </a:solidFill>
              </a:rPr>
              <a:t>probably no need to modify 802.11 std</a:t>
            </a:r>
          </a:p>
          <a:p>
            <a:pPr lvl="2"/>
            <a:r>
              <a:rPr lang="en-AU" b="1" dirty="0"/>
              <a:t>Option B</a:t>
            </a:r>
            <a:r>
              <a:rPr lang="en-AU" dirty="0"/>
              <a:t>: </a:t>
            </a:r>
            <a:r>
              <a:rPr lang="en-AU" dirty="0">
                <a:solidFill>
                  <a:srgbClr val="00B050"/>
                </a:solidFill>
              </a:rPr>
              <a:t>802.11be specified to use </a:t>
            </a:r>
            <a:r>
              <a:rPr lang="en-AU" i="1" dirty="0">
                <a:solidFill>
                  <a:srgbClr val="00B050"/>
                </a:solidFill>
              </a:rPr>
              <a:t>ED-only </a:t>
            </a:r>
            <a:r>
              <a:rPr lang="en-AU" dirty="0">
                <a:solidFill>
                  <a:srgbClr val="00B050"/>
                </a:solidFill>
              </a:rPr>
              <a:t>@ -72 dBm, with</a:t>
            </a:r>
            <a:r>
              <a:rPr lang="en-AU" dirty="0"/>
              <a:t>(out) </a:t>
            </a:r>
            <a:r>
              <a:rPr lang="en-AU" dirty="0">
                <a:solidFill>
                  <a:srgbClr val="00B050"/>
                </a:solidFill>
              </a:rPr>
              <a:t>NAV</a:t>
            </a:r>
          </a:p>
          <a:p>
            <a:pPr lvl="3"/>
            <a:r>
              <a:rPr lang="en-AU" dirty="0">
                <a:solidFill>
                  <a:srgbClr val="FF6600"/>
                </a:solidFill>
              </a:rPr>
              <a:t>Uncertain </a:t>
            </a:r>
            <a:r>
              <a:rPr lang="en-AU" dirty="0" err="1">
                <a:solidFill>
                  <a:srgbClr val="FF6600"/>
                </a:solidFill>
              </a:rPr>
              <a:t>coex</a:t>
            </a:r>
            <a:r>
              <a:rPr lang="en-AU" dirty="0">
                <a:solidFill>
                  <a:srgbClr val="FF6600"/>
                </a:solidFill>
              </a:rPr>
              <a:t> with 802.11ax &amp; other technologies; need to modify 802.11 std</a:t>
            </a:r>
          </a:p>
          <a:p>
            <a:pPr lvl="2"/>
            <a:r>
              <a:rPr lang="en-AU" b="1" dirty="0"/>
              <a:t>Option C</a:t>
            </a:r>
            <a:r>
              <a:rPr lang="en-AU" dirty="0"/>
              <a:t>: 802.11be does not operate in 5 GHz</a:t>
            </a:r>
          </a:p>
          <a:p>
            <a:pPr lvl="3"/>
            <a:r>
              <a:rPr lang="en-AU" dirty="0">
                <a:solidFill>
                  <a:srgbClr val="FF0000"/>
                </a:solidFill>
              </a:rPr>
              <a:t>Objections voiced, at least partially because it would disable aspects of MLO </a:t>
            </a:r>
          </a:p>
          <a:p>
            <a:pPr lvl="2"/>
            <a:r>
              <a:rPr lang="en-AU" b="1" dirty="0"/>
              <a:t>Option D</a:t>
            </a:r>
            <a:r>
              <a:rPr lang="en-AU" dirty="0"/>
              <a:t>: Persuade BRAN to enable </a:t>
            </a:r>
            <a:r>
              <a:rPr lang="en-AU" i="1" dirty="0"/>
              <a:t>PD/ED </a:t>
            </a:r>
            <a:r>
              <a:rPr lang="en-AU" dirty="0"/>
              <a:t>@ -82/-62 dBm for 802.11be</a:t>
            </a:r>
            <a:endParaRPr lang="en-AU" b="1" dirty="0"/>
          </a:p>
          <a:p>
            <a:pPr lvl="3"/>
            <a:r>
              <a:rPr lang="en-AU" dirty="0">
                <a:solidFill>
                  <a:srgbClr val="FF0000"/>
                </a:solidFill>
              </a:rPr>
              <a:t>Unlikely to be accepted by BRAN, at least in the short term</a:t>
            </a:r>
          </a:p>
          <a:p>
            <a:pPr lvl="2"/>
            <a:r>
              <a:rPr lang="en-AU" b="1" dirty="0"/>
              <a:t>Option E</a:t>
            </a:r>
            <a:r>
              <a:rPr lang="en-AU" dirty="0"/>
              <a:t>: Ask BRAN to enable </a:t>
            </a:r>
            <a:r>
              <a:rPr lang="en-AU" i="1" dirty="0"/>
              <a:t>ED-only </a:t>
            </a:r>
            <a:r>
              <a:rPr lang="en-AU" dirty="0"/>
              <a:t>@ -62 dBm for 802.11be</a:t>
            </a:r>
            <a:r>
              <a:rPr lang="en-AU" b="1" dirty="0"/>
              <a:t> </a:t>
            </a:r>
            <a:endParaRPr lang="en-AU" b="1" dirty="0">
              <a:solidFill>
                <a:srgbClr val="FF0000"/>
              </a:solidFill>
            </a:endParaRPr>
          </a:p>
          <a:p>
            <a:pPr lvl="3"/>
            <a:r>
              <a:rPr lang="en-AU" dirty="0">
                <a:solidFill>
                  <a:srgbClr val="FF0000"/>
                </a:solidFill>
              </a:rPr>
              <a:t>Poor </a:t>
            </a:r>
            <a:r>
              <a:rPr lang="en-AU" dirty="0" err="1">
                <a:solidFill>
                  <a:srgbClr val="FF0000"/>
                </a:solidFill>
              </a:rPr>
              <a:t>coex</a:t>
            </a:r>
            <a:r>
              <a:rPr lang="en-AU" dirty="0">
                <a:solidFill>
                  <a:srgbClr val="FF0000"/>
                </a:solidFill>
              </a:rPr>
              <a:t> with other technologies, assuming they are deployed</a:t>
            </a:r>
          </a:p>
          <a:p>
            <a:pPr lvl="1"/>
            <a:endParaRPr lang="en-AU" dirty="0"/>
          </a:p>
        </p:txBody>
      </p:sp>
      <p:sp>
        <p:nvSpPr>
          <p:cNvPr id="4" name="Footer Placeholder 3">
            <a:extLst>
              <a:ext uri="{FF2B5EF4-FFF2-40B4-BE49-F238E27FC236}">
                <a16:creationId xmlns:a16="http://schemas.microsoft.com/office/drawing/2014/main" id="{21DE83E6-ED8A-4D1D-9387-FBD100F39A5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D04C4CA-9D32-485D-B6BD-748C2C174A7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dirty="0"/>
          </a:p>
        </p:txBody>
      </p:sp>
      <p:sp>
        <p:nvSpPr>
          <p:cNvPr id="6" name="Rectangle 5">
            <a:extLst>
              <a:ext uri="{FF2B5EF4-FFF2-40B4-BE49-F238E27FC236}">
                <a16:creationId xmlns:a16="http://schemas.microsoft.com/office/drawing/2014/main" id="{0E46E6B2-6083-44AB-96FD-9ED6D9A9D4DA}"/>
              </a:ext>
            </a:extLst>
          </p:cNvPr>
          <p:cNvSpPr/>
          <p:nvPr/>
        </p:nvSpPr>
        <p:spPr bwMode="auto">
          <a:xfrm rot="16200000">
            <a:off x="-952498" y="3848099"/>
            <a:ext cx="2895599" cy="381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00B050"/>
                </a:solidFill>
                <a:effectLst/>
                <a:latin typeface="+mj-lt"/>
              </a:rPr>
              <a:t>Least objectionable???</a:t>
            </a:r>
          </a:p>
        </p:txBody>
      </p:sp>
      <p:cxnSp>
        <p:nvCxnSpPr>
          <p:cNvPr id="8" name="Straight Arrow Connector 7">
            <a:extLst>
              <a:ext uri="{FF2B5EF4-FFF2-40B4-BE49-F238E27FC236}">
                <a16:creationId xmlns:a16="http://schemas.microsoft.com/office/drawing/2014/main" id="{AA5BF13E-1074-467B-8DD9-7C9E70DCF648}"/>
              </a:ext>
            </a:extLst>
          </p:cNvPr>
          <p:cNvCxnSpPr>
            <a:cxnSpLocks/>
          </p:cNvCxnSpPr>
          <p:nvPr/>
        </p:nvCxnSpPr>
        <p:spPr bwMode="auto">
          <a:xfrm>
            <a:off x="609600" y="4267200"/>
            <a:ext cx="304800" cy="0"/>
          </a:xfrm>
          <a:prstGeom prst="straightConnector1">
            <a:avLst/>
          </a:prstGeom>
          <a:solidFill>
            <a:schemeClr val="accent1"/>
          </a:solidFill>
          <a:ln w="38100" cap="flat" cmpd="sng" algn="ctr">
            <a:solidFill>
              <a:srgbClr val="00B050"/>
            </a:solidFill>
            <a:prstDash val="solid"/>
            <a:round/>
            <a:headEnd type="none" w="sm" len="sm"/>
            <a:tailEnd type="triangle"/>
          </a:ln>
          <a:effectLst/>
        </p:spPr>
      </p:cxnSp>
    </p:spTree>
    <p:extLst>
      <p:ext uri="{BB962C8B-B14F-4D97-AF65-F5344CB8AC3E}">
        <p14:creationId xmlns:p14="http://schemas.microsoft.com/office/powerpoint/2010/main" val="3904807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 …</a:t>
            </a:r>
          </a:p>
          <a:p>
            <a:pPr lvl="1"/>
            <a:r>
              <a:rPr lang="en-AU" dirty="0">
                <a:sym typeface="Wingdings" panose="05000000000000000000" pitchFamily="2" charset="2"/>
              </a:rPr>
              <a:t>… and fortunately, way back in July 2017 in Berlin  at a time when we actually saw each other F2F</a:t>
            </a:r>
          </a:p>
          <a:p>
            <a:pPr lvl="1"/>
            <a:r>
              <a:rPr lang="en-AU" dirty="0">
                <a:sym typeface="Wingdings" panose="05000000000000000000" pitchFamily="2" charset="2"/>
              </a:rPr>
              <a:t>… Guido Hiertz (Ericsson) agreed to be appointed the IEEE 802.11 Coexistence SC’s permanent Secretary</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spTree>
    <p:extLst>
      <p:ext uri="{BB962C8B-B14F-4D97-AF65-F5344CB8AC3E}">
        <p14:creationId xmlns:p14="http://schemas.microsoft.com/office/powerpoint/2010/main" val="4122030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5D3DB-F187-4395-95BE-09D4CEC76B07}"/>
              </a:ext>
            </a:extLst>
          </p:cNvPr>
          <p:cNvSpPr>
            <a:spLocks noGrp="1"/>
          </p:cNvSpPr>
          <p:nvPr>
            <p:ph type="title"/>
          </p:nvPr>
        </p:nvSpPr>
        <p:spPr>
          <a:xfrm>
            <a:off x="685800" y="685800"/>
            <a:ext cx="8077200" cy="1066800"/>
          </a:xfrm>
        </p:spPr>
        <p:txBody>
          <a:bodyPr/>
          <a:lstStyle/>
          <a:p>
            <a:r>
              <a:rPr lang="en-AU" dirty="0"/>
              <a:t>The Coex SC probably will not proceed with a proposed LS to the WFA on market focused questions</a:t>
            </a:r>
          </a:p>
        </p:txBody>
      </p:sp>
      <p:sp>
        <p:nvSpPr>
          <p:cNvPr id="3" name="Content Placeholder 2">
            <a:extLst>
              <a:ext uri="{FF2B5EF4-FFF2-40B4-BE49-F238E27FC236}">
                <a16:creationId xmlns:a16="http://schemas.microsoft.com/office/drawing/2014/main" id="{79F9DC5E-63A1-436C-9CC7-977046765159}"/>
              </a:ext>
            </a:extLst>
          </p:cNvPr>
          <p:cNvSpPr>
            <a:spLocks noGrp="1"/>
          </p:cNvSpPr>
          <p:nvPr>
            <p:ph idx="1"/>
          </p:nvPr>
        </p:nvSpPr>
        <p:spPr/>
        <p:txBody>
          <a:bodyPr/>
          <a:lstStyle/>
          <a:p>
            <a:pPr lvl="1"/>
            <a:r>
              <a:rPr lang="en-AU" dirty="0"/>
              <a:t>Prior to the discussion of </a:t>
            </a:r>
            <a:r>
              <a:rPr lang="en-AU" dirty="0">
                <a:hlinkClick r:id="rId2"/>
              </a:rPr>
              <a:t>11-22-0180</a:t>
            </a:r>
            <a:r>
              <a:rPr lang="en-AU" dirty="0"/>
              <a:t>, a possible LS (see </a:t>
            </a:r>
            <a:r>
              <a:rPr lang="en-AU" dirty="0">
                <a:hlinkClick r:id="rId3"/>
              </a:rPr>
              <a:t>11-22-0486-00</a:t>
            </a:r>
            <a:r>
              <a:rPr lang="en-AU" dirty="0"/>
              <a:t>) to the WFA was prepared, … asking two market focused questions</a:t>
            </a:r>
          </a:p>
          <a:p>
            <a:pPr lvl="2"/>
            <a:r>
              <a:rPr lang="en-AU" i="1" dirty="0"/>
              <a:t>Is it viable to ignore 5 GHz for 802.11be operation in Europe?</a:t>
            </a:r>
          </a:p>
          <a:p>
            <a:pPr lvl="2"/>
            <a:r>
              <a:rPr lang="en-AU" i="1" dirty="0"/>
              <a:t>Is there an expectation that LAA &amp; NR-U will typically operate in 5GHz? </a:t>
            </a:r>
          </a:p>
          <a:p>
            <a:pPr lvl="1"/>
            <a:r>
              <a:rPr lang="en-AU" dirty="0"/>
              <a:t>Based on the discussion of </a:t>
            </a:r>
            <a:r>
              <a:rPr lang="en-AU" dirty="0">
                <a:hlinkClick r:id="rId2"/>
              </a:rPr>
              <a:t>11-22-0180</a:t>
            </a:r>
            <a:r>
              <a:rPr lang="en-AU" dirty="0"/>
              <a:t> in March 2022, it appears the answer to the first question that the WFA does not need to be asked if it is </a:t>
            </a:r>
            <a:r>
              <a:rPr lang="en-AU" i="1" dirty="0"/>
              <a:t>viable to ignore 5 GHz for 802.11be operation in Europe</a:t>
            </a:r>
            <a:endParaRPr lang="en-AU" dirty="0"/>
          </a:p>
          <a:p>
            <a:pPr lvl="2"/>
            <a:r>
              <a:rPr lang="en-AU" dirty="0"/>
              <a:t>MLO is too important as an 802.11be feature for it to be disabled in the 5 GHz band Europe</a:t>
            </a:r>
          </a:p>
          <a:p>
            <a:pPr lvl="1"/>
            <a:r>
              <a:rPr lang="en-AU" dirty="0"/>
              <a:t>There was also some discussion of the second ,more market focused, question in March 2022, without consensus, suggesting a question to the WFA about likely competition from </a:t>
            </a:r>
            <a:r>
              <a:rPr lang="en-AU" i="1" dirty="0"/>
              <a:t>LAA &amp; NR-U</a:t>
            </a:r>
            <a:r>
              <a:rPr lang="en-AU" dirty="0"/>
              <a:t> is premature</a:t>
            </a:r>
          </a:p>
          <a:p>
            <a:pPr lvl="2"/>
            <a:r>
              <a:rPr lang="en-AU" dirty="0"/>
              <a:t>Some objected to asking the WFA about a non-Wi-Fi technology …</a:t>
            </a:r>
          </a:p>
          <a:p>
            <a:pPr lvl="2"/>
            <a:r>
              <a:rPr lang="en-AU" dirty="0"/>
              <a:t>… although others noted the WFA should probably have a perspective on its competition</a:t>
            </a:r>
          </a:p>
        </p:txBody>
      </p:sp>
      <p:sp>
        <p:nvSpPr>
          <p:cNvPr id="4" name="Footer Placeholder 3">
            <a:extLst>
              <a:ext uri="{FF2B5EF4-FFF2-40B4-BE49-F238E27FC236}">
                <a16:creationId xmlns:a16="http://schemas.microsoft.com/office/drawing/2014/main" id="{2EA7DA41-3C20-47BA-8D2F-56B1A2C9F13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802B1C4-D81A-4CAA-A316-7136197CBE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dirty="0"/>
          </a:p>
        </p:txBody>
      </p:sp>
    </p:spTree>
    <p:extLst>
      <p:ext uri="{BB962C8B-B14F-4D97-AF65-F5344CB8AC3E}">
        <p14:creationId xmlns:p14="http://schemas.microsoft.com/office/powerpoint/2010/main" val="20373443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FD7DE-B467-40AF-9B9E-528180271797}"/>
              </a:ext>
            </a:extLst>
          </p:cNvPr>
          <p:cNvSpPr>
            <a:spLocks noGrp="1"/>
          </p:cNvSpPr>
          <p:nvPr>
            <p:ph type="title"/>
          </p:nvPr>
        </p:nvSpPr>
        <p:spPr/>
        <p:txBody>
          <a:bodyPr/>
          <a:lstStyle/>
          <a:p>
            <a:r>
              <a:rPr lang="en-AU" dirty="0"/>
              <a:t>Should the Coex SC recommend the 802.11 spec be refined to allow operation with </a:t>
            </a:r>
            <a:r>
              <a:rPr lang="en-AU" i="1" dirty="0"/>
              <a:t>ED-only</a:t>
            </a:r>
            <a:r>
              <a:rPr lang="en-AU" dirty="0"/>
              <a:t> @ -72 dBm?</a:t>
            </a:r>
          </a:p>
        </p:txBody>
      </p:sp>
      <p:sp>
        <p:nvSpPr>
          <p:cNvPr id="3" name="Content Placeholder 2">
            <a:extLst>
              <a:ext uri="{FF2B5EF4-FFF2-40B4-BE49-F238E27FC236}">
                <a16:creationId xmlns:a16="http://schemas.microsoft.com/office/drawing/2014/main" id="{6BF46DDF-02CD-4003-B772-4B37F71E2D04}"/>
              </a:ext>
            </a:extLst>
          </p:cNvPr>
          <p:cNvSpPr>
            <a:spLocks noGrp="1"/>
          </p:cNvSpPr>
          <p:nvPr>
            <p:ph idx="1"/>
          </p:nvPr>
        </p:nvSpPr>
        <p:spPr/>
        <p:txBody>
          <a:bodyPr/>
          <a:lstStyle/>
          <a:p>
            <a:pPr lvl="1"/>
            <a:r>
              <a:rPr lang="en-AU" dirty="0"/>
              <a:t>There is an open question on whether LAA &amp; NR-U will typically operate in 5 GHz, and thus whether a </a:t>
            </a:r>
            <a:r>
              <a:rPr lang="en-AU" i="1" dirty="0"/>
              <a:t>ED-only</a:t>
            </a:r>
            <a:r>
              <a:rPr lang="en-AU" dirty="0"/>
              <a:t> @ -62 dBm rule is viable</a:t>
            </a:r>
          </a:p>
          <a:p>
            <a:pPr lvl="2"/>
            <a:r>
              <a:rPr lang="en-AU" dirty="0"/>
              <a:t>It is probably not viable if LAA &amp; NR-U typically operate in 5 GHz …</a:t>
            </a:r>
          </a:p>
          <a:p>
            <a:pPr lvl="2"/>
            <a:r>
              <a:rPr lang="en-AU" dirty="0"/>
              <a:t>… although there is some contention on this point that should be resolved</a:t>
            </a:r>
          </a:p>
          <a:p>
            <a:pPr lvl="1"/>
            <a:r>
              <a:rPr lang="en-AU" dirty="0"/>
              <a:t>The Coex SC has had some discussion about this point of contention, and related issues, in 2021, but without any consensus</a:t>
            </a:r>
          </a:p>
          <a:p>
            <a:pPr lvl="2"/>
            <a:r>
              <a:rPr lang="en-AU" dirty="0"/>
              <a:t>See following two pages</a:t>
            </a:r>
          </a:p>
          <a:p>
            <a:pPr lvl="2"/>
            <a:r>
              <a:rPr lang="en-AU" dirty="0"/>
              <a:t>ETSI BRAN had some similar discussions in 2020 and 2021</a:t>
            </a:r>
          </a:p>
          <a:p>
            <a:pPr lvl="1"/>
            <a:r>
              <a:rPr lang="en-AU" dirty="0"/>
              <a:t>It was reported that work has been undertake to better understand the impact of additional restrictions on 802.11be in 5 GHz</a:t>
            </a:r>
          </a:p>
          <a:p>
            <a:pPr lvl="2"/>
            <a:r>
              <a:rPr lang="en-AU" dirty="0" err="1"/>
              <a:t>ie</a:t>
            </a:r>
            <a:r>
              <a:rPr lang="en-AU" dirty="0"/>
              <a:t>, under ETSI BRAN rules that restrict 802.11be to an </a:t>
            </a:r>
            <a:r>
              <a:rPr lang="en-AU" i="1" dirty="0"/>
              <a:t>EDT</a:t>
            </a:r>
            <a:r>
              <a:rPr lang="en-AU" dirty="0"/>
              <a:t> of -72 dBm</a:t>
            </a:r>
          </a:p>
          <a:p>
            <a:pPr lvl="1"/>
            <a:r>
              <a:rPr lang="en-AU" dirty="0"/>
              <a:t>It was hoped that at least some of this work would be reported in Jan 2022 (&amp; then Mar 2022) but nothing has appeared so far</a:t>
            </a:r>
          </a:p>
          <a:p>
            <a:pPr lvl="2"/>
            <a:endParaRPr lang="en-AU" dirty="0"/>
          </a:p>
          <a:p>
            <a:endParaRPr lang="en-AU" dirty="0"/>
          </a:p>
        </p:txBody>
      </p:sp>
      <p:sp>
        <p:nvSpPr>
          <p:cNvPr id="4" name="Footer Placeholder 3">
            <a:extLst>
              <a:ext uri="{FF2B5EF4-FFF2-40B4-BE49-F238E27FC236}">
                <a16:creationId xmlns:a16="http://schemas.microsoft.com/office/drawing/2014/main" id="{9342F756-A44A-4E42-AABE-23301E30754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7BE48F6-85A4-485F-BC00-CE650675DA5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dirty="0"/>
          </a:p>
        </p:txBody>
      </p:sp>
    </p:spTree>
    <p:extLst>
      <p:ext uri="{BB962C8B-B14F-4D97-AF65-F5344CB8AC3E}">
        <p14:creationId xmlns:p14="http://schemas.microsoft.com/office/powerpoint/2010/main" val="31356713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A5DC-D969-4578-B163-245815A4E724}"/>
              </a:ext>
            </a:extLst>
          </p:cNvPr>
          <p:cNvSpPr>
            <a:spLocks noGrp="1"/>
          </p:cNvSpPr>
          <p:nvPr>
            <p:ph type="title"/>
          </p:nvPr>
        </p:nvSpPr>
        <p:spPr>
          <a:xfrm>
            <a:off x="685800" y="685800"/>
            <a:ext cx="7772400" cy="1066800"/>
          </a:xfrm>
        </p:spPr>
        <p:txBody>
          <a:bodyPr/>
          <a:lstStyle/>
          <a:p>
            <a:r>
              <a:rPr lang="en-AU" dirty="0"/>
              <a:t>The Coex SC started a process of evaluating the optimum path for 5 GHz (&amp; 6 GHz) coexistence</a:t>
            </a:r>
          </a:p>
        </p:txBody>
      </p:sp>
      <p:sp>
        <p:nvSpPr>
          <p:cNvPr id="3" name="Content Placeholder 2">
            <a:extLst>
              <a:ext uri="{FF2B5EF4-FFF2-40B4-BE49-F238E27FC236}">
                <a16:creationId xmlns:a16="http://schemas.microsoft.com/office/drawing/2014/main" id="{09A3BFCB-22DA-44AB-A4FB-6495B02FB635}"/>
              </a:ext>
            </a:extLst>
          </p:cNvPr>
          <p:cNvSpPr>
            <a:spLocks noGrp="1"/>
          </p:cNvSpPr>
          <p:nvPr>
            <p:ph idx="1"/>
          </p:nvPr>
        </p:nvSpPr>
        <p:spPr>
          <a:xfrm>
            <a:off x="685800" y="1981200"/>
            <a:ext cx="7772400" cy="4114800"/>
          </a:xfrm>
        </p:spPr>
        <p:txBody>
          <a:bodyPr/>
          <a:lstStyle/>
          <a:p>
            <a:pPr lvl="1"/>
            <a:r>
              <a:rPr lang="en-AU" dirty="0"/>
              <a:t>In May 2021, two submissions started the discussions about the optimum future path for coexistence in 5 GHz</a:t>
            </a:r>
            <a:r>
              <a:rPr lang="en-US" dirty="0"/>
              <a:t>, especially in relation to the use of 802.11be with legacy equipment…</a:t>
            </a:r>
            <a:r>
              <a:rPr lang="en-AU" dirty="0"/>
              <a:t> …</a:t>
            </a:r>
          </a:p>
          <a:p>
            <a:pPr lvl="2"/>
            <a:r>
              <a:rPr lang="en-US" dirty="0">
                <a:hlinkClick r:id="rId2"/>
              </a:rPr>
              <a:t>11-21-0705-00</a:t>
            </a:r>
            <a:endParaRPr lang="en-US" dirty="0"/>
          </a:p>
          <a:p>
            <a:pPr lvl="3"/>
            <a:r>
              <a:rPr lang="en-AU" i="1" dirty="0"/>
              <a:t>Simulation and Evaluation of the Impact of Varying ED Thresholds</a:t>
            </a:r>
          </a:p>
          <a:p>
            <a:pPr lvl="3"/>
            <a:r>
              <a:rPr lang="en-US" sz="1400" u="none" strike="noStrike" dirty="0">
                <a:effectLst/>
              </a:rPr>
              <a:t>Gaurav Patwardhan (HPE), Eldad Perahia (HPE), </a:t>
            </a:r>
            <a:r>
              <a:rPr lang="en-AU" dirty="0"/>
              <a:t>Stuart Strickland (HPE)</a:t>
            </a:r>
          </a:p>
          <a:p>
            <a:pPr lvl="3"/>
            <a:r>
              <a:rPr lang="en-AU" dirty="0">
                <a:solidFill>
                  <a:srgbClr val="00B050"/>
                </a:solidFill>
              </a:rPr>
              <a:t>Uniform use of </a:t>
            </a:r>
            <a:r>
              <a:rPr lang="en-AU" i="1" dirty="0">
                <a:solidFill>
                  <a:srgbClr val="00B050"/>
                </a:solidFill>
              </a:rPr>
              <a:t>EDT</a:t>
            </a:r>
            <a:r>
              <a:rPr lang="en-AU" dirty="0">
                <a:solidFill>
                  <a:srgbClr val="00B050"/>
                </a:solidFill>
              </a:rPr>
              <a:t> @ -72 dBm likely to have a positive impact on sharing</a:t>
            </a:r>
          </a:p>
          <a:p>
            <a:pPr lvl="3"/>
            <a:r>
              <a:rPr lang="en-AU" i="1" dirty="0">
                <a:solidFill>
                  <a:srgbClr val="FF6600"/>
                </a:solidFill>
              </a:rPr>
              <a:t>EDT</a:t>
            </a:r>
            <a:r>
              <a:rPr lang="en-AU" dirty="0">
                <a:solidFill>
                  <a:srgbClr val="FF6600"/>
                </a:solidFill>
              </a:rPr>
              <a:t> @ -72 dBm in 5 GHz will sometimes disadvantage 802.11be compared to legacy using </a:t>
            </a:r>
            <a:r>
              <a:rPr lang="en-AU" i="1" dirty="0">
                <a:solidFill>
                  <a:srgbClr val="FF6600"/>
                </a:solidFill>
              </a:rPr>
              <a:t>EDT</a:t>
            </a:r>
            <a:r>
              <a:rPr lang="en-AU" dirty="0">
                <a:solidFill>
                  <a:srgbClr val="FF6600"/>
                </a:solidFill>
              </a:rPr>
              <a:t> @ -62 dBm, with some mitigation from RTS/CTS</a:t>
            </a:r>
          </a:p>
          <a:p>
            <a:pPr lvl="3"/>
            <a:r>
              <a:rPr lang="en-AU" dirty="0"/>
              <a:t>Specification work is probably required in both TGme (for 802.11ax) and TGbe</a:t>
            </a:r>
          </a:p>
          <a:p>
            <a:pPr lvl="2"/>
            <a:r>
              <a:rPr lang="en-AU" dirty="0">
                <a:hlinkClick r:id="rId3"/>
              </a:rPr>
              <a:t>11-21-0851-00</a:t>
            </a:r>
            <a:r>
              <a:rPr lang="en-AU" dirty="0"/>
              <a:t> (Word document)</a:t>
            </a:r>
          </a:p>
          <a:p>
            <a:pPr lvl="3"/>
            <a:r>
              <a:rPr lang="en-AU" i="1" dirty="0"/>
              <a:t>5 GHz ED Analysis</a:t>
            </a:r>
          </a:p>
          <a:p>
            <a:pPr lvl="3"/>
            <a:r>
              <a:rPr lang="en-AU" dirty="0"/>
              <a:t>Menzo Wentink (Qualcomm)</a:t>
            </a:r>
          </a:p>
          <a:p>
            <a:pPr lvl="3"/>
            <a:r>
              <a:rPr lang="en-AU" i="1" dirty="0">
                <a:solidFill>
                  <a:srgbClr val="FF6600"/>
                </a:solidFill>
              </a:rPr>
              <a:t>EDT</a:t>
            </a:r>
            <a:r>
              <a:rPr lang="en-AU" dirty="0">
                <a:solidFill>
                  <a:srgbClr val="FF6600"/>
                </a:solidFill>
              </a:rPr>
              <a:t> @ -72 dBm in 5 GHz will sometimes disadvantage 802.11be compared to legacy</a:t>
            </a:r>
          </a:p>
          <a:p>
            <a:pPr lvl="3"/>
            <a:r>
              <a:rPr lang="en-AU" dirty="0">
                <a:solidFill>
                  <a:srgbClr val="FF6600"/>
                </a:solidFill>
              </a:rPr>
              <a:t>Use of </a:t>
            </a:r>
            <a:r>
              <a:rPr lang="en-AU" i="1" dirty="0">
                <a:solidFill>
                  <a:srgbClr val="FF6600"/>
                </a:solidFill>
              </a:rPr>
              <a:t>EDT</a:t>
            </a:r>
            <a:r>
              <a:rPr lang="en-AU" dirty="0">
                <a:solidFill>
                  <a:srgbClr val="FF6600"/>
                </a:solidFill>
              </a:rPr>
              <a:t> @ -72 dBm limits spectral reuse</a:t>
            </a:r>
          </a:p>
          <a:p>
            <a:pPr lvl="3"/>
            <a:r>
              <a:rPr lang="en-AU" dirty="0">
                <a:solidFill>
                  <a:srgbClr val="FF6600"/>
                </a:solidFill>
              </a:rPr>
              <a:t>EDT of -62 dBm may be a better long-term approach</a:t>
            </a:r>
          </a:p>
          <a:p>
            <a:pPr lvl="1"/>
            <a:r>
              <a:rPr lang="en-AU" b="1" dirty="0"/>
              <a:t>… suggesting more work is required!</a:t>
            </a:r>
          </a:p>
        </p:txBody>
      </p:sp>
      <p:sp>
        <p:nvSpPr>
          <p:cNvPr id="4" name="Footer Placeholder 3">
            <a:extLst>
              <a:ext uri="{FF2B5EF4-FFF2-40B4-BE49-F238E27FC236}">
                <a16:creationId xmlns:a16="http://schemas.microsoft.com/office/drawing/2014/main" id="{FDEBFE9B-C8AA-4D72-AA0D-963F801C518A}"/>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E8C550C9-663A-41F4-A191-9875274BBB44}"/>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42</a:t>
            </a:fld>
            <a:endParaRPr lang="en-US" dirty="0"/>
          </a:p>
        </p:txBody>
      </p:sp>
      <p:sp>
        <p:nvSpPr>
          <p:cNvPr id="7" name="Rectangle 6">
            <a:extLst>
              <a:ext uri="{FF2B5EF4-FFF2-40B4-BE49-F238E27FC236}">
                <a16:creationId xmlns:a16="http://schemas.microsoft.com/office/drawing/2014/main" id="{D3B08BC8-6850-4EC0-8661-B1A26D2D39D3}"/>
              </a:ext>
            </a:extLst>
          </p:cNvPr>
          <p:cNvSpPr/>
          <p:nvPr/>
        </p:nvSpPr>
        <p:spPr bwMode="auto">
          <a:xfrm rot="1433100">
            <a:off x="7880495" y="159834"/>
            <a:ext cx="1285843"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17368425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E0E4-8DC0-45BF-96EB-7F324982071F}"/>
              </a:ext>
            </a:extLst>
          </p:cNvPr>
          <p:cNvSpPr>
            <a:spLocks noGrp="1"/>
          </p:cNvSpPr>
          <p:nvPr>
            <p:ph type="title"/>
          </p:nvPr>
        </p:nvSpPr>
        <p:spPr>
          <a:xfrm>
            <a:off x="685800" y="685800"/>
            <a:ext cx="8077200" cy="1066800"/>
          </a:xfrm>
        </p:spPr>
        <p:txBody>
          <a:bodyPr/>
          <a:lstStyle/>
          <a:p>
            <a:r>
              <a:rPr lang="en-AU" dirty="0"/>
              <a:t>The Coex SC started a process of evaluating the optimum path for 5 GHz (&amp; 6 GHz) coexistence</a:t>
            </a:r>
          </a:p>
        </p:txBody>
      </p:sp>
      <p:sp>
        <p:nvSpPr>
          <p:cNvPr id="3" name="Content Placeholder 2">
            <a:extLst>
              <a:ext uri="{FF2B5EF4-FFF2-40B4-BE49-F238E27FC236}">
                <a16:creationId xmlns:a16="http://schemas.microsoft.com/office/drawing/2014/main" id="{71CFA039-8D69-4C21-968A-8F6A965DA0B7}"/>
              </a:ext>
            </a:extLst>
          </p:cNvPr>
          <p:cNvSpPr>
            <a:spLocks noGrp="1"/>
          </p:cNvSpPr>
          <p:nvPr>
            <p:ph idx="1"/>
          </p:nvPr>
        </p:nvSpPr>
        <p:spPr>
          <a:xfrm>
            <a:off x="685800" y="1981200"/>
            <a:ext cx="7772400" cy="4114800"/>
          </a:xfrm>
        </p:spPr>
        <p:txBody>
          <a:bodyPr/>
          <a:lstStyle/>
          <a:p>
            <a:pPr lvl="1"/>
            <a:r>
              <a:rPr lang="en-US" dirty="0"/>
              <a:t>In July 2021, Stuart Strickland (HPE) presented a discussion on possible next steps in relation to 5 GHz coexistence, especially in relation to the use of 802.11be with legacy equipment…</a:t>
            </a:r>
          </a:p>
          <a:p>
            <a:pPr lvl="2"/>
            <a:r>
              <a:rPr lang="en-AU" dirty="0">
                <a:hlinkClick r:id="rId2"/>
              </a:rPr>
              <a:t>11-21-1179-00</a:t>
            </a:r>
            <a:endParaRPr lang="en-AU" dirty="0"/>
          </a:p>
          <a:p>
            <a:pPr lvl="3"/>
            <a:r>
              <a:rPr lang="en-AU" dirty="0"/>
              <a:t>Similar submission to </a:t>
            </a:r>
            <a:r>
              <a:rPr lang="en-US" dirty="0">
                <a:hlinkClick r:id="rId3"/>
              </a:rPr>
              <a:t>11-21-0705-00</a:t>
            </a:r>
            <a:r>
              <a:rPr lang="en-US" dirty="0"/>
              <a:t> in May 2021</a:t>
            </a:r>
          </a:p>
          <a:p>
            <a:pPr lvl="3"/>
            <a:r>
              <a:rPr lang="en-AU" dirty="0"/>
              <a:t>Focused on coexistence between legacy 802.11 using </a:t>
            </a:r>
            <a:r>
              <a:rPr lang="en-AU" i="1" dirty="0"/>
              <a:t>EDT</a:t>
            </a:r>
            <a:r>
              <a:rPr lang="en-AU" dirty="0"/>
              <a:t> of -62 dB &amp; 802.11be using </a:t>
            </a:r>
            <a:r>
              <a:rPr lang="en-AU" i="1" dirty="0"/>
              <a:t>EDT</a:t>
            </a:r>
            <a:r>
              <a:rPr lang="en-AU" dirty="0"/>
              <a:t> of -72 dBm</a:t>
            </a:r>
          </a:p>
          <a:p>
            <a:pPr lvl="3"/>
            <a:r>
              <a:rPr lang="en-AU" dirty="0">
                <a:solidFill>
                  <a:srgbClr val="FF6600"/>
                </a:solidFill>
              </a:rPr>
              <a:t>Concluded that ~10% of 802.11be traffic may suffer a disadvantage, compared to legacy traffic</a:t>
            </a:r>
          </a:p>
          <a:p>
            <a:pPr lvl="3"/>
            <a:r>
              <a:rPr lang="en-AU" dirty="0">
                <a:solidFill>
                  <a:srgbClr val="00B050"/>
                </a:solidFill>
              </a:rPr>
              <a:t>Noted that in managed networks a common </a:t>
            </a:r>
            <a:r>
              <a:rPr lang="en-AU" i="1" dirty="0">
                <a:solidFill>
                  <a:srgbClr val="00B050"/>
                </a:solidFill>
              </a:rPr>
              <a:t>EDT</a:t>
            </a:r>
            <a:r>
              <a:rPr lang="en-AU" dirty="0">
                <a:solidFill>
                  <a:srgbClr val="00B050"/>
                </a:solidFill>
              </a:rPr>
              <a:t> of -72 dBm may benefit both 802.11be &amp; legacy equipment</a:t>
            </a:r>
          </a:p>
          <a:p>
            <a:pPr lvl="3"/>
            <a:r>
              <a:rPr lang="en-AU" dirty="0">
                <a:solidFill>
                  <a:srgbClr val="FF6600"/>
                </a:solidFill>
              </a:rPr>
              <a:t>However, highlighted that the simulations used to draw these conclusion are relatively simple … </a:t>
            </a:r>
            <a:r>
              <a:rPr lang="en-AU" b="1" dirty="0">
                <a:solidFill>
                  <a:srgbClr val="FF6600"/>
                </a:solidFill>
              </a:rPr>
              <a:t>and more work is required </a:t>
            </a:r>
          </a:p>
          <a:p>
            <a:pPr lvl="1"/>
            <a:r>
              <a:rPr lang="en-AU" b="1" dirty="0"/>
              <a:t>… suggesting more work is required!</a:t>
            </a:r>
          </a:p>
          <a:p>
            <a:pPr lvl="3"/>
            <a:endParaRPr lang="en-AU" dirty="0"/>
          </a:p>
        </p:txBody>
      </p:sp>
      <p:sp>
        <p:nvSpPr>
          <p:cNvPr id="4" name="Footer Placeholder 3">
            <a:extLst>
              <a:ext uri="{FF2B5EF4-FFF2-40B4-BE49-F238E27FC236}">
                <a16:creationId xmlns:a16="http://schemas.microsoft.com/office/drawing/2014/main" id="{FA84A010-2EE1-4074-B952-5960188B3E8D}"/>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8601A79B-6ED4-48F0-9006-916B5CBA2EA5}"/>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43</a:t>
            </a:fld>
            <a:endParaRPr lang="en-US" dirty="0"/>
          </a:p>
        </p:txBody>
      </p:sp>
      <p:sp>
        <p:nvSpPr>
          <p:cNvPr id="7" name="Rectangle 6">
            <a:extLst>
              <a:ext uri="{FF2B5EF4-FFF2-40B4-BE49-F238E27FC236}">
                <a16:creationId xmlns:a16="http://schemas.microsoft.com/office/drawing/2014/main" id="{E304DF8C-A414-4A74-AAD9-A93E460D23E4}"/>
              </a:ext>
            </a:extLst>
          </p:cNvPr>
          <p:cNvSpPr/>
          <p:nvPr/>
        </p:nvSpPr>
        <p:spPr bwMode="auto">
          <a:xfrm rot="1433100">
            <a:off x="7880495" y="159834"/>
            <a:ext cx="1285843"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2492135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FD7DE-B467-40AF-9B9E-528180271797}"/>
              </a:ext>
            </a:extLst>
          </p:cNvPr>
          <p:cNvSpPr>
            <a:spLocks noGrp="1"/>
          </p:cNvSpPr>
          <p:nvPr>
            <p:ph type="title"/>
          </p:nvPr>
        </p:nvSpPr>
        <p:spPr/>
        <p:txBody>
          <a:bodyPr/>
          <a:lstStyle/>
          <a:p>
            <a:r>
              <a:rPr lang="en-AU" dirty="0"/>
              <a:t>Should the Coex SC recommend the 802.11 spec be refined to allow operation with </a:t>
            </a:r>
            <a:r>
              <a:rPr lang="en-AU" i="1" dirty="0"/>
              <a:t>ED-only</a:t>
            </a:r>
            <a:r>
              <a:rPr lang="en-AU" dirty="0"/>
              <a:t> @ -72 dBm?</a:t>
            </a:r>
          </a:p>
        </p:txBody>
      </p:sp>
      <p:sp>
        <p:nvSpPr>
          <p:cNvPr id="3" name="Content Placeholder 2">
            <a:extLst>
              <a:ext uri="{FF2B5EF4-FFF2-40B4-BE49-F238E27FC236}">
                <a16:creationId xmlns:a16="http://schemas.microsoft.com/office/drawing/2014/main" id="{6BF46DDF-02CD-4003-B772-4B37F71E2D04}"/>
              </a:ext>
            </a:extLst>
          </p:cNvPr>
          <p:cNvSpPr>
            <a:spLocks noGrp="1"/>
          </p:cNvSpPr>
          <p:nvPr>
            <p:ph idx="1"/>
          </p:nvPr>
        </p:nvSpPr>
        <p:spPr/>
        <p:txBody>
          <a:bodyPr/>
          <a:lstStyle/>
          <a:p>
            <a:pPr lvl="1"/>
            <a:r>
              <a:rPr lang="en-AU" dirty="0"/>
              <a:t>At this point we are operating in an environment whereby we don’t really have enough information to know the best approach</a:t>
            </a:r>
          </a:p>
          <a:p>
            <a:pPr lvl="2"/>
            <a:r>
              <a:rPr lang="en-US" dirty="0"/>
              <a:t>Stuart Strickland (HPE) reported in May 2022 that, </a:t>
            </a:r>
            <a:r>
              <a:rPr lang="en-AU" i="1" dirty="0"/>
              <a:t>we haven’t done any further research, but still don’t find merit in moving to ED-only at -62dBm.  An ED at</a:t>
            </a:r>
            <a:br>
              <a:rPr lang="en-AU" i="1" dirty="0"/>
            </a:br>
            <a:r>
              <a:rPr lang="en-AU" i="1" dirty="0"/>
              <a:t>-72dbm and an adjustable PD depending on local conditions seems like a promising path.</a:t>
            </a:r>
            <a:endParaRPr lang="en-AU" dirty="0"/>
          </a:p>
          <a:p>
            <a:pPr lvl="1"/>
            <a:r>
              <a:rPr lang="en-AU" dirty="0"/>
              <a:t>If we go down a less restrictive path (</a:t>
            </a:r>
            <a:r>
              <a:rPr lang="en-AU" dirty="0" err="1"/>
              <a:t>eg</a:t>
            </a:r>
            <a:r>
              <a:rPr lang="en-AU" dirty="0"/>
              <a:t> </a:t>
            </a:r>
            <a:r>
              <a:rPr lang="en-AU" i="1" dirty="0"/>
              <a:t>ED-only </a:t>
            </a:r>
            <a:r>
              <a:rPr lang="en-AU" dirty="0"/>
              <a:t>@ -62 dBm) then it will be very difficult to backtrack if this path is proven to be problematic</a:t>
            </a:r>
          </a:p>
          <a:p>
            <a:pPr lvl="2"/>
            <a:r>
              <a:rPr lang="en-AU" i="1" dirty="0"/>
              <a:t>The cat will be out of the bag!</a:t>
            </a:r>
          </a:p>
          <a:p>
            <a:pPr lvl="1"/>
            <a:r>
              <a:rPr lang="en-AU" dirty="0"/>
              <a:t>…</a:t>
            </a:r>
          </a:p>
          <a:p>
            <a:endParaRPr lang="en-AU" dirty="0"/>
          </a:p>
        </p:txBody>
      </p:sp>
      <p:sp>
        <p:nvSpPr>
          <p:cNvPr id="4" name="Footer Placeholder 3">
            <a:extLst>
              <a:ext uri="{FF2B5EF4-FFF2-40B4-BE49-F238E27FC236}">
                <a16:creationId xmlns:a16="http://schemas.microsoft.com/office/drawing/2014/main" id="{9342F756-A44A-4E42-AABE-23301E30754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7BE48F6-85A4-485F-BC00-CE650675DA5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44</a:t>
            </a:fld>
            <a:endParaRPr lang="en-US" dirty="0"/>
          </a:p>
        </p:txBody>
      </p:sp>
    </p:spTree>
    <p:extLst>
      <p:ext uri="{BB962C8B-B14F-4D97-AF65-F5344CB8AC3E}">
        <p14:creationId xmlns:p14="http://schemas.microsoft.com/office/powerpoint/2010/main" val="2908661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FD7DE-B467-40AF-9B9E-528180271797}"/>
              </a:ext>
            </a:extLst>
          </p:cNvPr>
          <p:cNvSpPr>
            <a:spLocks noGrp="1"/>
          </p:cNvSpPr>
          <p:nvPr>
            <p:ph type="title"/>
          </p:nvPr>
        </p:nvSpPr>
        <p:spPr/>
        <p:txBody>
          <a:bodyPr/>
          <a:lstStyle/>
          <a:p>
            <a:r>
              <a:rPr lang="en-AU" dirty="0"/>
              <a:t>Should the Coex SC recommend the 802.11 spec be refined to allow operation with </a:t>
            </a:r>
            <a:r>
              <a:rPr lang="en-AU" i="1" dirty="0"/>
              <a:t>ED-only</a:t>
            </a:r>
            <a:r>
              <a:rPr lang="en-AU" dirty="0"/>
              <a:t> @ -72 dBm?</a:t>
            </a:r>
          </a:p>
        </p:txBody>
      </p:sp>
      <p:sp>
        <p:nvSpPr>
          <p:cNvPr id="3" name="Content Placeholder 2">
            <a:extLst>
              <a:ext uri="{FF2B5EF4-FFF2-40B4-BE49-F238E27FC236}">
                <a16:creationId xmlns:a16="http://schemas.microsoft.com/office/drawing/2014/main" id="{6BF46DDF-02CD-4003-B772-4B37F71E2D04}"/>
              </a:ext>
            </a:extLst>
          </p:cNvPr>
          <p:cNvSpPr>
            <a:spLocks noGrp="1"/>
          </p:cNvSpPr>
          <p:nvPr>
            <p:ph idx="1"/>
          </p:nvPr>
        </p:nvSpPr>
        <p:spPr/>
        <p:txBody>
          <a:bodyPr/>
          <a:lstStyle/>
          <a:p>
            <a:pPr lvl="1"/>
            <a:r>
              <a:rPr lang="en-AU" dirty="0"/>
              <a:t>The simplest/safest short term approach might be to refine the 802.11be spec to define a mode of operation in 5 GHz using </a:t>
            </a:r>
            <a:r>
              <a:rPr lang="en-AU" i="1" dirty="0"/>
              <a:t>ED-only</a:t>
            </a:r>
            <a:r>
              <a:rPr lang="en-AU" dirty="0"/>
              <a:t> @ -72 dBm </a:t>
            </a:r>
          </a:p>
          <a:p>
            <a:pPr lvl="2"/>
            <a:r>
              <a:rPr lang="en-AU" dirty="0"/>
              <a:t>This approach has the advantage it is aligned with the </a:t>
            </a:r>
            <a:r>
              <a:rPr lang="en-AU" i="1" dirty="0"/>
              <a:t>ED-only</a:t>
            </a:r>
            <a:r>
              <a:rPr lang="en-AU" dirty="0"/>
              <a:t> @ -72 dBm rules in Europe in 6 GHz; the 802.11 std needs to be refined for 6 GHz operation too!</a:t>
            </a:r>
          </a:p>
          <a:p>
            <a:pPr lvl="1"/>
            <a:r>
              <a:rPr lang="en-AU" dirty="0">
                <a:effectLst/>
                <a:latin typeface="+mj-lt"/>
                <a:ea typeface="Calibri" panose="020F0502020204030204" pitchFamily="34" charset="0"/>
              </a:rPr>
              <a:t>A comment was received that seemed to support a change to the standard to </a:t>
            </a:r>
            <a:r>
              <a:rPr lang="en-AU" dirty="0">
                <a:latin typeface="+mj-lt"/>
              </a:rPr>
              <a:t>allow operation with </a:t>
            </a:r>
            <a:r>
              <a:rPr lang="en-AU" i="1" dirty="0">
                <a:latin typeface="+mj-lt"/>
              </a:rPr>
              <a:t>ED-only</a:t>
            </a:r>
            <a:r>
              <a:rPr lang="en-AU" dirty="0">
                <a:latin typeface="+mj-lt"/>
              </a:rPr>
              <a:t> @ -72 dBm</a:t>
            </a:r>
            <a:endParaRPr lang="en-AU" dirty="0">
              <a:effectLst/>
              <a:latin typeface="+mj-lt"/>
              <a:ea typeface="Calibri" panose="020F0502020204030204" pitchFamily="34" charset="0"/>
            </a:endParaRPr>
          </a:p>
          <a:p>
            <a:pPr lvl="2"/>
            <a:r>
              <a:rPr lang="en-AU" i="1" dirty="0">
                <a:effectLst/>
                <a:latin typeface="+mj-lt"/>
                <a:ea typeface="Calibri" panose="020F0502020204030204" pitchFamily="34" charset="0"/>
              </a:rPr>
              <a:t>A good option may be to enable spatial reuse with ED set to -72 and PD varying between [-72, -72 - delta]</a:t>
            </a:r>
          </a:p>
          <a:p>
            <a:pPr lvl="2"/>
            <a:r>
              <a:rPr lang="en-AU" i="1" dirty="0">
                <a:effectLst/>
                <a:latin typeface="+mj-lt"/>
                <a:ea typeface="Calibri" panose="020F0502020204030204" pitchFamily="34" charset="0"/>
              </a:rPr>
              <a:t>This allows the most aggressive option of ED/PD = -72/-72, while letting a system select a lower PD based on fairness or network characteristics</a:t>
            </a:r>
          </a:p>
          <a:p>
            <a:pPr lvl="2"/>
            <a:r>
              <a:rPr lang="en-AU" i="1" dirty="0">
                <a:effectLst/>
                <a:latin typeface="+mj-lt"/>
                <a:ea typeface="Calibri" panose="020F0502020204030204" pitchFamily="34" charset="0"/>
              </a:rPr>
              <a:t>Spatial reuse hasn’t really taken off in 11ax due to lack of optimization; so maybe the ETSI situation will spur Wi-Fi companies to start looking into it more seriously</a:t>
            </a:r>
            <a:endParaRPr lang="en-AU" sz="1400" dirty="0">
              <a:latin typeface="+mj-lt"/>
            </a:endParaRPr>
          </a:p>
        </p:txBody>
      </p:sp>
      <p:sp>
        <p:nvSpPr>
          <p:cNvPr id="4" name="Footer Placeholder 3">
            <a:extLst>
              <a:ext uri="{FF2B5EF4-FFF2-40B4-BE49-F238E27FC236}">
                <a16:creationId xmlns:a16="http://schemas.microsoft.com/office/drawing/2014/main" id="{9342F756-A44A-4E42-AABE-23301E30754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7BE48F6-85A4-485F-BC00-CE650675DA5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45</a:t>
            </a:fld>
            <a:endParaRPr lang="en-US" dirty="0"/>
          </a:p>
        </p:txBody>
      </p:sp>
    </p:spTree>
    <p:extLst>
      <p:ext uri="{BB962C8B-B14F-4D97-AF65-F5344CB8AC3E}">
        <p14:creationId xmlns:p14="http://schemas.microsoft.com/office/powerpoint/2010/main" val="2750522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FD7DE-B467-40AF-9B9E-528180271797}"/>
              </a:ext>
            </a:extLst>
          </p:cNvPr>
          <p:cNvSpPr>
            <a:spLocks noGrp="1"/>
          </p:cNvSpPr>
          <p:nvPr>
            <p:ph type="title"/>
          </p:nvPr>
        </p:nvSpPr>
        <p:spPr/>
        <p:txBody>
          <a:bodyPr/>
          <a:lstStyle/>
          <a:p>
            <a:r>
              <a:rPr lang="en-AU" dirty="0"/>
              <a:t>Should the Coex SC recommend the 802.11 spec be refined to allow operation with </a:t>
            </a:r>
            <a:r>
              <a:rPr lang="en-AU" i="1" dirty="0"/>
              <a:t>ED-only</a:t>
            </a:r>
            <a:r>
              <a:rPr lang="en-AU" dirty="0"/>
              <a:t> @ -72 dBm?</a:t>
            </a:r>
          </a:p>
        </p:txBody>
      </p:sp>
      <p:sp>
        <p:nvSpPr>
          <p:cNvPr id="3" name="Content Placeholder 2">
            <a:extLst>
              <a:ext uri="{FF2B5EF4-FFF2-40B4-BE49-F238E27FC236}">
                <a16:creationId xmlns:a16="http://schemas.microsoft.com/office/drawing/2014/main" id="{6BF46DDF-02CD-4003-B772-4B37F71E2D04}"/>
              </a:ext>
            </a:extLst>
          </p:cNvPr>
          <p:cNvSpPr>
            <a:spLocks noGrp="1"/>
          </p:cNvSpPr>
          <p:nvPr>
            <p:ph idx="1"/>
          </p:nvPr>
        </p:nvSpPr>
        <p:spPr/>
        <p:txBody>
          <a:bodyPr/>
          <a:lstStyle/>
          <a:p>
            <a:pPr lvl="1"/>
            <a:r>
              <a:rPr lang="en-AU" dirty="0"/>
              <a:t>Should the Coex SC recommend to the 802.11 WG that the standard be modified to define a mode for 802.11be in 5 GHz using </a:t>
            </a:r>
            <a:r>
              <a:rPr lang="en-AU" i="1" dirty="0"/>
              <a:t>ED-only</a:t>
            </a:r>
            <a:r>
              <a:rPr lang="en-AU" dirty="0"/>
              <a:t> @ -72 dBm (scaled)?</a:t>
            </a:r>
          </a:p>
          <a:p>
            <a:pPr lvl="2"/>
            <a:r>
              <a:rPr lang="en-AU" dirty="0"/>
              <a:t>In practice, this means the PD @ -82 dBm requirement in the 802.11 std will need to be modified</a:t>
            </a:r>
          </a:p>
          <a:p>
            <a:pPr lvl="1"/>
            <a:r>
              <a:rPr lang="en-AU" dirty="0"/>
              <a:t>Discuss!</a:t>
            </a:r>
          </a:p>
          <a:p>
            <a:pPr lvl="1"/>
            <a:endParaRPr lang="en-AU" dirty="0"/>
          </a:p>
          <a:p>
            <a:endParaRPr lang="en-AU" dirty="0"/>
          </a:p>
        </p:txBody>
      </p:sp>
      <p:sp>
        <p:nvSpPr>
          <p:cNvPr id="4" name="Footer Placeholder 3">
            <a:extLst>
              <a:ext uri="{FF2B5EF4-FFF2-40B4-BE49-F238E27FC236}">
                <a16:creationId xmlns:a16="http://schemas.microsoft.com/office/drawing/2014/main" id="{9342F756-A44A-4E42-AABE-23301E30754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7BE48F6-85A4-485F-BC00-CE650675DA5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46</a:t>
            </a:fld>
            <a:endParaRPr lang="en-US" dirty="0"/>
          </a:p>
        </p:txBody>
      </p:sp>
    </p:spTree>
    <p:extLst>
      <p:ext uri="{BB962C8B-B14F-4D97-AF65-F5344CB8AC3E}">
        <p14:creationId xmlns:p14="http://schemas.microsoft.com/office/powerpoint/2010/main" val="39832267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happening in ETSI BRAN?</a:t>
            </a:r>
          </a:p>
          <a:p>
            <a:pPr marL="342900" lvl="1" indent="-342900" algn="ctr">
              <a:buNone/>
            </a:pPr>
            <a:r>
              <a:rPr lang="en-AU" sz="2400" b="1" dirty="0">
                <a:solidFill>
                  <a:srgbClr val="FF0000"/>
                </a:solidFill>
              </a:rPr>
              <a:t>EN 303 687 (6 GHz)</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47</a:t>
            </a:fld>
            <a:endParaRPr lang="en-US" dirty="0"/>
          </a:p>
        </p:txBody>
      </p:sp>
    </p:spTree>
    <p:extLst>
      <p:ext uri="{BB962C8B-B14F-4D97-AF65-F5344CB8AC3E}">
        <p14:creationId xmlns:p14="http://schemas.microsoft.com/office/powerpoint/2010/main" val="34058125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The latest revision of EN 303 687 (6 GHz) has been  sent to ENAP </a:t>
            </a:r>
            <a:r>
              <a:rPr lang="en-AU"/>
              <a:t>ballot closing in late July 2022</a:t>
            </a:r>
            <a:endParaRPr lang="en-AU" dirty="0"/>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r>
              <a:rPr lang="en-AU" dirty="0"/>
              <a:t>Document status</a:t>
            </a:r>
          </a:p>
          <a:p>
            <a:pPr lvl="1"/>
            <a:r>
              <a:rPr lang="en-US" dirty="0"/>
              <a:t>Draft EN 303 687 </a:t>
            </a:r>
            <a:r>
              <a:rPr lang="en-AU" dirty="0"/>
              <a:t>v1.0.0 (</a:t>
            </a:r>
            <a:r>
              <a:rPr lang="en-AU" dirty="0">
                <a:solidFill>
                  <a:srgbClr val="000000"/>
                </a:solidFill>
                <a:latin typeface="Arial" panose="020B0604020202020204" pitchFamily="34" charset="0"/>
              </a:rPr>
              <a:t>f</a:t>
            </a:r>
            <a:r>
              <a:rPr lang="en-AU" b="0" i="0" dirty="0">
                <a:solidFill>
                  <a:srgbClr val="000000"/>
                </a:solidFill>
                <a:effectLst/>
                <a:latin typeface="Arial" panose="020B0604020202020204" pitchFamily="34" charset="0"/>
              </a:rPr>
              <a:t>inal draft for approval</a:t>
            </a:r>
            <a:r>
              <a:rPr lang="en-AU" dirty="0"/>
              <a:t>)</a:t>
            </a:r>
          </a:p>
          <a:p>
            <a:r>
              <a:rPr lang="en-GB" dirty="0"/>
              <a:t>Commentary </a:t>
            </a:r>
          </a:p>
          <a:p>
            <a:pPr lvl="1"/>
            <a:r>
              <a:rPr lang="en-AU" dirty="0"/>
              <a:t>v0.0.20 was completed after BRAN#113</a:t>
            </a:r>
          </a:p>
          <a:p>
            <a:pPr lvl="2"/>
            <a:r>
              <a:rPr lang="en-AU" i="1" dirty="0">
                <a:solidFill>
                  <a:srgbClr val="00B050"/>
                </a:solidFill>
              </a:rPr>
              <a:t>Adaptivity based on ED-only</a:t>
            </a:r>
            <a:r>
              <a:rPr lang="en-AU" dirty="0">
                <a:solidFill>
                  <a:srgbClr val="00B050"/>
                </a:solidFill>
              </a:rPr>
              <a:t> at -72 dBm included</a:t>
            </a:r>
          </a:p>
          <a:p>
            <a:pPr lvl="2"/>
            <a:r>
              <a:rPr lang="en-AU" dirty="0">
                <a:solidFill>
                  <a:srgbClr val="FF9900"/>
                </a:solidFill>
              </a:rPr>
              <a:t>Some aspects of NB FH in 4.3.3.2 (specification) &amp; 5 (testing) included</a:t>
            </a:r>
          </a:p>
          <a:p>
            <a:pPr lvl="2"/>
            <a:r>
              <a:rPr lang="en-AU" dirty="0">
                <a:solidFill>
                  <a:srgbClr val="FF0000"/>
                </a:solidFill>
              </a:rPr>
              <a:t>All support for C2C features removed, at least for the moment</a:t>
            </a:r>
          </a:p>
          <a:p>
            <a:pPr lvl="1"/>
            <a:r>
              <a:rPr lang="en-AU" dirty="0"/>
              <a:t>v1.0.0 was sent for review by NSOs in an ENAP ballot, closing 26 Jul 22</a:t>
            </a:r>
          </a:p>
          <a:p>
            <a:pPr lvl="2"/>
            <a:r>
              <a:rPr lang="en-AU" dirty="0"/>
              <a:t>It appears resources for a review by EC appointed consultant were unavailable</a:t>
            </a:r>
          </a:p>
          <a:p>
            <a:pPr lvl="2"/>
            <a:r>
              <a:rPr lang="en-AU" dirty="0"/>
              <a:t>ETSI Secretariat completed its editorial checks</a:t>
            </a:r>
          </a:p>
          <a:p>
            <a:pPr lvl="1"/>
            <a:r>
              <a:rPr lang="en-AU" dirty="0">
                <a:solidFill>
                  <a:srgbClr val="00B050"/>
                </a:solidFill>
              </a:rPr>
              <a:t>Hopefully, this means approval of the next revision of EN 303 687</a:t>
            </a:r>
            <a:br>
              <a:rPr lang="en-AU" dirty="0">
                <a:solidFill>
                  <a:srgbClr val="00B050"/>
                </a:solidFill>
              </a:rPr>
            </a:br>
            <a:r>
              <a:rPr lang="en-AU" dirty="0">
                <a:solidFill>
                  <a:srgbClr val="00B050"/>
                </a:solidFill>
              </a:rPr>
              <a:t>(6 GHz) is close-</a:t>
            </a:r>
            <a:r>
              <a:rPr lang="en-AU" dirty="0" err="1">
                <a:solidFill>
                  <a:srgbClr val="00B050"/>
                </a:solidFill>
              </a:rPr>
              <a:t>ish</a:t>
            </a:r>
            <a:r>
              <a:rPr lang="en-AU" dirty="0">
                <a:solidFill>
                  <a:srgbClr val="00B050"/>
                </a:solidFill>
              </a:rPr>
              <a:t>!</a:t>
            </a:r>
          </a:p>
          <a:p>
            <a:pPr lvl="2"/>
            <a:endParaRPr lang="en-AU" b="0" i="1" dirty="0">
              <a:solidFill>
                <a:srgbClr val="000000"/>
              </a:solidFill>
              <a:effectLst/>
              <a:latin typeface="Arial" panose="020B0604020202020204" pitchFamily="34" charset="0"/>
            </a:endParaRPr>
          </a:p>
          <a:p>
            <a:pPr lvl="2"/>
            <a:endParaRPr lang="en-AU" dirty="0">
              <a:solidFill>
                <a:srgbClr val="FF9900"/>
              </a:solidFill>
            </a:endParaRPr>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dirty="0"/>
              <a:t>Slide </a:t>
            </a:r>
            <a:fld id="{EF4002E7-DB4D-4CC3-8382-1939D19420D8}" type="slidenum">
              <a:rPr lang="en-US" smtClean="0"/>
              <a:pPr/>
              <a:t>48</a:t>
            </a:fld>
            <a:endParaRPr lang="en-US" dirty="0"/>
          </a:p>
        </p:txBody>
      </p:sp>
    </p:spTree>
    <p:extLst>
      <p:ext uri="{BB962C8B-B14F-4D97-AF65-F5344CB8AC3E}">
        <p14:creationId xmlns:p14="http://schemas.microsoft.com/office/powerpoint/2010/main" val="3500688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BCF0F-B811-4DA0-AA45-006CF530A83D}"/>
              </a:ext>
            </a:extLst>
          </p:cNvPr>
          <p:cNvSpPr>
            <a:spLocks noGrp="1"/>
          </p:cNvSpPr>
          <p:nvPr>
            <p:ph type="title"/>
          </p:nvPr>
        </p:nvSpPr>
        <p:spPr/>
        <p:txBody>
          <a:bodyPr/>
          <a:lstStyle/>
          <a:p>
            <a:r>
              <a:rPr lang="en-AU" dirty="0"/>
              <a:t>There are some open issues in EN 303 687 that will probably be addressed in the next revision</a:t>
            </a:r>
          </a:p>
        </p:txBody>
      </p:sp>
      <p:sp>
        <p:nvSpPr>
          <p:cNvPr id="3" name="Content Placeholder 2">
            <a:extLst>
              <a:ext uri="{FF2B5EF4-FFF2-40B4-BE49-F238E27FC236}">
                <a16:creationId xmlns:a16="http://schemas.microsoft.com/office/drawing/2014/main" id="{FE8628CD-02F9-4DB9-9D39-8AF50A363E18}"/>
              </a:ext>
            </a:extLst>
          </p:cNvPr>
          <p:cNvSpPr>
            <a:spLocks noGrp="1"/>
          </p:cNvSpPr>
          <p:nvPr>
            <p:ph sz="half" idx="1"/>
          </p:nvPr>
        </p:nvSpPr>
        <p:spPr/>
        <p:txBody>
          <a:bodyPr/>
          <a:lstStyle/>
          <a:p>
            <a:r>
              <a:rPr lang="en-GB" dirty="0"/>
              <a:t>NB FH operations</a:t>
            </a:r>
          </a:p>
          <a:p>
            <a:pPr lvl="1"/>
            <a:r>
              <a:rPr lang="en-GB" dirty="0"/>
              <a:t>The next version of EN 303 687 will specify that NB FH uses the LBE/FBE </a:t>
            </a:r>
            <a:r>
              <a:rPr lang="en-US" sz="1800" dirty="0">
                <a:effectLst/>
                <a:latin typeface="+mj-lt"/>
                <a:ea typeface="Times New Roman" panose="02020603050405020304" pitchFamily="18" charset="0"/>
              </a:rPr>
              <a:t>channel access mechanisms &amp; channelization’s </a:t>
            </a:r>
            <a:endParaRPr lang="en-GB" dirty="0"/>
          </a:p>
          <a:p>
            <a:pPr lvl="1"/>
            <a:r>
              <a:rPr lang="en-AU" dirty="0"/>
              <a:t>Future revisions of EN 303 687 may extend NB FH further</a:t>
            </a:r>
          </a:p>
          <a:p>
            <a:pPr lvl="2"/>
            <a:r>
              <a:rPr lang="en-AU" dirty="0"/>
              <a:t>See </a:t>
            </a:r>
            <a:r>
              <a:rPr lang="en-GB" dirty="0"/>
              <a:t> BRAN(21)112011 (Apple) - </a:t>
            </a:r>
            <a:r>
              <a:rPr lang="en-GB" i="1" dirty="0"/>
              <a:t>Narrow Band Channel Access in 6 GHz </a:t>
            </a:r>
            <a:r>
              <a:rPr lang="en-GB" dirty="0"/>
              <a:t>for some initial discussions</a:t>
            </a:r>
          </a:p>
          <a:p>
            <a:pPr lvl="1"/>
            <a:r>
              <a:rPr lang="en-GB" dirty="0"/>
              <a:t>The plan is for the Coex SC to monitor any future discussions …</a:t>
            </a:r>
          </a:p>
          <a:p>
            <a:pPr lvl="1"/>
            <a:r>
              <a:rPr lang="en-AU" dirty="0"/>
              <a:t>… but in the meantime, NB FH is partially enabled by EN 303 687</a:t>
            </a:r>
          </a:p>
          <a:p>
            <a:pPr lvl="1"/>
            <a:endParaRPr lang="en-AU" dirty="0"/>
          </a:p>
          <a:p>
            <a:endParaRPr lang="en-AU" dirty="0"/>
          </a:p>
        </p:txBody>
      </p:sp>
      <p:sp>
        <p:nvSpPr>
          <p:cNvPr id="6" name="Content Placeholder 5">
            <a:extLst>
              <a:ext uri="{FF2B5EF4-FFF2-40B4-BE49-F238E27FC236}">
                <a16:creationId xmlns:a16="http://schemas.microsoft.com/office/drawing/2014/main" id="{8F686B20-EEA0-450D-85FE-1D736D774834}"/>
              </a:ext>
            </a:extLst>
          </p:cNvPr>
          <p:cNvSpPr>
            <a:spLocks noGrp="1"/>
          </p:cNvSpPr>
          <p:nvPr>
            <p:ph sz="half" idx="2"/>
          </p:nvPr>
        </p:nvSpPr>
        <p:spPr/>
        <p:txBody>
          <a:bodyPr/>
          <a:lstStyle/>
          <a:p>
            <a:r>
              <a:rPr lang="en-AU" dirty="0"/>
              <a:t>C2C operations</a:t>
            </a:r>
          </a:p>
          <a:p>
            <a:pPr lvl="1"/>
            <a:r>
              <a:rPr lang="en-AU" dirty="0"/>
              <a:t>Various efforts were made to specify requirements in EN 303 687 for C2C operations to be enabled by “hearing” any AP in any channel</a:t>
            </a:r>
          </a:p>
          <a:p>
            <a:pPr lvl="1"/>
            <a:r>
              <a:rPr lang="en-AU" dirty="0"/>
              <a:t>There was no agreement on a sufficient level of “hearing” and so the issue has probably been deferred to the next revision</a:t>
            </a:r>
          </a:p>
          <a:p>
            <a:pPr lvl="1"/>
            <a:r>
              <a:rPr lang="en-GB" dirty="0"/>
              <a:t>The plan is for the Coex SC to monitor any future discussions …</a:t>
            </a:r>
            <a:endParaRPr lang="en-AU" dirty="0"/>
          </a:p>
          <a:p>
            <a:pPr lvl="1"/>
            <a:r>
              <a:rPr lang="en-AU" dirty="0"/>
              <a:t>… but in the meantime C2C is not enabled by EN 303 687</a:t>
            </a:r>
          </a:p>
          <a:p>
            <a:pPr lvl="1"/>
            <a:endParaRPr lang="en-AU" dirty="0"/>
          </a:p>
        </p:txBody>
      </p:sp>
      <p:sp>
        <p:nvSpPr>
          <p:cNvPr id="4" name="Footer Placeholder 3">
            <a:extLst>
              <a:ext uri="{FF2B5EF4-FFF2-40B4-BE49-F238E27FC236}">
                <a16:creationId xmlns:a16="http://schemas.microsoft.com/office/drawing/2014/main" id="{16795A49-AA27-421A-B049-A06CD5B3F7A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FDC44B5-1AD0-4ADB-8ED3-0ADD6916698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49</a:t>
            </a:fld>
            <a:endParaRPr lang="en-US" dirty="0"/>
          </a:p>
        </p:txBody>
      </p:sp>
    </p:spTree>
    <p:extLst>
      <p:ext uri="{BB962C8B-B14F-4D97-AF65-F5344CB8AC3E}">
        <p14:creationId xmlns:p14="http://schemas.microsoft.com/office/powerpoint/2010/main" val="3506650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Coex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5</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
        <p:nvSpPr>
          <p:cNvPr id="6" name="Rectangle 5">
            <a:extLst>
              <a:ext uri="{FF2B5EF4-FFF2-40B4-BE49-F238E27FC236}">
                <a16:creationId xmlns:a16="http://schemas.microsoft.com/office/drawing/2014/main" id="{3966C166-C575-4799-9036-8042579E6D64}"/>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53641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5A264-3B8E-4D2B-BC90-15B6925084D3}"/>
              </a:ext>
            </a:extLst>
          </p:cNvPr>
          <p:cNvSpPr>
            <a:spLocks noGrp="1"/>
          </p:cNvSpPr>
          <p:nvPr>
            <p:ph type="title"/>
          </p:nvPr>
        </p:nvSpPr>
        <p:spPr>
          <a:xfrm>
            <a:off x="685800" y="685800"/>
            <a:ext cx="8001000" cy="1066800"/>
          </a:xfrm>
        </p:spPr>
        <p:txBody>
          <a:bodyPr/>
          <a:lstStyle/>
          <a:p>
            <a:r>
              <a:rPr lang="en-AU" dirty="0"/>
              <a:t>Coex SC/</a:t>
            </a:r>
            <a:r>
              <a:rPr lang="en-AU" dirty="0" err="1"/>
              <a:t>Tgbe</a:t>
            </a:r>
            <a:r>
              <a:rPr lang="en-AU" dirty="0"/>
              <a:t>/</a:t>
            </a:r>
            <a:r>
              <a:rPr lang="en-AU" dirty="0" err="1"/>
              <a:t>TGme</a:t>
            </a:r>
            <a:r>
              <a:rPr lang="en-AU" dirty="0"/>
              <a:t> needs to decide how to specify 802.11ax/be in context of 6 GHz rules in Europe</a:t>
            </a:r>
          </a:p>
        </p:txBody>
      </p:sp>
      <p:sp>
        <p:nvSpPr>
          <p:cNvPr id="3" name="Content Placeholder 2">
            <a:extLst>
              <a:ext uri="{FF2B5EF4-FFF2-40B4-BE49-F238E27FC236}">
                <a16:creationId xmlns:a16="http://schemas.microsoft.com/office/drawing/2014/main" id="{39DBAC93-DF30-4CDB-8825-88C68F46B89C}"/>
              </a:ext>
            </a:extLst>
          </p:cNvPr>
          <p:cNvSpPr>
            <a:spLocks noGrp="1"/>
          </p:cNvSpPr>
          <p:nvPr>
            <p:ph idx="1"/>
          </p:nvPr>
        </p:nvSpPr>
        <p:spPr>
          <a:xfrm>
            <a:off x="685800" y="2133600"/>
            <a:ext cx="7772400" cy="4114800"/>
          </a:xfrm>
        </p:spPr>
        <p:txBody>
          <a:bodyPr/>
          <a:lstStyle/>
          <a:p>
            <a:pPr lvl="1"/>
            <a:r>
              <a:rPr lang="en-AU" dirty="0"/>
              <a:t>In EN 303 687, the </a:t>
            </a:r>
            <a:r>
              <a:rPr lang="en-AU" i="1" dirty="0"/>
              <a:t>EDT</a:t>
            </a:r>
            <a:r>
              <a:rPr lang="en-AU" dirty="0"/>
              <a:t> is -72 dBm for both 802.11ax &amp; 802.11be</a:t>
            </a:r>
          </a:p>
          <a:p>
            <a:pPr lvl="1"/>
            <a:r>
              <a:rPr lang="en-AU" dirty="0"/>
              <a:t>This is different to traditional 802.11 operations, which generally uses an </a:t>
            </a:r>
            <a:r>
              <a:rPr lang="en-AU" i="1" dirty="0"/>
              <a:t>PD/ED</a:t>
            </a:r>
            <a:r>
              <a:rPr lang="en-AU" dirty="0"/>
              <a:t> @ -82/-62 dBm</a:t>
            </a:r>
          </a:p>
          <a:p>
            <a:pPr lvl="1"/>
            <a:r>
              <a:rPr lang="en-AU" dirty="0"/>
              <a:t>The Coex SC/</a:t>
            </a:r>
            <a:r>
              <a:rPr lang="en-AU" dirty="0" err="1"/>
              <a:t>TGbe</a:t>
            </a:r>
            <a:r>
              <a:rPr lang="en-AU" dirty="0"/>
              <a:t>/</a:t>
            </a:r>
            <a:r>
              <a:rPr lang="en-AU" dirty="0" err="1"/>
              <a:t>TGme</a:t>
            </a:r>
            <a:r>
              <a:rPr lang="en-AU" dirty="0"/>
              <a:t> need to decide how to handle this difference for 802.11ax/be in 6 GHz in Europe</a:t>
            </a:r>
          </a:p>
          <a:p>
            <a:pPr lvl="2"/>
            <a:r>
              <a:rPr lang="en-AU" dirty="0"/>
              <a:t>Use </a:t>
            </a:r>
            <a:r>
              <a:rPr lang="en-AU" i="1" dirty="0"/>
              <a:t>PD/ED </a:t>
            </a:r>
            <a:r>
              <a:rPr lang="en-AU" dirty="0"/>
              <a:t>@ -82/-72 dBm (which may disadvantage Wi-Fi compared to NR-U)</a:t>
            </a:r>
          </a:p>
          <a:p>
            <a:pPr lvl="2"/>
            <a:r>
              <a:rPr lang="en-AU" dirty="0"/>
              <a:t>Allow </a:t>
            </a:r>
            <a:r>
              <a:rPr lang="en-AU" i="1" dirty="0"/>
              <a:t>ED-only</a:t>
            </a:r>
            <a:r>
              <a:rPr lang="en-AU" dirty="0"/>
              <a:t> @ -72 dBm (like NR-U), at least when NR-U/LAA is around</a:t>
            </a:r>
          </a:p>
          <a:p>
            <a:pPr lvl="2"/>
            <a:r>
              <a:rPr lang="en-AU" dirty="0"/>
              <a:t>Something else</a:t>
            </a:r>
          </a:p>
          <a:p>
            <a:pPr lvl="1"/>
            <a:r>
              <a:rPr lang="en-AU" dirty="0"/>
              <a:t>The decision could be:</a:t>
            </a:r>
          </a:p>
          <a:p>
            <a:pPr lvl="2"/>
            <a:r>
              <a:rPr lang="en-AU" dirty="0"/>
              <a:t>Reflected in the standard</a:t>
            </a:r>
          </a:p>
          <a:p>
            <a:pPr lvl="2"/>
            <a:r>
              <a:rPr lang="en-AU" dirty="0"/>
              <a:t>Handled outside the standard</a:t>
            </a:r>
          </a:p>
          <a:p>
            <a:pPr lvl="1"/>
            <a:r>
              <a:rPr lang="en-AU" b="1" dirty="0"/>
              <a:t>Thoughts?</a:t>
            </a:r>
          </a:p>
          <a:p>
            <a:pPr lvl="2"/>
            <a:endParaRPr lang="en-AU" dirty="0"/>
          </a:p>
        </p:txBody>
      </p:sp>
      <p:sp>
        <p:nvSpPr>
          <p:cNvPr id="4" name="Footer Placeholder 3">
            <a:extLst>
              <a:ext uri="{FF2B5EF4-FFF2-40B4-BE49-F238E27FC236}">
                <a16:creationId xmlns:a16="http://schemas.microsoft.com/office/drawing/2014/main" id="{A7463088-EE79-43C5-9490-480AF75ECAD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F0A53DD-54DC-4C16-893E-50A18BFEA54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50</a:t>
            </a:fld>
            <a:endParaRPr lang="en-US" dirty="0"/>
          </a:p>
        </p:txBody>
      </p:sp>
    </p:spTree>
    <p:extLst>
      <p:ext uri="{BB962C8B-B14F-4D97-AF65-F5344CB8AC3E}">
        <p14:creationId xmlns:p14="http://schemas.microsoft.com/office/powerpoint/2010/main" val="1619877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6F8B6-22F9-476F-9485-AD632ABC4675}"/>
              </a:ext>
            </a:extLst>
          </p:cNvPr>
          <p:cNvSpPr>
            <a:spLocks noGrp="1"/>
          </p:cNvSpPr>
          <p:nvPr>
            <p:ph type="title"/>
          </p:nvPr>
        </p:nvSpPr>
        <p:spPr>
          <a:xfrm>
            <a:off x="685800" y="685800"/>
            <a:ext cx="8305800" cy="1066800"/>
          </a:xfrm>
        </p:spPr>
        <p:txBody>
          <a:bodyPr/>
          <a:lstStyle/>
          <a:p>
            <a:r>
              <a:rPr lang="en-AU" dirty="0"/>
              <a:t>Coex SC will park the issue of 802.11be compatibility with EN 301 893 (5 GHz) &amp; EN 303 687 (6 GHz) </a:t>
            </a:r>
          </a:p>
        </p:txBody>
      </p:sp>
      <p:sp>
        <p:nvSpPr>
          <p:cNvPr id="3" name="Content Placeholder 2">
            <a:extLst>
              <a:ext uri="{FF2B5EF4-FFF2-40B4-BE49-F238E27FC236}">
                <a16:creationId xmlns:a16="http://schemas.microsoft.com/office/drawing/2014/main" id="{A4295D28-AFB2-4559-AFFF-170DDE95813A}"/>
              </a:ext>
            </a:extLst>
          </p:cNvPr>
          <p:cNvSpPr>
            <a:spLocks noGrp="1"/>
          </p:cNvSpPr>
          <p:nvPr>
            <p:ph idx="1"/>
          </p:nvPr>
        </p:nvSpPr>
        <p:spPr/>
        <p:txBody>
          <a:bodyPr/>
          <a:lstStyle/>
          <a:p>
            <a:pPr lvl="1"/>
            <a:r>
              <a:rPr lang="en-AU" dirty="0"/>
              <a:t>Both EN 301 893 (5 GHz) &amp; EN 303 687 (6 GHz) are based on EDCA style access, which was suitable for 802.11ax (Wi-Fi 6/6E)</a:t>
            </a:r>
          </a:p>
          <a:p>
            <a:pPr lvl="2"/>
            <a:r>
              <a:rPr lang="en-AU" dirty="0"/>
              <a:t>Actually, given the EN 301 893 draft, anything in 802.11ax is allowed in 5 GHz</a:t>
            </a:r>
          </a:p>
          <a:p>
            <a:pPr lvl="1"/>
            <a:r>
              <a:rPr lang="en-AU" dirty="0"/>
              <a:t>802.11be is being developed now, with new features that might not all be aligned with the existing HS’s adaptivity assumptions</a:t>
            </a:r>
          </a:p>
          <a:p>
            <a:pPr lvl="1"/>
            <a:r>
              <a:rPr lang="en-AU" dirty="0"/>
              <a:t>This suggests two tasks/options for the Coex SC/</a:t>
            </a:r>
            <a:r>
              <a:rPr lang="en-AU" dirty="0" err="1"/>
              <a:t>TGbe</a:t>
            </a:r>
            <a:endParaRPr lang="en-AU" dirty="0"/>
          </a:p>
          <a:p>
            <a:pPr lvl="2"/>
            <a:r>
              <a:rPr lang="en-AU" dirty="0"/>
              <a:t>Identify any likely 802.11be features that may not be allowed by EN 301 893</a:t>
            </a:r>
            <a:br>
              <a:rPr lang="en-AU" dirty="0"/>
            </a:br>
            <a:r>
              <a:rPr lang="en-AU" dirty="0"/>
              <a:t>(5 GHz) and EN 303 687 (6 GHz) </a:t>
            </a:r>
          </a:p>
          <a:p>
            <a:pPr lvl="2"/>
            <a:r>
              <a:rPr lang="en-AU" dirty="0"/>
              <a:t>Plan to make a case to ETSI BRAN to refine EN 301 893 (5 GHz) and EN 303 687 (6 GHz) to allow these features </a:t>
            </a:r>
          </a:p>
          <a:p>
            <a:pPr lvl="1"/>
            <a:r>
              <a:rPr lang="en-AU" dirty="0"/>
              <a:t>So far, discussions with 802.11be experts have not identified any features not aligned with EN 301 893 (5 GHz) &amp; EN 303 687 (6 GHz) </a:t>
            </a:r>
          </a:p>
          <a:p>
            <a:pPr lvl="2"/>
            <a:r>
              <a:rPr lang="en-AU" dirty="0"/>
              <a:t>Maybe MLO &amp; AP Coordination?????</a:t>
            </a:r>
          </a:p>
          <a:p>
            <a:pPr lvl="1"/>
            <a:r>
              <a:rPr lang="en-AU" b="1" dirty="0"/>
              <a:t>It is proposed we park this issue until such issues are identified …</a:t>
            </a:r>
          </a:p>
        </p:txBody>
      </p:sp>
      <p:sp>
        <p:nvSpPr>
          <p:cNvPr id="4" name="Footer Placeholder 3">
            <a:extLst>
              <a:ext uri="{FF2B5EF4-FFF2-40B4-BE49-F238E27FC236}">
                <a16:creationId xmlns:a16="http://schemas.microsoft.com/office/drawing/2014/main" id="{8FAD747D-D706-4519-8145-3BD538C45A0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685A87B-721A-44F5-AAC1-C8AD24450F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51</a:t>
            </a:fld>
            <a:endParaRPr lang="en-US" dirty="0"/>
          </a:p>
        </p:txBody>
      </p:sp>
    </p:spTree>
    <p:extLst>
      <p:ext uri="{BB962C8B-B14F-4D97-AF65-F5344CB8AC3E}">
        <p14:creationId xmlns:p14="http://schemas.microsoft.com/office/powerpoint/2010/main" val="27992877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Future ETSI BRAN meetings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52</a:t>
            </a:fld>
            <a:endParaRPr lang="en-US" dirty="0"/>
          </a:p>
        </p:txBody>
      </p:sp>
    </p:spTree>
    <p:extLst>
      <p:ext uri="{BB962C8B-B14F-4D97-AF65-F5344CB8AC3E}">
        <p14:creationId xmlns:p14="http://schemas.microsoft.com/office/powerpoint/2010/main" val="30786042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has tentatively agreed its 2022 schedule</a:t>
            </a:r>
          </a:p>
        </p:txBody>
      </p:sp>
      <p:sp>
        <p:nvSpPr>
          <p:cNvPr id="3" name="Content Placeholder 2"/>
          <p:cNvSpPr>
            <a:spLocks noGrp="1"/>
          </p:cNvSpPr>
          <p:nvPr>
            <p:ph sz="half" idx="1"/>
          </p:nvPr>
        </p:nvSpPr>
        <p:spPr/>
        <p:txBody>
          <a:bodyPr/>
          <a:lstStyle/>
          <a:p>
            <a:r>
              <a:rPr lang="en-GB" dirty="0"/>
              <a:t>Meeting schedule for 2022</a:t>
            </a:r>
          </a:p>
          <a:p>
            <a:pPr lvl="1"/>
            <a:r>
              <a:rPr lang="en-AU" dirty="0"/>
              <a:t>BRAN #114</a:t>
            </a:r>
          </a:p>
          <a:p>
            <a:pPr lvl="2"/>
            <a:r>
              <a:rPr lang="en-AU" dirty="0"/>
              <a:t>3 Jun 2022 - 10 Jun 2022</a:t>
            </a:r>
          </a:p>
          <a:p>
            <a:pPr lvl="2"/>
            <a:r>
              <a:rPr lang="en-AU" b="0" i="0" dirty="0">
                <a:effectLst/>
                <a:latin typeface="Arial" panose="020B0604020202020204" pitchFamily="34" charset="0"/>
              </a:rPr>
              <a:t>Hybrid</a:t>
            </a:r>
          </a:p>
          <a:p>
            <a:pPr lvl="1"/>
            <a:r>
              <a:rPr lang="en-AU" dirty="0"/>
              <a:t>BRAN #115</a:t>
            </a:r>
          </a:p>
          <a:p>
            <a:pPr lvl="2"/>
            <a:r>
              <a:rPr lang="en-AU" dirty="0"/>
              <a:t>29 Aug 2022 until 2 Sep 2022; AND</a:t>
            </a:r>
          </a:p>
          <a:p>
            <a:pPr lvl="2"/>
            <a:r>
              <a:rPr lang="en-AU" dirty="0"/>
              <a:t>5 Sep 2022 until 9 Sep 2022</a:t>
            </a:r>
          </a:p>
        </p:txBody>
      </p:sp>
      <p:sp>
        <p:nvSpPr>
          <p:cNvPr id="7" name="Content Placeholder 6">
            <a:extLst>
              <a:ext uri="{FF2B5EF4-FFF2-40B4-BE49-F238E27FC236}">
                <a16:creationId xmlns:a16="http://schemas.microsoft.com/office/drawing/2014/main" id="{2B23BD00-D7C2-427D-A1C5-EABE0F392C52}"/>
              </a:ext>
            </a:extLst>
          </p:cNvPr>
          <p:cNvSpPr>
            <a:spLocks noGrp="1"/>
          </p:cNvSpPr>
          <p:nvPr>
            <p:ph sz="half" idx="2"/>
          </p:nvPr>
        </p:nvSpPr>
        <p:spPr/>
        <p:txBody>
          <a:bodyPr/>
          <a:lstStyle/>
          <a:p>
            <a:pPr marL="1588" lvl="1" indent="0">
              <a:buNone/>
            </a:pPr>
            <a:endParaRPr lang="en-GB" dirty="0"/>
          </a:p>
          <a:p>
            <a:pPr lvl="1"/>
            <a:r>
              <a:rPr lang="en-AU" dirty="0"/>
              <a:t>BRAN #116</a:t>
            </a:r>
          </a:p>
          <a:p>
            <a:pPr lvl="2"/>
            <a:r>
              <a:rPr lang="en-AU" dirty="0"/>
              <a:t>17 Oct 2022 until 21 Oct 2022</a:t>
            </a:r>
          </a:p>
          <a:p>
            <a:pPr lvl="1"/>
            <a:r>
              <a:rPr lang="en-AU" dirty="0"/>
              <a:t>BRAN #117</a:t>
            </a:r>
          </a:p>
          <a:p>
            <a:pPr lvl="2"/>
            <a:r>
              <a:rPr lang="en-AU" dirty="0"/>
              <a:t>5 Dec 2022 until 9 Dec 2022</a:t>
            </a:r>
          </a:p>
        </p:txBody>
      </p:sp>
    </p:spTree>
    <p:extLst>
      <p:ext uri="{BB962C8B-B14F-4D97-AF65-F5344CB8AC3E}">
        <p14:creationId xmlns:p14="http://schemas.microsoft.com/office/powerpoint/2010/main" val="16953733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500C073-E66F-4988-B64A-EF140A30515B}"/>
              </a:ext>
            </a:extLst>
          </p:cNvPr>
          <p:cNvSpPr>
            <a:spLocks noGrp="1"/>
          </p:cNvSpPr>
          <p:nvPr>
            <p:ph type="title"/>
          </p:nvPr>
        </p:nvSpPr>
        <p:spPr>
          <a:xfrm>
            <a:off x="685800" y="685800"/>
            <a:ext cx="7772400" cy="1066800"/>
          </a:xfrm>
        </p:spPr>
        <p:txBody>
          <a:bodyPr/>
          <a:lstStyle/>
          <a:p>
            <a:r>
              <a:rPr lang="en-AU" dirty="0"/>
              <a:t>ETSI BRAN has scheduled various virtual meetings related to EN 301 893 &amp; EN 303 687</a:t>
            </a:r>
          </a:p>
        </p:txBody>
      </p:sp>
      <p:sp>
        <p:nvSpPr>
          <p:cNvPr id="3" name="Content Placeholder 2">
            <a:extLst>
              <a:ext uri="{FF2B5EF4-FFF2-40B4-BE49-F238E27FC236}">
                <a16:creationId xmlns:a16="http://schemas.microsoft.com/office/drawing/2014/main" id="{F5FDFCB0-5B78-405A-B14F-207E743DC5E5}"/>
              </a:ext>
            </a:extLst>
          </p:cNvPr>
          <p:cNvSpPr>
            <a:spLocks noGrp="1"/>
          </p:cNvSpPr>
          <p:nvPr>
            <p:ph idx="1"/>
          </p:nvPr>
        </p:nvSpPr>
        <p:spPr>
          <a:xfrm>
            <a:off x="685800" y="1981200"/>
            <a:ext cx="7772400" cy="4114800"/>
          </a:xfrm>
        </p:spPr>
        <p:txBody>
          <a:bodyPr/>
          <a:lstStyle/>
          <a:p>
            <a:pPr lvl="1"/>
            <a:r>
              <a:rPr lang="en-AU" dirty="0"/>
              <a:t>BRAN #113h</a:t>
            </a:r>
          </a:p>
          <a:p>
            <a:pPr lvl="2"/>
            <a:r>
              <a:rPr lang="en-AU" dirty="0"/>
              <a:t>30 May 2022 @ 17:00-20:15</a:t>
            </a:r>
          </a:p>
          <a:p>
            <a:pPr lvl="2"/>
            <a:r>
              <a:rPr lang="en-AU" dirty="0"/>
              <a:t>EN 301 893 </a:t>
            </a:r>
          </a:p>
        </p:txBody>
      </p:sp>
      <p:sp>
        <p:nvSpPr>
          <p:cNvPr id="4" name="Footer Placeholder 3">
            <a:extLst>
              <a:ext uri="{FF2B5EF4-FFF2-40B4-BE49-F238E27FC236}">
                <a16:creationId xmlns:a16="http://schemas.microsoft.com/office/drawing/2014/main" id="{34C28C8E-055C-4DCE-A057-6601398AD0A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CB9B2994-9083-4572-BC4A-36C76AA6B3D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54</a:t>
            </a:fld>
            <a:endParaRPr lang="en-US" dirty="0"/>
          </a:p>
        </p:txBody>
      </p:sp>
    </p:spTree>
    <p:extLst>
      <p:ext uri="{BB962C8B-B14F-4D97-AF65-F5344CB8AC3E}">
        <p14:creationId xmlns:p14="http://schemas.microsoft.com/office/powerpoint/2010/main" val="38795536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Is there a coexistence issue with IEEE 802.15.4ab?</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55</a:t>
            </a:fld>
            <a:endParaRPr lang="en-US" dirty="0"/>
          </a:p>
        </p:txBody>
      </p:sp>
    </p:spTree>
    <p:extLst>
      <p:ext uri="{BB962C8B-B14F-4D97-AF65-F5344CB8AC3E}">
        <p14:creationId xmlns:p14="http://schemas.microsoft.com/office/powerpoint/2010/main" val="25238467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B04E9E0-288B-4369-BE54-B6E7E05B9692}"/>
              </a:ext>
            </a:extLst>
          </p:cNvPr>
          <p:cNvSpPr>
            <a:spLocks noGrp="1"/>
          </p:cNvSpPr>
          <p:nvPr>
            <p:ph type="title"/>
          </p:nvPr>
        </p:nvSpPr>
        <p:spPr/>
        <p:txBody>
          <a:bodyPr/>
          <a:lstStyle/>
          <a:p>
            <a:r>
              <a:rPr lang="en-AU" dirty="0"/>
              <a:t>There is activity underway in IEEE 802.15.4ab with a potential impact on Wi-Fi coexistence</a:t>
            </a:r>
          </a:p>
        </p:txBody>
      </p:sp>
      <p:sp>
        <p:nvSpPr>
          <p:cNvPr id="3" name="Content Placeholder 2">
            <a:extLst>
              <a:ext uri="{FF2B5EF4-FFF2-40B4-BE49-F238E27FC236}">
                <a16:creationId xmlns:a16="http://schemas.microsoft.com/office/drawing/2014/main" id="{38FB689B-1508-4C96-A6E3-153C37A43DC0}"/>
              </a:ext>
            </a:extLst>
          </p:cNvPr>
          <p:cNvSpPr>
            <a:spLocks noGrp="1"/>
          </p:cNvSpPr>
          <p:nvPr>
            <p:ph idx="1"/>
          </p:nvPr>
        </p:nvSpPr>
        <p:spPr/>
        <p:txBody>
          <a:bodyPr/>
          <a:lstStyle/>
          <a:p>
            <a:pPr lvl="1"/>
            <a:r>
              <a:rPr lang="en-AU" dirty="0"/>
              <a:t>IEEE 802.15.4ab (next generation UWB) is discussing a mechanism that:</a:t>
            </a:r>
          </a:p>
          <a:p>
            <a:pPr lvl="2"/>
            <a:r>
              <a:rPr lang="en-AU" dirty="0"/>
              <a:t>… uses NB FH transmissions in the lower band (upper UNII3) </a:t>
            </a:r>
          </a:p>
          <a:p>
            <a:pPr lvl="2"/>
            <a:r>
              <a:rPr lang="en-AU" dirty="0"/>
              <a:t>…to signal channel reservation in the upper band (UNII 6, UWB Ch.5 &amp; Ch.9)</a:t>
            </a:r>
          </a:p>
          <a:p>
            <a:pPr lvl="1"/>
            <a:r>
              <a:rPr lang="en-US" dirty="0"/>
              <a:t>This NB FH operation is targeted towards improving the link UWB budget by avoiding collisions of UWB signals in the UWB channels</a:t>
            </a:r>
            <a:endParaRPr lang="en-AU" dirty="0"/>
          </a:p>
          <a:p>
            <a:pPr lvl="1"/>
            <a:r>
              <a:rPr lang="en-US" dirty="0"/>
              <a:t>However, it seems less concerned about coexistence with Wi-Fi</a:t>
            </a:r>
          </a:p>
          <a:p>
            <a:pPr lvl="2"/>
            <a:r>
              <a:rPr lang="en-US" dirty="0"/>
              <a:t>The original version did not specify any LBT …</a:t>
            </a:r>
          </a:p>
          <a:p>
            <a:pPr lvl="2"/>
            <a:r>
              <a:rPr lang="en-US" dirty="0"/>
              <a:t>… although that may change with proposals for </a:t>
            </a:r>
            <a:r>
              <a:rPr lang="en-US" i="1" dirty="0"/>
              <a:t>ED-only</a:t>
            </a:r>
            <a:r>
              <a:rPr lang="en-US" dirty="0"/>
              <a:t> @ -62 dBm</a:t>
            </a:r>
          </a:p>
          <a:p>
            <a:pPr lvl="2"/>
            <a:r>
              <a:rPr lang="en-US" dirty="0"/>
              <a:t>Additional noise from such a deaf version of NB will likely have an adverse affect on Wi-Fi …</a:t>
            </a:r>
          </a:p>
          <a:p>
            <a:pPr lvl="2"/>
            <a:r>
              <a:rPr lang="en-US" dirty="0"/>
              <a:t>…noting Wi-Fi and LAA/NR-U typically </a:t>
            </a:r>
            <a:r>
              <a:rPr lang="en-US" i="1" dirty="0"/>
              <a:t>listen</a:t>
            </a:r>
            <a:r>
              <a:rPr lang="en-US" dirty="0"/>
              <a:t> at -72 dBm or less</a:t>
            </a:r>
          </a:p>
          <a:p>
            <a:pPr lvl="1"/>
            <a:r>
              <a:rPr lang="en-US" dirty="0"/>
              <a:t>The arguments seem similar to the NB discussions in ESTI BRAN</a:t>
            </a:r>
          </a:p>
          <a:p>
            <a:pPr lvl="2"/>
            <a:r>
              <a:rPr lang="en-US" dirty="0"/>
              <a:t>… with some of the same stakeholders</a:t>
            </a: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41B0557C-0382-4ECC-B21F-7CAD8F8F410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2B7D401-0001-4F73-B000-D5200AA548B2}"/>
              </a:ext>
            </a:extLst>
          </p:cNvPr>
          <p:cNvSpPr>
            <a:spLocks noGrp="1"/>
          </p:cNvSpPr>
          <p:nvPr>
            <p:ph type="sldNum" sz="quarter" idx="11"/>
          </p:nvPr>
        </p:nvSpPr>
        <p:spPr/>
        <p:txBody>
          <a:bodyPr/>
          <a:lstStyle/>
          <a:p>
            <a:r>
              <a:rPr lang="en-US"/>
              <a:t>Slide </a:t>
            </a:r>
            <a:fld id="{EF4002E7-DB4D-4CC3-8382-1939D19420D8}" type="slidenum">
              <a:rPr lang="en-US" smtClean="0"/>
              <a:pPr/>
              <a:t>56</a:t>
            </a:fld>
            <a:endParaRPr lang="en-US" dirty="0"/>
          </a:p>
        </p:txBody>
      </p:sp>
    </p:spTree>
    <p:extLst>
      <p:ext uri="{BB962C8B-B14F-4D97-AF65-F5344CB8AC3E}">
        <p14:creationId xmlns:p14="http://schemas.microsoft.com/office/powerpoint/2010/main" val="32036885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E3AF8-2471-450C-B5F3-F54F8B4FA0EA}"/>
              </a:ext>
            </a:extLst>
          </p:cNvPr>
          <p:cNvSpPr>
            <a:spLocks noGrp="1"/>
          </p:cNvSpPr>
          <p:nvPr>
            <p:ph type="title"/>
          </p:nvPr>
        </p:nvSpPr>
        <p:spPr/>
        <p:txBody>
          <a:bodyPr/>
          <a:lstStyle/>
          <a:p>
            <a:r>
              <a:rPr lang="en-AU" dirty="0"/>
              <a:t>Is anyone interested in leading a  discussion about leading a discussion on the IEEE 802.15.4ab work?</a:t>
            </a:r>
          </a:p>
        </p:txBody>
      </p:sp>
      <p:sp>
        <p:nvSpPr>
          <p:cNvPr id="3" name="Content Placeholder 2">
            <a:extLst>
              <a:ext uri="{FF2B5EF4-FFF2-40B4-BE49-F238E27FC236}">
                <a16:creationId xmlns:a16="http://schemas.microsoft.com/office/drawing/2014/main" id="{3400DF22-E602-4135-B66C-81AE1CB2BF06}"/>
              </a:ext>
            </a:extLst>
          </p:cNvPr>
          <p:cNvSpPr>
            <a:spLocks noGrp="1"/>
          </p:cNvSpPr>
          <p:nvPr>
            <p:ph idx="1"/>
          </p:nvPr>
        </p:nvSpPr>
        <p:spPr/>
        <p:txBody>
          <a:bodyPr/>
          <a:lstStyle/>
          <a:p>
            <a:pPr lvl="1"/>
            <a:r>
              <a:rPr lang="en-AU" dirty="0"/>
              <a:t>For more information have a look at …</a:t>
            </a:r>
          </a:p>
          <a:p>
            <a:pPr lvl="2"/>
            <a:r>
              <a:rPr lang="en-AU" dirty="0"/>
              <a:t>15-22-0262: NBA-UWB Technical Framework Proposal</a:t>
            </a:r>
          </a:p>
          <a:p>
            <a:pPr lvl="2"/>
            <a:r>
              <a:rPr lang="en-AU" dirty="0"/>
              <a:t>15-22-0080: </a:t>
            </a:r>
            <a:r>
              <a:rPr lang="en-US" altLang="en-US" dirty="0"/>
              <a:t>NBA-MMS-UWB MAC </a:t>
            </a:r>
            <a:r>
              <a:rPr lang="en-US" altLang="en-US" dirty="0" err="1"/>
              <a:t>Followup</a:t>
            </a:r>
            <a:endParaRPr lang="en-AU" dirty="0"/>
          </a:p>
          <a:p>
            <a:pPr lvl="2"/>
            <a:r>
              <a:rPr lang="en-AU" dirty="0"/>
              <a:t>15-22-0156: </a:t>
            </a:r>
            <a:r>
              <a:rPr lang="en-US" altLang="en-US" dirty="0"/>
              <a:t>Discussion on narrowband assisted UWB</a:t>
            </a:r>
          </a:p>
          <a:p>
            <a:pPr lvl="2"/>
            <a:r>
              <a:rPr lang="en-US" altLang="en-US" dirty="0"/>
              <a:t>…</a:t>
            </a:r>
          </a:p>
          <a:p>
            <a:pPr lvl="1"/>
            <a:r>
              <a:rPr lang="en-US" dirty="0"/>
              <a:t>At least a couple of 802.11 members have expressed concern to the Coex SC Chair …</a:t>
            </a:r>
          </a:p>
          <a:p>
            <a:pPr lvl="1"/>
            <a:r>
              <a:rPr lang="en-AU" dirty="0"/>
              <a:t>… but is there a wider concern?</a:t>
            </a:r>
          </a:p>
          <a:p>
            <a:pPr lvl="1"/>
            <a:r>
              <a:rPr lang="en-AU" dirty="0"/>
              <a:t>Is anyone interested in undertaking an evaluation of the NB FH activity in IEEE 802.15.4ab …</a:t>
            </a:r>
          </a:p>
          <a:p>
            <a:pPr lvl="1"/>
            <a:r>
              <a:rPr lang="en-AU" dirty="0"/>
              <a:t>… with a goal of briefing the Coex SC in July 2021?</a:t>
            </a:r>
            <a:endParaRPr lang="en-US" dirty="0"/>
          </a:p>
        </p:txBody>
      </p:sp>
      <p:sp>
        <p:nvSpPr>
          <p:cNvPr id="4" name="Footer Placeholder 3">
            <a:extLst>
              <a:ext uri="{FF2B5EF4-FFF2-40B4-BE49-F238E27FC236}">
                <a16:creationId xmlns:a16="http://schemas.microsoft.com/office/drawing/2014/main" id="{313B9014-F6BD-48F4-A7BC-5786FFBEED6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1212DB5-76BC-4C1E-A0C1-EC78F34419CB}"/>
              </a:ext>
            </a:extLst>
          </p:cNvPr>
          <p:cNvSpPr>
            <a:spLocks noGrp="1"/>
          </p:cNvSpPr>
          <p:nvPr>
            <p:ph type="sldNum" sz="quarter" idx="11"/>
          </p:nvPr>
        </p:nvSpPr>
        <p:spPr/>
        <p:txBody>
          <a:bodyPr/>
          <a:lstStyle/>
          <a:p>
            <a:r>
              <a:rPr lang="en-US"/>
              <a:t>Slide </a:t>
            </a:r>
            <a:fld id="{EF4002E7-DB4D-4CC3-8382-1939D19420D8}" type="slidenum">
              <a:rPr lang="en-US" smtClean="0"/>
              <a:pPr/>
              <a:t>57</a:t>
            </a:fld>
            <a:endParaRPr lang="en-US" dirty="0"/>
          </a:p>
        </p:txBody>
      </p:sp>
    </p:spTree>
    <p:extLst>
      <p:ext uri="{BB962C8B-B14F-4D97-AF65-F5344CB8AC3E}">
        <p14:creationId xmlns:p14="http://schemas.microsoft.com/office/powerpoint/2010/main" val="16948781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status of</a:t>
            </a:r>
            <a:br>
              <a:rPr lang="en-AU" sz="2400" b="1" dirty="0">
                <a:solidFill>
                  <a:srgbClr val="FF0000"/>
                </a:solidFill>
              </a:rPr>
            </a:br>
            <a:r>
              <a:rPr lang="en-AU" sz="2400" b="1" dirty="0">
                <a:solidFill>
                  <a:srgbClr val="FF0000"/>
                </a:solidFill>
              </a:rPr>
              <a:t>6 GHz spectrum availability?</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58</a:t>
            </a:fld>
            <a:endParaRPr lang="en-US" dirty="0"/>
          </a:p>
        </p:txBody>
      </p:sp>
    </p:spTree>
    <p:extLst>
      <p:ext uri="{BB962C8B-B14F-4D97-AF65-F5344CB8AC3E}">
        <p14:creationId xmlns:p14="http://schemas.microsoft.com/office/powerpoint/2010/main" val="10423589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338E64F2-B01D-4BCF-AA3D-55033F4B41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133" y="1981200"/>
            <a:ext cx="9474133" cy="43735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1B74DD0-1CDF-46D3-AB80-09C5AACEFEF4}"/>
              </a:ext>
            </a:extLst>
          </p:cNvPr>
          <p:cNvSpPr>
            <a:spLocks noGrp="1"/>
          </p:cNvSpPr>
          <p:nvPr>
            <p:ph type="title"/>
          </p:nvPr>
        </p:nvSpPr>
        <p:spPr>
          <a:xfrm>
            <a:off x="685800" y="685800"/>
            <a:ext cx="8458200" cy="1066800"/>
          </a:xfrm>
        </p:spPr>
        <p:txBody>
          <a:bodyPr/>
          <a:lstStyle/>
          <a:p>
            <a:r>
              <a:rPr lang="en-AU" dirty="0"/>
              <a:t>Coexistence will become increasingly important as</a:t>
            </a:r>
            <a:br>
              <a:rPr lang="en-AU" dirty="0"/>
            </a:br>
            <a:r>
              <a:rPr lang="en-AU" dirty="0"/>
              <a:t>6 GHz opens globally for unlicenced operation …</a:t>
            </a:r>
          </a:p>
        </p:txBody>
      </p:sp>
      <p:sp>
        <p:nvSpPr>
          <p:cNvPr id="3" name="Footer Placeholder 2">
            <a:extLst>
              <a:ext uri="{FF2B5EF4-FFF2-40B4-BE49-F238E27FC236}">
                <a16:creationId xmlns:a16="http://schemas.microsoft.com/office/drawing/2014/main" id="{0578D505-C619-4846-BCA4-912A6BD5AE00}"/>
              </a:ext>
            </a:extLst>
          </p:cNvPr>
          <p:cNvSpPr>
            <a:spLocks noGrp="1"/>
          </p:cNvSpPr>
          <p:nvPr>
            <p:ph type="ftr" sz="quarter" idx="10"/>
          </p:nvPr>
        </p:nvSpPr>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5EB380F2-A4FA-49DC-9B38-500DF7756212}"/>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59</a:t>
            </a:fld>
            <a:endParaRPr lang="en-US" dirty="0"/>
          </a:p>
        </p:txBody>
      </p:sp>
      <p:sp>
        <p:nvSpPr>
          <p:cNvPr id="254" name="TextBox 253">
            <a:extLst>
              <a:ext uri="{FF2B5EF4-FFF2-40B4-BE49-F238E27FC236}">
                <a16:creationId xmlns:a16="http://schemas.microsoft.com/office/drawing/2014/main" id="{F74ED2CD-6DC8-4564-99A3-81F608D073B6}"/>
              </a:ext>
            </a:extLst>
          </p:cNvPr>
          <p:cNvSpPr txBox="1"/>
          <p:nvPr/>
        </p:nvSpPr>
        <p:spPr>
          <a:xfrm>
            <a:off x="381000" y="4731973"/>
            <a:ext cx="2916711" cy="1456809"/>
          </a:xfrm>
          <a:prstGeom prst="rect">
            <a:avLst/>
          </a:prstGeom>
          <a:noFill/>
        </p:spPr>
        <p:txBody>
          <a:bodyPr wrap="square" rtlCol="0">
            <a:spAutoFit/>
          </a:bodyPr>
          <a:lstStyle/>
          <a:p>
            <a:pPr>
              <a:spcBef>
                <a:spcPts val="400"/>
              </a:spcBef>
              <a:defRPr/>
            </a:pPr>
            <a:r>
              <a:rPr lang="en-US" dirty="0">
                <a:latin typeface="CiscoSansTT ExtraLight"/>
              </a:rPr>
              <a:t>1200 MHz</a:t>
            </a:r>
          </a:p>
          <a:p>
            <a:pPr>
              <a:spcBef>
                <a:spcPts val="400"/>
              </a:spcBef>
              <a:defRPr/>
            </a:pPr>
            <a:r>
              <a:rPr lang="en-US" dirty="0">
                <a:latin typeface="CiscoSansTT ExtraLight"/>
              </a:rPr>
              <a:t>1200 MHz Consultation</a:t>
            </a:r>
            <a:endParaRPr lang="en-US" sz="2000" dirty="0">
              <a:latin typeface="CiscoSansTT ExtraLight"/>
            </a:endParaRPr>
          </a:p>
          <a:p>
            <a:pPr>
              <a:spcBef>
                <a:spcPts val="400"/>
              </a:spcBef>
              <a:defRPr/>
            </a:pPr>
            <a:r>
              <a:rPr lang="en-US" dirty="0">
                <a:latin typeface="CiscoSansTT ExtraLight"/>
              </a:rPr>
              <a:t>500 MHz</a:t>
            </a:r>
          </a:p>
          <a:p>
            <a:pPr>
              <a:spcBef>
                <a:spcPts val="400"/>
              </a:spcBef>
              <a:defRPr/>
            </a:pPr>
            <a:r>
              <a:rPr lang="en-US" dirty="0">
                <a:latin typeface="CiscoSansTT ExtraLight"/>
              </a:rPr>
              <a:t>500 MHz Consultation</a:t>
            </a:r>
          </a:p>
          <a:p>
            <a:pPr>
              <a:spcBef>
                <a:spcPts val="400"/>
              </a:spcBef>
              <a:defRPr/>
            </a:pPr>
            <a:r>
              <a:rPr lang="en-US" dirty="0">
                <a:latin typeface="CiscoSansTT ExtraLight"/>
              </a:rPr>
              <a:t>TBD (early in process)</a:t>
            </a:r>
          </a:p>
          <a:p>
            <a:pPr>
              <a:spcBef>
                <a:spcPts val="400"/>
              </a:spcBef>
              <a:defRPr/>
            </a:pPr>
            <a:r>
              <a:rPr lang="en-US" dirty="0">
                <a:latin typeface="CiscoSansTT ExtraLight"/>
              </a:rPr>
              <a:t>No activity</a:t>
            </a:r>
          </a:p>
        </p:txBody>
      </p:sp>
    </p:spTree>
    <p:extLst>
      <p:ext uri="{BB962C8B-B14F-4D97-AF65-F5344CB8AC3E}">
        <p14:creationId xmlns:p14="http://schemas.microsoft.com/office/powerpoint/2010/main" val="3449501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6</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D1A4A-9157-4E6E-AE62-46F865790329}"/>
              </a:ext>
            </a:extLst>
          </p:cNvPr>
          <p:cNvSpPr>
            <a:spLocks noGrp="1"/>
          </p:cNvSpPr>
          <p:nvPr>
            <p:ph type="title"/>
          </p:nvPr>
        </p:nvSpPr>
        <p:spPr/>
        <p:txBody>
          <a:bodyPr/>
          <a:lstStyle/>
          <a:p>
            <a:r>
              <a:rPr lang="en-AU" dirty="0"/>
              <a:t>What is happening wrt access to 6 </a:t>
            </a:r>
            <a:r>
              <a:rPr lang="en-AU" dirty="0" err="1"/>
              <a:t>GHx</a:t>
            </a:r>
            <a:r>
              <a:rPr lang="en-AU" dirty="0"/>
              <a:t> so that we can actually have a coexistence issue?</a:t>
            </a:r>
          </a:p>
        </p:txBody>
      </p:sp>
      <p:sp>
        <p:nvSpPr>
          <p:cNvPr id="3" name="Content Placeholder 2">
            <a:extLst>
              <a:ext uri="{FF2B5EF4-FFF2-40B4-BE49-F238E27FC236}">
                <a16:creationId xmlns:a16="http://schemas.microsoft.com/office/drawing/2014/main" id="{071FCC09-0A98-4865-886C-9B9942E95ACF}"/>
              </a:ext>
            </a:extLst>
          </p:cNvPr>
          <p:cNvSpPr>
            <a:spLocks noGrp="1"/>
          </p:cNvSpPr>
          <p:nvPr>
            <p:ph idx="1"/>
          </p:nvPr>
        </p:nvSpPr>
        <p:spPr/>
        <p:txBody>
          <a:bodyPr/>
          <a:lstStyle/>
          <a:p>
            <a:pPr lvl="1"/>
            <a:r>
              <a:rPr lang="en-AU" dirty="0"/>
              <a:t>Previously, we have discussed the opposing forces </a:t>
            </a:r>
          </a:p>
          <a:p>
            <a:pPr lvl="2"/>
            <a:r>
              <a:rPr lang="en-AU" dirty="0"/>
              <a:t>Make it all of 6 GHz unlicensed</a:t>
            </a:r>
          </a:p>
          <a:p>
            <a:pPr lvl="3"/>
            <a:r>
              <a:rPr lang="en-AU" dirty="0"/>
              <a:t>Most of Wi-F industry</a:t>
            </a:r>
          </a:p>
          <a:p>
            <a:pPr lvl="2"/>
            <a:r>
              <a:rPr lang="en-AU" dirty="0"/>
              <a:t>Make at least half of 6 GHz licensed</a:t>
            </a:r>
          </a:p>
          <a:p>
            <a:pPr lvl="3"/>
            <a:r>
              <a:rPr lang="en-AU" dirty="0"/>
              <a:t>Cellular industry lead by GSMA</a:t>
            </a:r>
          </a:p>
          <a:p>
            <a:pPr lvl="3"/>
            <a:r>
              <a:rPr lang="en-AU" dirty="0"/>
              <a:t>Some incumbents concerned about </a:t>
            </a:r>
            <a:r>
              <a:rPr lang="en-AU" dirty="0" err="1"/>
              <a:t>coex</a:t>
            </a:r>
            <a:endParaRPr lang="en-AU" dirty="0"/>
          </a:p>
          <a:p>
            <a:pPr lvl="1"/>
            <a:r>
              <a:rPr lang="en-AU" dirty="0"/>
              <a:t>There was a volunteer to give us an update on current status &amp; activities wrt 6 GHz …</a:t>
            </a:r>
          </a:p>
          <a:p>
            <a:pPr lvl="1"/>
            <a:r>
              <a:rPr lang="en-AU" dirty="0"/>
              <a:t>… but they did not come though toady </a:t>
            </a:r>
            <a:r>
              <a:rPr lang="en-AU" dirty="0">
                <a:sym typeface="Wingdings" panose="05000000000000000000" pitchFamily="2" charset="2"/>
              </a:rPr>
              <a:t></a:t>
            </a:r>
          </a:p>
          <a:p>
            <a:pPr lvl="1"/>
            <a:r>
              <a:rPr lang="en-AU" dirty="0">
                <a:sym typeface="Wingdings" panose="05000000000000000000" pitchFamily="2" charset="2"/>
              </a:rPr>
              <a:t>Does anyone want to share anything?</a:t>
            </a:r>
            <a:endParaRPr lang="en-AU" dirty="0"/>
          </a:p>
        </p:txBody>
      </p:sp>
      <p:sp>
        <p:nvSpPr>
          <p:cNvPr id="4" name="Footer Placeholder 3">
            <a:extLst>
              <a:ext uri="{FF2B5EF4-FFF2-40B4-BE49-F238E27FC236}">
                <a16:creationId xmlns:a16="http://schemas.microsoft.com/office/drawing/2014/main" id="{6C523673-E8CB-4FB9-92FD-A1C4DAF1AF0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D7DF783-A098-4CFC-8FFB-60BAE36A2BD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dirty="0"/>
          </a:p>
        </p:txBody>
      </p:sp>
    </p:spTree>
    <p:extLst>
      <p:ext uri="{BB962C8B-B14F-4D97-AF65-F5344CB8AC3E}">
        <p14:creationId xmlns:p14="http://schemas.microsoft.com/office/powerpoint/2010/main" val="37845273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43091D-2EA8-4326-86E9-512FA468FA76}"/>
              </a:ext>
            </a:extLst>
          </p:cNvPr>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happening wrt</a:t>
            </a:r>
            <a:br>
              <a:rPr lang="en-AU" sz="2400" b="1" dirty="0">
                <a:solidFill>
                  <a:srgbClr val="FF0000"/>
                </a:solidFill>
              </a:rPr>
            </a:br>
            <a:r>
              <a:rPr lang="en-AU" sz="2400" b="1" dirty="0">
                <a:solidFill>
                  <a:srgbClr val="FF0000"/>
                </a:solidFill>
              </a:rPr>
              <a:t>coexistence in 3GPP?</a:t>
            </a:r>
          </a:p>
        </p:txBody>
      </p:sp>
      <p:sp>
        <p:nvSpPr>
          <p:cNvPr id="3" name="Footer Placeholder 2">
            <a:extLst>
              <a:ext uri="{FF2B5EF4-FFF2-40B4-BE49-F238E27FC236}">
                <a16:creationId xmlns:a16="http://schemas.microsoft.com/office/drawing/2014/main" id="{510DD658-EE30-4542-867B-47903E778741}"/>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D125544D-6A87-4764-A323-F001914D2B2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dirty="0"/>
          </a:p>
        </p:txBody>
      </p:sp>
    </p:spTree>
    <p:extLst>
      <p:ext uri="{BB962C8B-B14F-4D97-AF65-F5344CB8AC3E}">
        <p14:creationId xmlns:p14="http://schemas.microsoft.com/office/powerpoint/2010/main" val="41755381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A10D0-5F7E-4F91-8B4A-C1AA24CB5A52}"/>
              </a:ext>
            </a:extLst>
          </p:cNvPr>
          <p:cNvSpPr>
            <a:spLocks noGrp="1"/>
          </p:cNvSpPr>
          <p:nvPr>
            <p:ph type="title"/>
          </p:nvPr>
        </p:nvSpPr>
        <p:spPr/>
        <p:txBody>
          <a:bodyPr/>
          <a:lstStyle/>
          <a:p>
            <a:r>
              <a:rPr lang="en-AU" dirty="0"/>
              <a:t>The Coex SC will monitor </a:t>
            </a:r>
            <a:r>
              <a:rPr lang="en-AU" dirty="0" err="1"/>
              <a:t>coex</a:t>
            </a:r>
            <a:r>
              <a:rPr lang="en-AU" dirty="0"/>
              <a:t> impacts of SL-U</a:t>
            </a:r>
          </a:p>
        </p:txBody>
      </p:sp>
      <p:sp>
        <p:nvSpPr>
          <p:cNvPr id="3" name="Content Placeholder 2">
            <a:extLst>
              <a:ext uri="{FF2B5EF4-FFF2-40B4-BE49-F238E27FC236}">
                <a16:creationId xmlns:a16="http://schemas.microsoft.com/office/drawing/2014/main" id="{132C39A1-D046-451C-8D0E-9636E28E61BC}"/>
              </a:ext>
            </a:extLst>
          </p:cNvPr>
          <p:cNvSpPr>
            <a:spLocks noGrp="1"/>
          </p:cNvSpPr>
          <p:nvPr>
            <p:ph idx="1"/>
          </p:nvPr>
        </p:nvSpPr>
        <p:spPr/>
        <p:txBody>
          <a:bodyPr/>
          <a:lstStyle/>
          <a:p>
            <a:pPr lvl="1"/>
            <a:r>
              <a:rPr lang="en-US" sz="1800" dirty="0">
                <a:effectLst/>
                <a:latin typeface="+mj-lt"/>
                <a:ea typeface="Calibri" panose="020F0502020204030204" pitchFamily="34" charset="0"/>
              </a:rPr>
              <a:t>In Jan 2022, Dorin Viorel (CableLabs) </a:t>
            </a:r>
            <a:r>
              <a:rPr lang="en-AU" dirty="0">
                <a:latin typeface="+mj-lt"/>
              </a:rPr>
              <a:t>provided an update on 3GPP RAN activities relevant </a:t>
            </a:r>
            <a:r>
              <a:rPr lang="en-AU" dirty="0"/>
              <a:t>to coexistence</a:t>
            </a:r>
          </a:p>
          <a:p>
            <a:pPr lvl="2"/>
            <a:r>
              <a:rPr lang="en-AU" dirty="0"/>
              <a:t>See </a:t>
            </a:r>
            <a:r>
              <a:rPr lang="en-AU" dirty="0">
                <a:hlinkClick r:id="rId2"/>
              </a:rPr>
              <a:t>11-22-0124-00</a:t>
            </a:r>
            <a:endParaRPr lang="en-AU" dirty="0"/>
          </a:p>
          <a:p>
            <a:pPr lvl="1"/>
            <a:r>
              <a:rPr lang="en-AU" dirty="0"/>
              <a:t>It was noted that SL-U may cause future </a:t>
            </a:r>
            <a:r>
              <a:rPr lang="en-AU" dirty="0" err="1"/>
              <a:t>coex</a:t>
            </a:r>
            <a:r>
              <a:rPr lang="en-AU" dirty="0"/>
              <a:t> issues for Wi-Fi</a:t>
            </a:r>
          </a:p>
          <a:p>
            <a:pPr lvl="2"/>
            <a:r>
              <a:rPr lang="en-GB" dirty="0"/>
              <a:t>SL-U</a:t>
            </a:r>
            <a:r>
              <a:rPr lang="en-AU" dirty="0"/>
              <a:t> is Side Link Unlicensed</a:t>
            </a:r>
          </a:p>
          <a:p>
            <a:pPr lvl="2"/>
            <a:r>
              <a:rPr lang="en-AU" dirty="0"/>
              <a:t>Coex of SL-U with NR-U and Wi-Fi has not been studied</a:t>
            </a:r>
          </a:p>
          <a:p>
            <a:pPr lvl="2"/>
            <a:r>
              <a:rPr lang="en-AU" dirty="0"/>
              <a:t>It is possible that SL-U will not follow the NR-U access framework</a:t>
            </a:r>
          </a:p>
          <a:p>
            <a:pPr lvl="1"/>
            <a:r>
              <a:rPr lang="en-AU" dirty="0"/>
              <a:t>The Coex SC will follow progress and any risks of SL-U</a:t>
            </a:r>
          </a:p>
          <a:p>
            <a:pPr lvl="2"/>
            <a:r>
              <a:rPr lang="en-AU" dirty="0"/>
              <a:t>It is believed </a:t>
            </a:r>
            <a:r>
              <a:rPr lang="en-US" dirty="0">
                <a:solidFill>
                  <a:schemeClr val="tx1"/>
                </a:solidFill>
              </a:rPr>
              <a:t>a more accurate perspective of SL-U will become available by 3Q2022</a:t>
            </a:r>
          </a:p>
          <a:p>
            <a:pPr lvl="1"/>
            <a:endParaRPr lang="en-AU" dirty="0"/>
          </a:p>
        </p:txBody>
      </p:sp>
      <p:sp>
        <p:nvSpPr>
          <p:cNvPr id="4" name="Footer Placeholder 3">
            <a:extLst>
              <a:ext uri="{FF2B5EF4-FFF2-40B4-BE49-F238E27FC236}">
                <a16:creationId xmlns:a16="http://schemas.microsoft.com/office/drawing/2014/main" id="{DC0E7845-532F-4807-AD2C-3EF77823A96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E44A69A-533F-4E5D-9C0D-BD4A1C2CBC0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62</a:t>
            </a:fld>
            <a:endParaRPr lang="en-US" dirty="0"/>
          </a:p>
        </p:txBody>
      </p:sp>
    </p:spTree>
    <p:extLst>
      <p:ext uri="{BB962C8B-B14F-4D97-AF65-F5344CB8AC3E}">
        <p14:creationId xmlns:p14="http://schemas.microsoft.com/office/powerpoint/2010/main" val="31010495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EE1B0EB-C4CF-455B-98AB-FF078EC547FA}"/>
              </a:ext>
            </a:extLst>
          </p:cNvPr>
          <p:cNvSpPr>
            <a:spLocks noGrp="1"/>
          </p:cNvSpPr>
          <p:nvPr>
            <p:ph type="title"/>
          </p:nvPr>
        </p:nvSpPr>
        <p:spPr/>
        <p:txBody>
          <a:bodyPr/>
          <a:lstStyle/>
          <a:p>
            <a:r>
              <a:rPr lang="en-AU" dirty="0"/>
              <a:t>It appears 3GPP want to avoid </a:t>
            </a:r>
            <a:r>
              <a:rPr lang="en-AU" dirty="0" err="1"/>
              <a:t>coex</a:t>
            </a:r>
            <a:r>
              <a:rPr lang="en-AU" dirty="0"/>
              <a:t> in the upper</a:t>
            </a:r>
            <a:br>
              <a:rPr lang="en-AU" dirty="0"/>
            </a:br>
            <a:r>
              <a:rPr lang="en-AU" dirty="0"/>
              <a:t>6 GHz band in some cases by licensing the band</a:t>
            </a:r>
          </a:p>
        </p:txBody>
      </p:sp>
      <p:sp>
        <p:nvSpPr>
          <p:cNvPr id="3" name="Content Placeholder 2">
            <a:extLst>
              <a:ext uri="{FF2B5EF4-FFF2-40B4-BE49-F238E27FC236}">
                <a16:creationId xmlns:a16="http://schemas.microsoft.com/office/drawing/2014/main" id="{699EC208-EA9F-4F4A-B6DD-6D8A3B29212D}"/>
              </a:ext>
            </a:extLst>
          </p:cNvPr>
          <p:cNvSpPr>
            <a:spLocks noGrp="1"/>
          </p:cNvSpPr>
          <p:nvPr>
            <p:ph idx="1"/>
          </p:nvPr>
        </p:nvSpPr>
        <p:spPr/>
        <p:txBody>
          <a:bodyPr/>
          <a:lstStyle/>
          <a:p>
            <a:pPr lvl="1"/>
            <a:r>
              <a:rPr lang="en-US" dirty="0"/>
              <a:t>Alexander Sayenko (Apple) has provided a 3GPP status update report after the recent 3GPP RAN#95e meeting</a:t>
            </a:r>
          </a:p>
          <a:p>
            <a:pPr lvl="2"/>
            <a:r>
              <a:rPr lang="en-AU" i="1" dirty="0"/>
              <a:t>3GPP has an ongoing Rel-17 WI for the licensed operation in the 6GHz band</a:t>
            </a:r>
          </a:p>
          <a:p>
            <a:pPr lvl="2"/>
            <a:r>
              <a:rPr lang="en-AU" i="1" dirty="0"/>
              <a:t>All latest activities focus on the 6425-7125MHz frequency range in accordance with the RCC Recommendation.</a:t>
            </a:r>
          </a:p>
          <a:p>
            <a:pPr lvl="2"/>
            <a:r>
              <a:rPr lang="en-AU" i="1" dirty="0"/>
              <a:t>The original 3GPP WI deadline was March 2022, but was extended to June 2022; the WI completion level and status will be revised at the June RAN plenary.</a:t>
            </a:r>
          </a:p>
          <a:p>
            <a:pPr lvl="2"/>
            <a:r>
              <a:rPr lang="en-AU" i="1" dirty="0"/>
              <a:t>The latest WI </a:t>
            </a:r>
            <a:r>
              <a:rPr lang="en-AU" i="1" dirty="0" err="1"/>
              <a:t>Tdoc</a:t>
            </a:r>
            <a:r>
              <a:rPr lang="en-AU" i="1" dirty="0"/>
              <a:t> and status report can be found in </a:t>
            </a:r>
            <a:r>
              <a:rPr lang="en-AU" i="1" dirty="0">
                <a:hlinkClick r:id="rId2"/>
              </a:rPr>
              <a:t>RP-220686</a:t>
            </a:r>
            <a:r>
              <a:rPr lang="en-AU" i="1" dirty="0"/>
              <a:t> and </a:t>
            </a:r>
            <a:r>
              <a:rPr lang="en-AU" i="1" dirty="0">
                <a:hlinkClick r:id="rId3"/>
              </a:rPr>
              <a:t>RP-220684</a:t>
            </a:r>
            <a:r>
              <a:rPr lang="en-AU" i="1" dirty="0"/>
              <a:t>.</a:t>
            </a:r>
          </a:p>
          <a:p>
            <a:pPr lvl="2"/>
            <a:r>
              <a:rPr lang="en-AU" i="1" dirty="0"/>
              <a:t>Potential co-existence issues were raised several times during technical discussions (but there was no consensus in 3GPP whether it is going impact any existing requirements)</a:t>
            </a:r>
          </a:p>
          <a:p>
            <a:pPr lvl="2"/>
            <a:r>
              <a:rPr lang="en-AU" i="1" dirty="0"/>
              <a:t>An LS to RCC, </a:t>
            </a:r>
            <a:r>
              <a:rPr lang="en-AU" i="1" dirty="0">
                <a:hlinkClick r:id="rId4"/>
              </a:rPr>
              <a:t>RP-220039</a:t>
            </a:r>
            <a:r>
              <a:rPr lang="en-AU" i="1" dirty="0"/>
              <a:t>, was sent asking for further technical input. </a:t>
            </a:r>
          </a:p>
          <a:p>
            <a:pPr lvl="1"/>
            <a:endParaRPr lang="en-AU" dirty="0"/>
          </a:p>
        </p:txBody>
      </p:sp>
      <p:sp>
        <p:nvSpPr>
          <p:cNvPr id="4" name="Footer Placeholder 3">
            <a:extLst>
              <a:ext uri="{FF2B5EF4-FFF2-40B4-BE49-F238E27FC236}">
                <a16:creationId xmlns:a16="http://schemas.microsoft.com/office/drawing/2014/main" id="{4E300568-6033-4D4C-AC6B-F3240A81757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FEF6942-CE13-4B85-B09B-2025F76456EF}"/>
              </a:ext>
            </a:extLst>
          </p:cNvPr>
          <p:cNvSpPr>
            <a:spLocks noGrp="1"/>
          </p:cNvSpPr>
          <p:nvPr>
            <p:ph type="sldNum" sz="quarter" idx="11"/>
          </p:nvPr>
        </p:nvSpPr>
        <p:spPr/>
        <p:txBody>
          <a:bodyPr/>
          <a:lstStyle/>
          <a:p>
            <a:r>
              <a:rPr lang="en-US"/>
              <a:t>Slide </a:t>
            </a:r>
            <a:fld id="{EF4002E7-DB4D-4CC3-8382-1939D19420D8}" type="slidenum">
              <a:rPr lang="en-US" smtClean="0"/>
              <a:pPr/>
              <a:t>63</a:t>
            </a:fld>
            <a:endParaRPr lang="en-US" dirty="0"/>
          </a:p>
        </p:txBody>
      </p:sp>
    </p:spTree>
    <p:extLst>
      <p:ext uri="{BB962C8B-B14F-4D97-AF65-F5344CB8AC3E}">
        <p14:creationId xmlns:p14="http://schemas.microsoft.com/office/powerpoint/2010/main" val="22226087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should we do wrt</a:t>
            </a:r>
            <a:br>
              <a:rPr lang="en-AU" sz="2400" b="1" dirty="0">
                <a:solidFill>
                  <a:srgbClr val="FF0000"/>
                </a:solidFill>
              </a:rPr>
            </a:br>
            <a:r>
              <a:rPr lang="en-AU" sz="2400" b="1" dirty="0">
                <a:solidFill>
                  <a:srgbClr val="FF0000"/>
                </a:solidFill>
              </a:rPr>
              <a:t>60 GHz scope?</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64</a:t>
            </a:fld>
            <a:endParaRPr lang="en-US" dirty="0"/>
          </a:p>
        </p:txBody>
      </p:sp>
    </p:spTree>
    <p:extLst>
      <p:ext uri="{BB962C8B-B14F-4D97-AF65-F5344CB8AC3E}">
        <p14:creationId xmlns:p14="http://schemas.microsoft.com/office/powerpoint/2010/main" val="12701276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D2FA9-6EAB-41A3-9B34-2FC7CAFEEBE4}"/>
              </a:ext>
            </a:extLst>
          </p:cNvPr>
          <p:cNvSpPr>
            <a:spLocks noGrp="1"/>
          </p:cNvSpPr>
          <p:nvPr>
            <p:ph type="title"/>
          </p:nvPr>
        </p:nvSpPr>
        <p:spPr>
          <a:xfrm>
            <a:off x="685800" y="685800"/>
            <a:ext cx="7772400" cy="1066800"/>
          </a:xfrm>
        </p:spPr>
        <p:txBody>
          <a:bodyPr/>
          <a:lstStyle/>
          <a:p>
            <a:r>
              <a:rPr lang="en-AU" dirty="0"/>
              <a:t>The Coex SC has previously discussed </a:t>
            </a:r>
            <a:r>
              <a:rPr lang="en-US" dirty="0"/>
              <a:t>coexistence in 60 GHz …</a:t>
            </a:r>
            <a:br>
              <a:rPr lang="en-AU" dirty="0"/>
            </a:br>
            <a:endParaRPr lang="en-AU" dirty="0"/>
          </a:p>
        </p:txBody>
      </p:sp>
      <p:sp>
        <p:nvSpPr>
          <p:cNvPr id="3" name="Content Placeholder 2">
            <a:extLst>
              <a:ext uri="{FF2B5EF4-FFF2-40B4-BE49-F238E27FC236}">
                <a16:creationId xmlns:a16="http://schemas.microsoft.com/office/drawing/2014/main" id="{DFEA2514-F7D2-4E7D-B790-160F920E6C63}"/>
              </a:ext>
            </a:extLst>
          </p:cNvPr>
          <p:cNvSpPr>
            <a:spLocks noGrp="1"/>
          </p:cNvSpPr>
          <p:nvPr>
            <p:ph idx="1"/>
          </p:nvPr>
        </p:nvSpPr>
        <p:spPr>
          <a:xfrm>
            <a:off x="685800" y="1981200"/>
            <a:ext cx="7772400" cy="4114800"/>
          </a:xfrm>
        </p:spPr>
        <p:txBody>
          <a:bodyPr/>
          <a:lstStyle/>
          <a:p>
            <a:pPr lvl="1"/>
            <a:r>
              <a:rPr lang="en-AU" dirty="0"/>
              <a:t>At the Coex SC meeting in Mar 2021 a submission was presented that provided the status of 60 GHz work in ETSI BRAN</a:t>
            </a:r>
          </a:p>
          <a:p>
            <a:pPr lvl="2"/>
            <a:r>
              <a:rPr lang="en-AU" dirty="0"/>
              <a:t>See </a:t>
            </a:r>
            <a:r>
              <a:rPr lang="en-AU" dirty="0">
                <a:hlinkClick r:id="rId2"/>
              </a:rPr>
              <a:t>11-21-0430-00</a:t>
            </a:r>
            <a:r>
              <a:rPr lang="en-AU" dirty="0"/>
              <a:t> (Assaf Kasher (Qualcomm))</a:t>
            </a:r>
          </a:p>
          <a:p>
            <a:pPr lvl="1"/>
            <a:r>
              <a:rPr lang="en-AU" dirty="0"/>
              <a:t>In May 2021, the Coex SC heard about </a:t>
            </a:r>
            <a:r>
              <a:rPr lang="en-AU" i="1" dirty="0"/>
              <a:t>Coexistence between radars and communication systems in the 60 GHz band</a:t>
            </a:r>
          </a:p>
          <a:p>
            <a:pPr lvl="2"/>
            <a:r>
              <a:rPr lang="en-AU" dirty="0"/>
              <a:t>See </a:t>
            </a:r>
            <a:r>
              <a:rPr lang="en-AU" dirty="0">
                <a:hlinkClick r:id="rId3"/>
              </a:rPr>
              <a:t>11-21-0796-00</a:t>
            </a:r>
            <a:r>
              <a:rPr lang="en-AU" dirty="0"/>
              <a:t> </a:t>
            </a:r>
            <a:r>
              <a:rPr lang="en-AU" dirty="0">
                <a:latin typeface="+mj-lt"/>
              </a:rPr>
              <a:t>(</a:t>
            </a:r>
            <a:r>
              <a:rPr lang="en-US" dirty="0">
                <a:effectLst/>
                <a:latin typeface="+mj-lt"/>
                <a:ea typeface="Times New Roman" panose="02020603050405020304" pitchFamily="18" charset="0"/>
              </a:rPr>
              <a:t>Alecsander Eitan (Qualcomm) </a:t>
            </a:r>
            <a:r>
              <a:rPr lang="en-US" i="1" dirty="0">
                <a:effectLst/>
                <a:latin typeface="+mj-lt"/>
                <a:ea typeface="Times New Roman" panose="02020603050405020304" pitchFamily="18" charset="0"/>
              </a:rPr>
              <a:t>et al</a:t>
            </a:r>
            <a:r>
              <a:rPr lang="en-US" dirty="0">
                <a:effectLst/>
                <a:latin typeface="+mj-lt"/>
                <a:ea typeface="Times New Roman" panose="02020603050405020304" pitchFamily="18" charset="0"/>
              </a:rPr>
              <a:t>)</a:t>
            </a:r>
            <a:endParaRPr lang="en-AU" dirty="0">
              <a:latin typeface="+mj-lt"/>
            </a:endParaRPr>
          </a:p>
          <a:p>
            <a:pPr lvl="1"/>
            <a:r>
              <a:rPr lang="en-AU" dirty="0"/>
              <a:t>In Jul 2021,the Coex SC heard about </a:t>
            </a:r>
            <a:r>
              <a:rPr lang="en-US" i="1" dirty="0"/>
              <a:t>Coexistence between radars and communication systems in the 60GHz band – U.S. Update</a:t>
            </a:r>
            <a:endParaRPr lang="en-AU" i="1" dirty="0"/>
          </a:p>
          <a:p>
            <a:pPr lvl="2"/>
            <a:r>
              <a:rPr lang="en-US" dirty="0"/>
              <a:t>See </a:t>
            </a:r>
            <a:r>
              <a:rPr lang="en-US" dirty="0">
                <a:hlinkClick r:id="rId4"/>
              </a:rPr>
              <a:t>11-21-1089-00</a:t>
            </a:r>
            <a:r>
              <a:rPr lang="en-US" dirty="0">
                <a:solidFill>
                  <a:srgbClr val="FF0000"/>
                </a:solidFill>
              </a:rPr>
              <a:t> </a:t>
            </a:r>
            <a:r>
              <a:rPr lang="en-AU" dirty="0">
                <a:latin typeface="+mj-lt"/>
              </a:rPr>
              <a:t>(</a:t>
            </a:r>
            <a:r>
              <a:rPr lang="en-US" dirty="0">
                <a:effectLst/>
                <a:latin typeface="+mj-lt"/>
                <a:ea typeface="Times New Roman" panose="02020603050405020304" pitchFamily="18" charset="0"/>
              </a:rPr>
              <a:t>Alecsander Eitan (Qualcomm) </a:t>
            </a:r>
            <a:r>
              <a:rPr lang="en-US" i="1" dirty="0">
                <a:effectLst/>
                <a:latin typeface="+mj-lt"/>
                <a:ea typeface="Times New Roman" panose="02020603050405020304" pitchFamily="18" charset="0"/>
              </a:rPr>
              <a:t>et al</a:t>
            </a:r>
            <a:r>
              <a:rPr lang="en-US" dirty="0">
                <a:effectLst/>
                <a:latin typeface="+mj-lt"/>
                <a:ea typeface="Times New Roman" panose="02020603050405020304" pitchFamily="18" charset="0"/>
              </a:rPr>
              <a:t>)</a:t>
            </a:r>
          </a:p>
          <a:p>
            <a:pPr lvl="1"/>
            <a:r>
              <a:rPr lang="en-AU" dirty="0"/>
              <a:t>In Sep 2021</a:t>
            </a:r>
            <a:r>
              <a:rPr lang="en-US" dirty="0">
                <a:latin typeface="+mj-lt"/>
              </a:rPr>
              <a:t>, </a:t>
            </a:r>
            <a:r>
              <a:rPr lang="en-AU" dirty="0"/>
              <a:t>the Coex SC heard NPRM work was occurring in 802.18</a:t>
            </a:r>
          </a:p>
          <a:p>
            <a:pPr lvl="1"/>
            <a:endParaRPr lang="en-AU" dirty="0">
              <a:solidFill>
                <a:srgbClr val="FF0000"/>
              </a:solidFill>
            </a:endParaRPr>
          </a:p>
          <a:p>
            <a:pPr lvl="2"/>
            <a:endParaRPr lang="en-AU" dirty="0"/>
          </a:p>
          <a:p>
            <a:endParaRPr lang="en-AU" dirty="0"/>
          </a:p>
        </p:txBody>
      </p:sp>
      <p:sp>
        <p:nvSpPr>
          <p:cNvPr id="4" name="Footer Placeholder 3">
            <a:extLst>
              <a:ext uri="{FF2B5EF4-FFF2-40B4-BE49-F238E27FC236}">
                <a16:creationId xmlns:a16="http://schemas.microsoft.com/office/drawing/2014/main" id="{1BDD1A44-6B2B-488F-8C40-266601AF52E8}"/>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F78E6F45-D478-4D1C-8335-C4E8B36303D9}"/>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65</a:t>
            </a:fld>
            <a:endParaRPr lang="en-US" dirty="0"/>
          </a:p>
        </p:txBody>
      </p:sp>
    </p:spTree>
    <p:extLst>
      <p:ext uri="{BB962C8B-B14F-4D97-AF65-F5344CB8AC3E}">
        <p14:creationId xmlns:p14="http://schemas.microsoft.com/office/powerpoint/2010/main" val="36407395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2AAE-07A8-4891-A213-7D7B10C3B561}"/>
              </a:ext>
            </a:extLst>
          </p:cNvPr>
          <p:cNvSpPr>
            <a:spLocks noGrp="1"/>
          </p:cNvSpPr>
          <p:nvPr>
            <p:ph type="title"/>
          </p:nvPr>
        </p:nvSpPr>
        <p:spPr>
          <a:xfrm>
            <a:off x="685800" y="685800"/>
            <a:ext cx="7772400" cy="1066800"/>
          </a:xfrm>
        </p:spPr>
        <p:txBody>
          <a:bodyPr/>
          <a:lstStyle/>
          <a:p>
            <a:r>
              <a:rPr lang="en-AU" dirty="0"/>
              <a:t>… but there is not much to report to the Coex SC in relation to 60 GHz </a:t>
            </a:r>
            <a:r>
              <a:rPr lang="en-AU" dirty="0" err="1"/>
              <a:t>coex</a:t>
            </a:r>
            <a:r>
              <a:rPr lang="en-AU" dirty="0"/>
              <a:t> today </a:t>
            </a:r>
          </a:p>
        </p:txBody>
      </p:sp>
      <p:sp>
        <p:nvSpPr>
          <p:cNvPr id="3" name="Content Placeholder 2">
            <a:extLst>
              <a:ext uri="{FF2B5EF4-FFF2-40B4-BE49-F238E27FC236}">
                <a16:creationId xmlns:a16="http://schemas.microsoft.com/office/drawing/2014/main" id="{29E6053A-46C1-4260-8C1A-512BD620FC99}"/>
              </a:ext>
            </a:extLst>
          </p:cNvPr>
          <p:cNvSpPr>
            <a:spLocks noGrp="1"/>
          </p:cNvSpPr>
          <p:nvPr>
            <p:ph idx="1"/>
          </p:nvPr>
        </p:nvSpPr>
        <p:spPr>
          <a:xfrm>
            <a:off x="685800" y="1828800"/>
            <a:ext cx="7772400" cy="4114800"/>
          </a:xfrm>
        </p:spPr>
        <p:txBody>
          <a:bodyPr/>
          <a:lstStyle/>
          <a:p>
            <a:pPr lvl="1"/>
            <a:r>
              <a:rPr lang="en-AU" dirty="0"/>
              <a:t>An e-mail was sent to Alecsander Eitan (Qualcomm) asking for an update on 60 GHz </a:t>
            </a:r>
            <a:r>
              <a:rPr lang="en-AU" dirty="0" err="1"/>
              <a:t>coex</a:t>
            </a:r>
            <a:r>
              <a:rPr lang="en-AU" dirty="0"/>
              <a:t> activities; responded:</a:t>
            </a:r>
          </a:p>
          <a:p>
            <a:pPr lvl="2"/>
            <a:r>
              <a:rPr lang="en-AU" i="1" dirty="0"/>
              <a:t>Unfortunately, there is nothing new that can be reported. Many submissions have been sent to the FCC, and several comments on the other submissions have been also sent. There are some discussions between companies on compromise ideas</a:t>
            </a:r>
          </a:p>
          <a:p>
            <a:pPr lvl="2"/>
            <a:r>
              <a:rPr lang="en-AU" i="1" dirty="0"/>
              <a:t>… </a:t>
            </a:r>
          </a:p>
          <a:p>
            <a:pPr lvl="2"/>
            <a:r>
              <a:rPr lang="en-AU" i="1" dirty="0"/>
              <a:t>The FCC 60GHz NPRM is still undergoing so it may be premature to close this topic, however we don’t have any details that we can present. We can re-evaluate the situation in the future meeting</a:t>
            </a:r>
          </a:p>
          <a:p>
            <a:pPr lvl="1"/>
            <a:r>
              <a:rPr lang="en-AU" dirty="0"/>
              <a:t>At this point, the Coex SC has a few choices:</a:t>
            </a:r>
          </a:p>
          <a:p>
            <a:pPr lvl="2"/>
            <a:r>
              <a:rPr lang="en-AU" dirty="0"/>
              <a:t>Keep 60 GHz </a:t>
            </a:r>
            <a:r>
              <a:rPr lang="en-AU" dirty="0" err="1"/>
              <a:t>coex</a:t>
            </a:r>
            <a:r>
              <a:rPr lang="en-AU" dirty="0"/>
              <a:t> issue on our plate</a:t>
            </a:r>
          </a:p>
          <a:p>
            <a:pPr lvl="3"/>
            <a:r>
              <a:rPr lang="en-AU" dirty="0"/>
              <a:t>… hopefully doing something useful</a:t>
            </a:r>
          </a:p>
          <a:p>
            <a:pPr lvl="2"/>
            <a:r>
              <a:rPr lang="en-AU" dirty="0"/>
              <a:t>Close the 60 GHz </a:t>
            </a:r>
            <a:r>
              <a:rPr lang="en-AU" dirty="0" err="1"/>
              <a:t>coex</a:t>
            </a:r>
            <a:r>
              <a:rPr lang="en-AU" dirty="0"/>
              <a:t> question</a:t>
            </a:r>
          </a:p>
          <a:p>
            <a:pPr lvl="3"/>
            <a:r>
              <a:rPr lang="en-AU" dirty="0"/>
              <a:t>… maybe after a final status update?</a:t>
            </a:r>
          </a:p>
          <a:p>
            <a:pPr lvl="1"/>
            <a:r>
              <a:rPr lang="en-AU" dirty="0"/>
              <a:t>Thoughts?</a:t>
            </a:r>
          </a:p>
          <a:p>
            <a:pPr marL="1588" lvl="1" indent="0">
              <a:buNone/>
            </a:pPr>
            <a:endParaRPr lang="en-AU" dirty="0"/>
          </a:p>
        </p:txBody>
      </p:sp>
      <p:sp>
        <p:nvSpPr>
          <p:cNvPr id="4" name="Footer Placeholder 3">
            <a:extLst>
              <a:ext uri="{FF2B5EF4-FFF2-40B4-BE49-F238E27FC236}">
                <a16:creationId xmlns:a16="http://schemas.microsoft.com/office/drawing/2014/main" id="{AE217D63-EB4B-43EF-9DF5-5CF3883AA40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4B370F2-759D-4B12-9BD5-9255AD04373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66</a:t>
            </a:fld>
            <a:endParaRPr lang="en-US" dirty="0"/>
          </a:p>
        </p:txBody>
      </p:sp>
    </p:spTree>
    <p:extLst>
      <p:ext uri="{BB962C8B-B14F-4D97-AF65-F5344CB8AC3E}">
        <p14:creationId xmlns:p14="http://schemas.microsoft.com/office/powerpoint/2010/main" val="28509548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Any volunteers to assist the Coex Tech Talk?</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67</a:t>
            </a:fld>
            <a:endParaRPr lang="en-US" dirty="0"/>
          </a:p>
        </p:txBody>
      </p:sp>
    </p:spTree>
    <p:extLst>
      <p:ext uri="{BB962C8B-B14F-4D97-AF65-F5344CB8AC3E}">
        <p14:creationId xmlns:p14="http://schemas.microsoft.com/office/powerpoint/2010/main" val="39565811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AD0BA-6B6D-4A30-A2CF-49EB57C7DF26}"/>
              </a:ext>
            </a:extLst>
          </p:cNvPr>
          <p:cNvSpPr>
            <a:spLocks noGrp="1"/>
          </p:cNvSpPr>
          <p:nvPr>
            <p:ph type="title"/>
          </p:nvPr>
        </p:nvSpPr>
        <p:spPr>
          <a:xfrm>
            <a:off x="685800" y="685800"/>
            <a:ext cx="7772400" cy="1066800"/>
          </a:xfrm>
        </p:spPr>
        <p:txBody>
          <a:bodyPr/>
          <a:lstStyle/>
          <a:p>
            <a:r>
              <a:rPr lang="en-AU" dirty="0"/>
              <a:t>Assistance is requested for a IEEE 802 Tech Talk on coexistence in Jun 2022</a:t>
            </a:r>
          </a:p>
        </p:txBody>
      </p:sp>
      <p:sp>
        <p:nvSpPr>
          <p:cNvPr id="3" name="Content Placeholder 2">
            <a:extLst>
              <a:ext uri="{FF2B5EF4-FFF2-40B4-BE49-F238E27FC236}">
                <a16:creationId xmlns:a16="http://schemas.microsoft.com/office/drawing/2014/main" id="{620707BB-08C6-4E23-8463-216146B0166A}"/>
              </a:ext>
            </a:extLst>
          </p:cNvPr>
          <p:cNvSpPr>
            <a:spLocks noGrp="1"/>
          </p:cNvSpPr>
          <p:nvPr>
            <p:ph idx="1"/>
          </p:nvPr>
        </p:nvSpPr>
        <p:spPr>
          <a:xfrm>
            <a:off x="685800" y="1981200"/>
            <a:ext cx="7772400" cy="4114800"/>
          </a:xfrm>
        </p:spPr>
        <p:txBody>
          <a:bodyPr/>
          <a:lstStyle/>
          <a:p>
            <a:r>
              <a:rPr lang="en-US" dirty="0"/>
              <a:t>IEEE 802 Tech Talks</a:t>
            </a:r>
          </a:p>
          <a:p>
            <a:pPr lvl="1"/>
            <a:r>
              <a:rPr lang="en-US" dirty="0"/>
              <a:t>IEEE 802 is running a </a:t>
            </a:r>
            <a:br>
              <a:rPr lang="en-US" dirty="0"/>
            </a:br>
            <a:r>
              <a:rPr lang="en-US" dirty="0"/>
              <a:t>series of tech talks in 2022</a:t>
            </a:r>
          </a:p>
          <a:p>
            <a:pPr lvl="1"/>
            <a:r>
              <a:rPr lang="en-US" dirty="0"/>
              <a:t>The last of the series is</a:t>
            </a:r>
            <a:br>
              <a:rPr lang="en-AU" dirty="0"/>
            </a:br>
            <a:r>
              <a:rPr lang="en-AU" dirty="0"/>
              <a:t>tentatively scheduled</a:t>
            </a:r>
            <a:br>
              <a:rPr lang="en-US" dirty="0"/>
            </a:br>
            <a:r>
              <a:rPr lang="en-US" dirty="0"/>
              <a:t>to be on coexistence</a:t>
            </a:r>
          </a:p>
          <a:p>
            <a:pPr lvl="1"/>
            <a:r>
              <a:rPr lang="en-US" dirty="0"/>
              <a:t>The Coex SC Chair will</a:t>
            </a:r>
            <a:br>
              <a:rPr lang="en-AU" dirty="0"/>
            </a:br>
            <a:r>
              <a:rPr lang="en-AU" dirty="0"/>
              <a:t>facilitate efforts …</a:t>
            </a:r>
          </a:p>
          <a:p>
            <a:pPr lvl="1"/>
            <a:r>
              <a:rPr lang="en-AU" dirty="0"/>
              <a:t>…but assistance is requested from anyone who is interested in:</a:t>
            </a:r>
          </a:p>
          <a:p>
            <a:pPr lvl="2"/>
            <a:r>
              <a:rPr lang="en-AU" dirty="0"/>
              <a:t>Preparing</a:t>
            </a:r>
          </a:p>
          <a:p>
            <a:pPr lvl="2"/>
            <a:r>
              <a:rPr lang="en-AU" dirty="0"/>
              <a:t>Presenting</a:t>
            </a:r>
            <a:endParaRPr lang="en-US" dirty="0"/>
          </a:p>
        </p:txBody>
      </p:sp>
      <p:sp>
        <p:nvSpPr>
          <p:cNvPr id="4" name="Footer Placeholder 3">
            <a:extLst>
              <a:ext uri="{FF2B5EF4-FFF2-40B4-BE49-F238E27FC236}">
                <a16:creationId xmlns:a16="http://schemas.microsoft.com/office/drawing/2014/main" id="{EAE7F3E1-813F-4260-A91C-20FF5C9E45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5789BC5-0FBF-457D-88A8-9202AB4F7AD3}"/>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68</a:t>
            </a:fld>
            <a:endParaRPr lang="en-US" dirty="0"/>
          </a:p>
        </p:txBody>
      </p:sp>
      <p:pic>
        <p:nvPicPr>
          <p:cNvPr id="6" name="Picture 5">
            <a:extLst>
              <a:ext uri="{FF2B5EF4-FFF2-40B4-BE49-F238E27FC236}">
                <a16:creationId xmlns:a16="http://schemas.microsoft.com/office/drawing/2014/main" id="{4DCAB051-71DF-45EA-B7D0-78070B80EE0F}"/>
              </a:ext>
            </a:extLst>
          </p:cNvPr>
          <p:cNvPicPr>
            <a:picLocks noChangeAspect="1"/>
          </p:cNvPicPr>
          <p:nvPr/>
        </p:nvPicPr>
        <p:blipFill>
          <a:blip r:embed="rId2"/>
          <a:stretch>
            <a:fillRect/>
          </a:stretch>
        </p:blipFill>
        <p:spPr>
          <a:xfrm>
            <a:off x="3871687" y="1992087"/>
            <a:ext cx="4586514" cy="2579914"/>
          </a:xfrm>
          <a:prstGeom prst="rect">
            <a:avLst/>
          </a:prstGeom>
          <a:ln>
            <a:solidFill>
              <a:schemeClr val="tx1"/>
            </a:solidFill>
          </a:ln>
        </p:spPr>
      </p:pic>
    </p:spTree>
    <p:extLst>
      <p:ext uri="{BB962C8B-B14F-4D97-AF65-F5344CB8AC3E}">
        <p14:creationId xmlns:p14="http://schemas.microsoft.com/office/powerpoint/2010/main" val="26785627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69</a:t>
            </a:fld>
            <a:endParaRPr lang="en-US" dirty="0"/>
          </a:p>
        </p:txBody>
      </p:sp>
    </p:spTree>
    <p:extLst>
      <p:ext uri="{BB962C8B-B14F-4D97-AF65-F5344CB8AC3E}">
        <p14:creationId xmlns:p14="http://schemas.microsoft.com/office/powerpoint/2010/main" val="942356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a:t>
            </a:r>
            <a:r>
              <a:rPr lang="en-AU" u="sng" dirty="0"/>
              <a:t>may</a:t>
            </a:r>
            <a:r>
              <a:rPr lang="en-AU" dirty="0"/>
              <a:t> continue its normal business in July 2022 (hybrid meeting in Montreal)</a:t>
            </a:r>
          </a:p>
        </p:txBody>
      </p:sp>
      <p:sp>
        <p:nvSpPr>
          <p:cNvPr id="3" name="Content Placeholder 2"/>
          <p:cNvSpPr>
            <a:spLocks noGrp="1"/>
          </p:cNvSpPr>
          <p:nvPr>
            <p:ph idx="1"/>
          </p:nvPr>
        </p:nvSpPr>
        <p:spPr/>
        <p:txBody>
          <a:bodyPr/>
          <a:lstStyle/>
          <a:p>
            <a:r>
              <a:rPr lang="en-AU" dirty="0"/>
              <a:t>Possible agenda items for Montreal</a:t>
            </a:r>
            <a:r>
              <a:rPr lang="en-AU" b="0" dirty="0"/>
              <a:t> …</a:t>
            </a:r>
            <a:endParaRPr lang="en-AU" dirty="0"/>
          </a:p>
          <a:p>
            <a:pPr lvl="1"/>
            <a:r>
              <a:rPr lang="en-AU" dirty="0"/>
              <a:t>Discuss coexistence measurement studies</a:t>
            </a:r>
          </a:p>
          <a:p>
            <a:pPr lvl="1"/>
            <a:r>
              <a:rPr lang="en-AU" dirty="0"/>
              <a:t>Review ETSI BRAN </a:t>
            </a:r>
            <a:r>
              <a:rPr lang="en-AU" dirty="0" err="1"/>
              <a:t>coex</a:t>
            </a:r>
            <a:r>
              <a:rPr lang="en-AU" dirty="0"/>
              <a:t> activities (not likely to be significant updates)</a:t>
            </a:r>
          </a:p>
          <a:p>
            <a:pPr lvl="2"/>
            <a:r>
              <a:rPr lang="en-AU" dirty="0"/>
              <a:t>EN 301 893 (5 GHz)</a:t>
            </a:r>
          </a:p>
          <a:p>
            <a:pPr lvl="2"/>
            <a:r>
              <a:rPr lang="en-AU" dirty="0"/>
              <a:t>EN 303 687 (6 GHz)</a:t>
            </a:r>
          </a:p>
          <a:p>
            <a:pPr lvl="1"/>
            <a:r>
              <a:rPr lang="en-AU" dirty="0"/>
              <a:t>Discuss changes to 802.11 for ETSI BRAN HS compatibility</a:t>
            </a:r>
          </a:p>
          <a:p>
            <a:pPr lvl="1"/>
            <a:r>
              <a:rPr lang="en-AU" dirty="0"/>
              <a:t>Hear 3GPP update</a:t>
            </a:r>
          </a:p>
          <a:p>
            <a:pPr lvl="1"/>
            <a:r>
              <a:rPr lang="en-AU" dirty="0"/>
              <a:t>Hear 60 GHz update</a:t>
            </a:r>
          </a:p>
          <a:p>
            <a:pPr lvl="1"/>
            <a:r>
              <a:rPr lang="en-AU" dirty="0"/>
              <a:t>Hear 6 GHz update</a:t>
            </a:r>
          </a:p>
          <a:p>
            <a:pPr marL="1588" lvl="1" indent="0">
              <a:buNone/>
            </a:pPr>
            <a:r>
              <a:rPr lang="en-AU" dirty="0"/>
              <a:t>…</a:t>
            </a:r>
          </a:p>
          <a:p>
            <a:pPr marL="0" indent="0"/>
            <a:r>
              <a:rPr lang="en-AU" dirty="0">
                <a:solidFill>
                  <a:srgbClr val="FF0000"/>
                </a:solidFill>
              </a:rPr>
              <a:t>… s</a:t>
            </a:r>
            <a:r>
              <a:rPr lang="en-AU" b="1" dirty="0">
                <a:solidFill>
                  <a:srgbClr val="FF0000"/>
                </a:solidFill>
              </a:rPr>
              <a:t>ubmissions are requested because we are a bit light on activities at the moment</a:t>
            </a:r>
          </a:p>
          <a:p>
            <a:pPr marL="0" indent="0"/>
            <a:endParaRPr lang="en-AU" b="1" dirty="0">
              <a:solidFill>
                <a:srgbClr val="FF0000"/>
              </a:solidFill>
            </a:endParaRPr>
          </a:p>
          <a:p>
            <a:pPr lvl="1"/>
            <a:endParaRPr lang="en-AU" dirty="0"/>
          </a:p>
        </p:txBody>
      </p:sp>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70</a:t>
            </a:fld>
            <a:endParaRPr lang="en-US" dirty="0"/>
          </a:p>
        </p:txBody>
      </p:sp>
    </p:spTree>
    <p:extLst>
      <p:ext uri="{BB962C8B-B14F-4D97-AF65-F5344CB8AC3E}">
        <p14:creationId xmlns:p14="http://schemas.microsoft.com/office/powerpoint/2010/main" val="24619790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virtual</a:t>
            </a:r>
            <a:r>
              <a:rPr lang="en-AU" i="1" dirty="0"/>
              <a:t> </a:t>
            </a:r>
            <a:r>
              <a:rPr lang="en-AU" dirty="0"/>
              <a:t>meeting in May 2022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71</a:t>
            </a:fld>
            <a:endParaRPr lang="en-US" dirty="0"/>
          </a:p>
        </p:txBody>
      </p:sp>
    </p:spTree>
    <p:extLst>
      <p:ext uri="{BB962C8B-B14F-4D97-AF65-F5344CB8AC3E}">
        <p14:creationId xmlns:p14="http://schemas.microsoft.com/office/powerpoint/2010/main" val="562155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IEEE-SA standards activities shall allow the fair &amp;</a:t>
            </a:r>
            <a:br>
              <a:rPr lang="en-US" dirty="0"/>
            </a:br>
            <a:r>
              <a:rPr lang="en-US" dirty="0"/>
              <a:t>equitable consideration of all viewpoints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8</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Participants are required to adhere to the 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WG nor incorporated into a </a:t>
            </a:r>
            <a:r>
              <a:rPr lang="en-US" altLang="en-US" dirty="0" err="1"/>
              <a:t>WGdraft</a:t>
            </a:r>
            <a:r>
              <a:rPr lang="en-US" altLang="en-US" dirty="0"/>
              <a:t> unless permission is granted. </a:t>
            </a:r>
          </a:p>
          <a:p>
            <a:pPr lvl="2"/>
            <a:r>
              <a:rPr lang="en-US" altLang="en-US" dirty="0"/>
              <a:t>Prior to presentation or submission, you shall notify the WG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sz="quarter" idx="10"/>
          </p:nvPr>
        </p:nvSpPr>
        <p:spPr/>
        <p:txBody>
          <a:bodyPr/>
          <a:lstStyle/>
          <a:p>
            <a:r>
              <a:rPr lang="en-US" dirty="0"/>
              <a:t>Andrew Myles, Cisco</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1"/>
          </p:nvPr>
        </p:nvSpPr>
        <p:spPr/>
        <p:txBody>
          <a:bodyPr/>
          <a:lstStyle/>
          <a:p>
            <a:fld id="{A3979A82-1A5E-4C7B-AFC0-111CA6C3130A}" type="slidenum">
              <a:rPr lang="en-US" altLang="en-US" smtClean="0"/>
              <a:pPr/>
              <a:t>9</a:t>
            </a:fld>
            <a:endParaRPr lang="en-US" altLang="en-US" dirty="0"/>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7735</Words>
  <Application>Microsoft Office PowerPoint</Application>
  <PresentationFormat>On-screen Show (4:3)</PresentationFormat>
  <Paragraphs>1002</Paragraphs>
  <Slides>71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71</vt:i4>
      </vt:variant>
    </vt:vector>
  </HeadingPairs>
  <TitlesOfParts>
    <vt:vector size="75" baseType="lpstr">
      <vt:lpstr>Arial</vt:lpstr>
      <vt:lpstr>CiscoSansTT ExtraLight</vt:lpstr>
      <vt:lpstr>Times New Roman</vt:lpstr>
      <vt:lpstr>802-11-Submission</vt:lpstr>
      <vt:lpstr>Agenda for IEEE 802.11 Coexistence SC virtual meeting in May 2022</vt:lpstr>
      <vt:lpstr>Welcome to the 12th virtual meeting of the IEEE 802.11 Coexistence SC in May 2022</vt:lpstr>
      <vt:lpstr>Registration is required for the IEEE 802.11 WG electronic plenary session in May 2022</vt:lpstr>
      <vt:lpstr>Coex SC minutes today will be kept by our permanent SC secretary</vt:lpstr>
      <vt:lpstr>The Coex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Participants are required to adhere to the IEEE SA Copyright Policy</vt:lpstr>
      <vt:lpstr>Participants are required to adhere to the IEEE SA Copyright Policy</vt:lpstr>
      <vt:lpstr>The Coex SC will only meet once during the virtual IEEE 802.11 WG interim meeting in May 2022</vt:lpstr>
      <vt:lpstr>The Coex SC will consider a proposed (light) agenda for its virtual meeting in May 2022</vt:lpstr>
      <vt:lpstr>PowerPoint Presentation</vt:lpstr>
      <vt:lpstr>The Coex SC scope was revised in Sept 2020 </vt:lpstr>
      <vt:lpstr>The scope of the Coex SC was expanded in March 2021 to include 60 GHz coexistence issues</vt:lpstr>
      <vt:lpstr>PowerPoint Presentation</vt:lpstr>
      <vt:lpstr>The Coex SC will consider the approval of its virtual meeting minutes from March 2022</vt:lpstr>
      <vt:lpstr>PowerPoint Presentation</vt:lpstr>
      <vt:lpstr>There are few key message for the Coex SC that arise out of today’s session</vt:lpstr>
      <vt:lpstr>PowerPoint Presentation</vt:lpstr>
      <vt:lpstr>There was a significant LAA deployment in Chicago as early as Jan 2020</vt:lpstr>
      <vt:lpstr>We have tracked the use of 5G by SPs in unlicensed bands to highlight the importance of coexistence work</vt:lpstr>
      <vt:lpstr>We are now also tracking 5G clients in unlicensed bands to highlight the importance of coex work</vt:lpstr>
      <vt:lpstr>The number planned/testing &amp; deployed LAA SP networks globally has been steady for 2+ years</vt:lpstr>
      <vt:lpstr>PowerPoint Presentation</vt:lpstr>
      <vt:lpstr>The Coex SC heard about an LAA/Wi-Fi coexistence studies in Chicago throughout 2021</vt:lpstr>
      <vt:lpstr>Experiments reported in Jan 2021 showed LAA has a significant adverse impact on Wi-Fi Beacons</vt:lpstr>
      <vt:lpstr>Experiments reported in Jan 2021 showed LAA also has a significant adverse impact on Wi-Fi data</vt:lpstr>
      <vt:lpstr>New measurements reported in Nov 2021 seem to confirm the adverse impact of LAA on Wi-Fi</vt:lpstr>
      <vt:lpstr>Questions were posed in Dec 2021 in relation to LAA/Wi-Fi coex issues</vt:lpstr>
      <vt:lpstr>Questions were posed in Dec 2021 in relation to NR-U/Wi-Fi coex issues</vt:lpstr>
      <vt:lpstr>PowerPoint Presentation</vt:lpstr>
      <vt:lpstr>Note that ESTI BRAN documents are available to IEEE 802.11 WG members</vt:lpstr>
      <vt:lpstr>PowerPoint Presentation</vt:lpstr>
      <vt:lpstr>The latest revision of EN 301 893 (5 GHz) is likely to be sent to ENAP ballot soon</vt:lpstr>
      <vt:lpstr>The approval process of EN 301 803 (&amp; EN 303 687)  is not risk free</vt:lpstr>
      <vt:lpstr>The EN 301 893 journey wrt coexistence has been long &amp; interesting … with risks for 802.11be!</vt:lpstr>
      <vt:lpstr>Why are we doing any of this? Restrictive rules in Europe, encourage good coexistence everywhere</vt:lpstr>
      <vt:lpstr>The Coex SC reviewed issues related to 802.11be in 5 GHz in Europe in Mar 2022, without conclusion</vt:lpstr>
      <vt:lpstr>The Coex SC probably will not proceed with a proposed LS to the WFA on market focused questions</vt:lpstr>
      <vt:lpstr>Should the Coex SC recommend the 802.11 spec be refined to allow operation with ED-only @ -72 dBm?</vt:lpstr>
      <vt:lpstr>The Coex SC started a process of evaluating the optimum path for 5 GHz (&amp; 6 GHz) coexistence</vt:lpstr>
      <vt:lpstr>The Coex SC started a process of evaluating the optimum path for 5 GHz (&amp; 6 GHz) coexistence</vt:lpstr>
      <vt:lpstr>Should the Coex SC recommend the 802.11 spec be refined to allow operation with ED-only @ -72 dBm?</vt:lpstr>
      <vt:lpstr>Should the Coex SC recommend the 802.11 spec be refined to allow operation with ED-only @ -72 dBm?</vt:lpstr>
      <vt:lpstr>Should the Coex SC recommend the 802.11 spec be refined to allow operation with ED-only @ -72 dBm?</vt:lpstr>
      <vt:lpstr>PowerPoint Presentation</vt:lpstr>
      <vt:lpstr>The latest revision of EN 303 687 (6 GHz) has been  sent to ENAP ballot closing in late July 2022</vt:lpstr>
      <vt:lpstr>There are some open issues in EN 303 687 that will probably be addressed in the next revision</vt:lpstr>
      <vt:lpstr>Coex SC/Tgbe/TGme needs to decide how to specify 802.11ax/be in context of 6 GHz rules in Europe</vt:lpstr>
      <vt:lpstr>Coex SC will park the issue of 802.11be compatibility with EN 301 893 (5 GHz) &amp; EN 303 687 (6 GHz) </vt:lpstr>
      <vt:lpstr>PowerPoint Presentation</vt:lpstr>
      <vt:lpstr>ETSI BRAN has tentatively agreed its 2022 schedule</vt:lpstr>
      <vt:lpstr>ETSI BRAN has scheduled various virtual meetings related to EN 301 893 &amp; EN 303 687</vt:lpstr>
      <vt:lpstr>PowerPoint Presentation</vt:lpstr>
      <vt:lpstr>There is activity underway in IEEE 802.15.4ab with a potential impact on Wi-Fi coexistence</vt:lpstr>
      <vt:lpstr>Is anyone interested in leading a  discussion about leading a discussion on the IEEE 802.15.4ab work?</vt:lpstr>
      <vt:lpstr>PowerPoint Presentation</vt:lpstr>
      <vt:lpstr>Coexistence will become increasingly important as 6 GHz opens globally for unlicenced operation …</vt:lpstr>
      <vt:lpstr>What is happening wrt access to 6 GHx so that we can actually have a coexistence issue?</vt:lpstr>
      <vt:lpstr>PowerPoint Presentation</vt:lpstr>
      <vt:lpstr>The Coex SC will monitor coex impacts of SL-U</vt:lpstr>
      <vt:lpstr>It appears 3GPP want to avoid coex in the upper 6 GHz band in some cases by licensing the band</vt:lpstr>
      <vt:lpstr>PowerPoint Presentation</vt:lpstr>
      <vt:lpstr>The Coex SC has previously discussed coexistence in 60 GHz … </vt:lpstr>
      <vt:lpstr>… but there is not much to report to the Coex SC in relation to 60 GHz coex today </vt:lpstr>
      <vt:lpstr>PowerPoint Presentation</vt:lpstr>
      <vt:lpstr>Assistance is requested for a IEEE 802 Tech Talk on coexistence in Jun 2022</vt:lpstr>
      <vt:lpstr>PowerPoint Presentation</vt:lpstr>
      <vt:lpstr>The Coex SC may continue its normal business in July 2022 (hybrid meeting in Montreal)</vt:lpstr>
      <vt:lpstr>The IEEE 802.11 Coexistence SC virtual meeting in May 2022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2021-07-15T05:20:05Z</dcterms:created>
  <dcterms:modified xsi:type="dcterms:W3CDTF">2022-05-16T06:49:44Z</dcterms:modified>
</cp:coreProperties>
</file>