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4" r:id="rId35"/>
    <p:sldId id="2480" r:id="rId36"/>
    <p:sldId id="2401" r:id="rId37"/>
    <p:sldId id="2481" r:id="rId38"/>
    <p:sldId id="2392" r:id="rId39"/>
    <p:sldId id="2483" r:id="rId40"/>
    <p:sldId id="2482" r:id="rId41"/>
    <p:sldId id="709" r:id="rId42"/>
    <p:sldId id="315" r:id="rId43"/>
    <p:sldId id="312" r:id="rId44"/>
    <p:sldId id="318" r:id="rId45"/>
    <p:sldId id="472" r:id="rId46"/>
    <p:sldId id="473" r:id="rId47"/>
    <p:sldId id="474" r:id="rId48"/>
    <p:sldId id="480" r:id="rId49"/>
    <p:sldId id="259" r:id="rId50"/>
    <p:sldId id="260" r:id="rId51"/>
    <p:sldId id="261"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4"/>
            <p14:sldId id="2480"/>
            <p14:sldId id="2401"/>
            <p14:sldId id="2481"/>
            <p14:sldId id="2392"/>
            <p14:sldId id="2483"/>
            <p14:sldId id="248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6098CB-F5EA-4FDE-8273-107B5B98E688}" v="51" dt="2022-05-11T19:31:56.778"/>
    <p1510:client id="{EBFAC409-8950-4BC9-9DAB-CCD4E25C2C13}" v="4" dt="2022-05-12T16:41:39.25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26" d="100"/>
          <a:sy n="126" d="100"/>
        </p:scale>
        <p:origin x="264"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2022-06-09</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95241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Tianyu Wu – ready for motion (8 min)</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 (7 min)</a:t>
            </a:r>
          </a:p>
          <a:p>
            <a:pPr lvl="1" algn="just">
              <a:spcBef>
                <a:spcPct val="20000"/>
              </a:spcBef>
              <a:buFontTx/>
              <a:buChar char="•"/>
            </a:pPr>
            <a:r>
              <a:rPr lang="en-US" sz="1400" dirty="0"/>
              <a:t>11-22-758 Comment Resolution SA1 - CID 7300  (Niranjan Grandhe) – 15 min</a:t>
            </a:r>
          </a:p>
          <a:p>
            <a:pPr lvl="1" algn="just">
              <a:spcBef>
                <a:spcPct val="20000"/>
              </a:spcBef>
              <a:buFontTx/>
              <a:buChar char="•"/>
            </a:pPr>
            <a:r>
              <a:rPr lang="en-US" sz="1400" dirty="0"/>
              <a:t>11-22-739 </a:t>
            </a:r>
            <a:r>
              <a:rPr lang="en-US" sz="1400" kern="1200" dirty="0">
                <a:solidFill>
                  <a:schemeClr val="dk1"/>
                </a:solidFill>
                <a:cs typeface="+mn-cs"/>
              </a:rPr>
              <a:t>CR sab1 CID 7217 (Tianyu Wu) – 15min</a:t>
            </a:r>
          </a:p>
          <a:p>
            <a:pPr algn="just">
              <a:spcBef>
                <a:spcPct val="20000"/>
              </a:spcBef>
              <a:buFontTx/>
              <a:buChar char="•"/>
            </a:pPr>
            <a:r>
              <a:rPr lang="en-US" sz="1600" b="0" dirty="0"/>
              <a:t>Do group CR for any remaining CIDs (as time permits/needed)</a:t>
            </a:r>
          </a:p>
          <a:p>
            <a:pPr algn="just">
              <a:spcBef>
                <a:spcPct val="20000"/>
              </a:spcBef>
              <a:buFontTx/>
              <a:buChar char="•"/>
            </a:pPr>
            <a:r>
              <a:rPr lang="en-US" sz="1600" b="0" dirty="0"/>
              <a:t>Recess for 7min to form CR DB addressing the ballot.</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7536160" y="1569064"/>
            <a:ext cx="4358902"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400" b="0" kern="0" dirty="0"/>
              <a:t>Review TG progress during the week. (special order)</a:t>
            </a:r>
          </a:p>
          <a:p>
            <a:pPr algn="just">
              <a:spcBef>
                <a:spcPct val="20000"/>
              </a:spcBef>
              <a:buFontTx/>
              <a:buChar char="•"/>
            </a:pPr>
            <a:r>
              <a:rPr lang="en-US" sz="1400" b="0" kern="0" dirty="0"/>
              <a:t>Review telecon times (special order)</a:t>
            </a:r>
          </a:p>
          <a:p>
            <a:pPr algn="just">
              <a:spcBef>
                <a:spcPct val="20000"/>
              </a:spcBef>
              <a:buFontTx/>
              <a:buChar char="•"/>
            </a:pPr>
            <a:r>
              <a:rPr lang="en-US" sz="1400" b="0" kern="0" dirty="0"/>
              <a:t>Review submission pipeline (special order)</a:t>
            </a:r>
          </a:p>
          <a:p>
            <a:pPr algn="just">
              <a:spcBef>
                <a:spcPct val="20000"/>
              </a:spcBef>
              <a:buFontTx/>
              <a:buChar char="•"/>
            </a:pPr>
            <a:r>
              <a:rPr lang="en-US" sz="1400" b="0" kern="0" dirty="0"/>
              <a:t>11-22-696 </a:t>
            </a:r>
            <a:r>
              <a:rPr lang="en-US" sz="1400" b="0" kern="1200" dirty="0">
                <a:solidFill>
                  <a:schemeClr val="dk1"/>
                </a:solidFill>
              </a:rPr>
              <a:t>Comment resolution SA1 TXVECTOR (Christian Berger) – 25min (as time permits)</a:t>
            </a:r>
          </a:p>
          <a:p>
            <a:pPr algn="just">
              <a:spcBef>
                <a:spcPct val="20000"/>
              </a:spcBef>
              <a:buFontTx/>
              <a:buChar char="•"/>
            </a:pPr>
            <a:r>
              <a:rPr lang="en-US" sz="1400" b="0" kern="0" dirty="0" err="1"/>
              <a:t>AoB</a:t>
            </a:r>
            <a:endParaRPr lang="en-US" sz="1400" b="0" kern="0" dirty="0"/>
          </a:p>
          <a:p>
            <a:pPr algn="just">
              <a:spcBef>
                <a:spcPct val="20000"/>
              </a:spcBef>
              <a:buFontTx/>
              <a:buChar char="•"/>
            </a:pPr>
            <a:r>
              <a:rPr lang="en-US" sz="1400" b="0" kern="0" dirty="0"/>
              <a:t>Adjourn</a:t>
            </a:r>
            <a:endParaRPr lang="en-US" sz="11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632140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11-22-758</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11-22-739</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a:solidFill>
                            <a:schemeClr val="dk1"/>
                          </a:solidFill>
                          <a:latin typeface="+mn-lt"/>
                          <a:ea typeface="+mn-ea"/>
                          <a:cs typeface="+mn-cs"/>
                        </a:rPr>
                        <a:t>SAB1 CR for CID 7217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lgn="ctr"/>
            <a:r>
              <a:rPr lang="en-US" sz="3600" b="0" dirty="0"/>
              <a:t>Recess to form CR DB addressing the SA ballot.</a:t>
            </a:r>
          </a:p>
          <a:p>
            <a:pPr algn="ctr"/>
            <a:endParaRPr lang="en-US" sz="36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92A-7EBE-4211-A56E-200DECD5DD48}"/>
              </a:ext>
            </a:extLst>
          </p:cNvPr>
          <p:cNvSpPr>
            <a:spLocks noGrp="1"/>
          </p:cNvSpPr>
          <p:nvPr>
            <p:ph type="title"/>
          </p:nvPr>
        </p:nvSpPr>
        <p:spPr/>
        <p:txBody>
          <a:bodyPr/>
          <a:lstStyle/>
          <a:p>
            <a:r>
              <a:rPr lang="en-US" dirty="0"/>
              <a:t>Recess</a:t>
            </a:r>
          </a:p>
        </p:txBody>
      </p:sp>
      <p:sp>
        <p:nvSpPr>
          <p:cNvPr id="3" name="Content Placeholder 2">
            <a:extLst>
              <a:ext uri="{FF2B5EF4-FFF2-40B4-BE49-F238E27FC236}">
                <a16:creationId xmlns:a16="http://schemas.microsoft.com/office/drawing/2014/main" id="{0AB9D5D0-B19D-4200-BEC8-AE92E4783C2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3E2A0A1-AA84-4B46-B9E0-7434F0841DE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A5DA961-485F-499F-9671-CB53112237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9DCF904-FC7B-4831-BF88-33AC747D024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137772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May	 	18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25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marL="0" indent="0"/>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0105033"/>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May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604128783"/>
              </p:ext>
            </p:extLst>
          </p:nvPr>
        </p:nvGraphicFramePr>
        <p:xfrm>
          <a:off x="695400" y="1744889"/>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106651</TotalTime>
  <Words>5451</Words>
  <Application>Microsoft Office PowerPoint</Application>
  <PresentationFormat>Widescreen</PresentationFormat>
  <Paragraphs>801</Paragraphs>
  <Slides>51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12th </vt:lpstr>
      <vt:lpstr>Submission List for the May 10th meeting</vt:lpstr>
      <vt:lpstr>Review Submissions</vt:lpstr>
      <vt:lpstr>Recess</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2022-05-12T16:44:31Z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