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3"/>
  </p:notesMasterIdLst>
  <p:handoutMasterIdLst>
    <p:handoutMasterId r:id="rId54"/>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2404" r:id="rId28"/>
    <p:sldId id="2405" r:id="rId29"/>
    <p:sldId id="679" r:id="rId30"/>
    <p:sldId id="680" r:id="rId31"/>
    <p:sldId id="686" r:id="rId32"/>
    <p:sldId id="2372" r:id="rId33"/>
    <p:sldId id="687" r:id="rId34"/>
    <p:sldId id="688" r:id="rId35"/>
    <p:sldId id="2375" r:id="rId36"/>
    <p:sldId id="2376" r:id="rId37"/>
    <p:sldId id="2400" r:id="rId38"/>
    <p:sldId id="2391" r:id="rId39"/>
    <p:sldId id="2401" r:id="rId40"/>
    <p:sldId id="2392" r:id="rId41"/>
    <p:sldId id="709" r:id="rId42"/>
    <p:sldId id="315" r:id="rId43"/>
    <p:sldId id="312" r:id="rId44"/>
    <p:sldId id="318" r:id="rId45"/>
    <p:sldId id="472" r:id="rId46"/>
    <p:sldId id="473" r:id="rId47"/>
    <p:sldId id="474" r:id="rId48"/>
    <p:sldId id="480" r:id="rId49"/>
    <p:sldId id="259" r:id="rId50"/>
    <p:sldId id="260" r:id="rId51"/>
    <p:sldId id="261" r:id="rId5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May 10th - May IEEE electronic meeting" id="{DE843586-E506-4D30-A655-52B441F0114A}">
          <p14:sldIdLst>
            <p14:sldId id="690"/>
            <p14:sldId id="694"/>
            <p14:sldId id="2404"/>
            <p14:sldId id="2405"/>
            <p14:sldId id="679"/>
            <p14:sldId id="680"/>
          </p14:sldIdLst>
        </p14:section>
        <p14:section name="May 12th - May IEEE electronic meeting" id="{347EDFAB-725B-4685-8406-804F1F654820}">
          <p14:sldIdLst>
            <p14:sldId id="686"/>
            <p14:sldId id="2372"/>
            <p14:sldId id="687"/>
            <p14:sldId id="688"/>
            <p14:sldId id="2375"/>
            <p14:sldId id="2376"/>
            <p14:sldId id="2400"/>
            <p14:sldId id="2391"/>
            <p14:sldId id="2401"/>
            <p14:sldId id="2392"/>
            <p14:sldId id="709"/>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F6EC968-35F4-4B93-874B-76B2B8E8CA44}" v="4" dt="2022-05-10T17:55:21.964"/>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09" autoAdjust="0"/>
    <p:restoredTop sz="96807" autoAdjust="0"/>
  </p:normalViewPr>
  <p:slideViewPr>
    <p:cSldViewPr>
      <p:cViewPr varScale="1">
        <p:scale>
          <a:sx n="123" d="100"/>
          <a:sy n="123" d="100"/>
        </p:scale>
        <p:origin x="348"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5F6EC968-35F4-4B93-874B-76B2B8E8CA44}"/>
    <pc:docChg chg="custSel modSld modMainMaster">
      <pc:chgData name="Segev, Jonathan" userId="7c67a1b0-8725-4553-8055-0888dbcaef94" providerId="ADAL" clId="{5F6EC968-35F4-4B93-874B-76B2B8E8CA44}" dt="2022-05-10T18:02:59.145" v="494" actId="20577"/>
      <pc:docMkLst>
        <pc:docMk/>
      </pc:docMkLst>
      <pc:sldChg chg="modSp mod">
        <pc:chgData name="Segev, Jonathan" userId="7c67a1b0-8725-4553-8055-0888dbcaef94" providerId="ADAL" clId="{5F6EC968-35F4-4B93-874B-76B2B8E8CA44}" dt="2022-05-10T17:55:11.473" v="442" actId="2161"/>
        <pc:sldMkLst>
          <pc:docMk/>
          <pc:sldMk cId="1606978152" sldId="345"/>
        </pc:sldMkLst>
        <pc:graphicFrameChg chg="mod modGraphic">
          <ac:chgData name="Segev, Jonathan" userId="7c67a1b0-8725-4553-8055-0888dbcaef94" providerId="ADAL" clId="{5F6EC968-35F4-4B93-874B-76B2B8E8CA44}" dt="2022-05-10T17:55:11.473" v="442" actId="2161"/>
          <ac:graphicFrameMkLst>
            <pc:docMk/>
            <pc:sldMk cId="1606978152" sldId="345"/>
            <ac:graphicFrameMk id="7" creationId="{00000000-0000-0000-0000-000000000000}"/>
          </ac:graphicFrameMkLst>
        </pc:graphicFrameChg>
      </pc:sldChg>
      <pc:sldChg chg="modSp mod">
        <pc:chgData name="Segev, Jonathan" userId="7c67a1b0-8725-4553-8055-0888dbcaef94" providerId="ADAL" clId="{5F6EC968-35F4-4B93-874B-76B2B8E8CA44}" dt="2022-05-10T17:41:56.523" v="32" actId="20577"/>
        <pc:sldMkLst>
          <pc:docMk/>
          <pc:sldMk cId="4011216508" sldId="569"/>
        </pc:sldMkLst>
        <pc:spChg chg="mod">
          <ac:chgData name="Segev, Jonathan" userId="7c67a1b0-8725-4553-8055-0888dbcaef94" providerId="ADAL" clId="{5F6EC968-35F4-4B93-874B-76B2B8E8CA44}" dt="2022-05-10T17:41:56.523" v="32" actId="20577"/>
          <ac:spMkLst>
            <pc:docMk/>
            <pc:sldMk cId="4011216508" sldId="569"/>
            <ac:spMk id="3" creationId="{00000000-0000-0000-0000-000000000000}"/>
          </ac:spMkLst>
        </pc:spChg>
      </pc:sldChg>
      <pc:sldChg chg="modSp mod">
        <pc:chgData name="Segev, Jonathan" userId="7c67a1b0-8725-4553-8055-0888dbcaef94" providerId="ADAL" clId="{5F6EC968-35F4-4B93-874B-76B2B8E8CA44}" dt="2022-05-10T18:02:59.145" v="494" actId="20577"/>
        <pc:sldMkLst>
          <pc:docMk/>
          <pc:sldMk cId="2279493781" sldId="690"/>
        </pc:sldMkLst>
        <pc:spChg chg="mod">
          <ac:chgData name="Segev, Jonathan" userId="7c67a1b0-8725-4553-8055-0888dbcaef94" providerId="ADAL" clId="{5F6EC968-35F4-4B93-874B-76B2B8E8CA44}" dt="2022-05-10T17:47:58.414" v="161" actId="5793"/>
          <ac:spMkLst>
            <pc:docMk/>
            <pc:sldMk cId="2279493781" sldId="690"/>
            <ac:spMk id="2" creationId="{00000000-0000-0000-0000-000000000000}"/>
          </ac:spMkLst>
        </pc:spChg>
        <pc:spChg chg="mod">
          <ac:chgData name="Segev, Jonathan" userId="7c67a1b0-8725-4553-8055-0888dbcaef94" providerId="ADAL" clId="{5F6EC968-35F4-4B93-874B-76B2B8E8CA44}" dt="2022-05-10T18:02:59.145" v="494" actId="20577"/>
          <ac:spMkLst>
            <pc:docMk/>
            <pc:sldMk cId="2279493781" sldId="690"/>
            <ac:spMk id="3" creationId="{00000000-0000-0000-0000-000000000000}"/>
          </ac:spMkLst>
        </pc:spChg>
      </pc:sldChg>
      <pc:sldChg chg="modSp">
        <pc:chgData name="Segev, Jonathan" userId="7c67a1b0-8725-4553-8055-0888dbcaef94" providerId="ADAL" clId="{5F6EC968-35F4-4B93-874B-76B2B8E8CA44}" dt="2022-05-10T17:55:21.964" v="443"/>
        <pc:sldMkLst>
          <pc:docMk/>
          <pc:sldMk cId="3473345634" sldId="694"/>
        </pc:sldMkLst>
        <pc:graphicFrameChg chg="mod">
          <ac:chgData name="Segev, Jonathan" userId="7c67a1b0-8725-4553-8055-0888dbcaef94" providerId="ADAL" clId="{5F6EC968-35F4-4B93-874B-76B2B8E8CA44}" dt="2022-05-10T17:55:21.964" v="443"/>
          <ac:graphicFrameMkLst>
            <pc:docMk/>
            <pc:sldMk cId="3473345634" sldId="694"/>
            <ac:graphicFrameMk id="7" creationId="{00000000-0000-0000-0000-000000000000}"/>
          </ac:graphicFrameMkLst>
        </pc:graphicFrameChg>
      </pc:sldChg>
      <pc:sldChg chg="modSp mod">
        <pc:chgData name="Segev, Jonathan" userId="7c67a1b0-8725-4553-8055-0888dbcaef94" providerId="ADAL" clId="{5F6EC968-35F4-4B93-874B-76B2B8E8CA44}" dt="2022-05-10T17:32:10.351" v="9" actId="6549"/>
        <pc:sldMkLst>
          <pc:docMk/>
          <pc:sldMk cId="1968720319" sldId="2366"/>
        </pc:sldMkLst>
        <pc:spChg chg="mod">
          <ac:chgData name="Segev, Jonathan" userId="7c67a1b0-8725-4553-8055-0888dbcaef94" providerId="ADAL" clId="{5F6EC968-35F4-4B93-874B-76B2B8E8CA44}" dt="2022-05-10T17:32:10.351" v="9" actId="6549"/>
          <ac:spMkLst>
            <pc:docMk/>
            <pc:sldMk cId="1968720319" sldId="2366"/>
            <ac:spMk id="3" creationId="{00000000-0000-0000-0000-000000000000}"/>
          </ac:spMkLst>
        </pc:spChg>
      </pc:sldChg>
      <pc:sldMasterChg chg="modSp mod">
        <pc:chgData name="Segev, Jonathan" userId="7c67a1b0-8725-4553-8055-0888dbcaef94" providerId="ADAL" clId="{5F6EC968-35F4-4B93-874B-76B2B8E8CA44}" dt="2022-05-10T17:31:40.107" v="1" actId="20577"/>
        <pc:sldMasterMkLst>
          <pc:docMk/>
          <pc:sldMasterMk cId="0" sldId="2147483648"/>
        </pc:sldMasterMkLst>
        <pc:spChg chg="mod">
          <ac:chgData name="Segev, Jonathan" userId="7c67a1b0-8725-4553-8055-0888dbcaef94" providerId="ADAL" clId="{5F6EC968-35F4-4B93-874B-76B2B8E8CA44}" dt="2022-05-10T17:31:40.107" v="1" actId="20577"/>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159</c:v>
                </c:pt>
                <c:pt idx="1">
                  <c:v>6</c:v>
                </c:pt>
                <c:pt idx="2">
                  <c:v>192</c:v>
                </c:pt>
              </c:numCache>
            </c:numRef>
          </c:val>
          <c:extLst>
            <c:ext xmlns:c16="http://schemas.microsoft.com/office/drawing/2014/chart" uri="{C3380CC4-5D6E-409C-BE32-E72D297353CC}">
              <c16:uniqueId val="{00000001-7DDA-4C11-A3E1-0B160159F838}"/>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2039810137054709"/>
          <c:y val="0.25062650867075376"/>
          <c:w val="0.85273568510275022"/>
          <c:h val="0.49028094360541402"/>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C0AC-44D6-888A-D8E39792457A}"/>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76</c:v>
                </c:pt>
                <c:pt idx="1">
                  <c:v>0</c:v>
                </c:pt>
                <c:pt idx="2">
                  <c:v>0</c:v>
                </c:pt>
              </c:numCache>
            </c:numRef>
          </c:val>
          <c:extLst>
            <c:ext xmlns:c16="http://schemas.microsoft.com/office/drawing/2014/chart" uri="{C3380CC4-5D6E-409C-BE32-E72D297353CC}">
              <c16:uniqueId val="{00000001-C0AC-44D6-888A-D8E39792457A}"/>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5/10/2022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50</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21705926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802.11-22/607r1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3888500005&amp;t=47200043" TargetMode="External"/></Relationships>
</file>

<file path=ppt/slides/_rels/slide4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2022-06-09</a:t>
            </a:r>
          </a:p>
        </p:txBody>
      </p:sp>
      <p:sp>
        <p:nvSpPr>
          <p:cNvPr id="6" name="Date Placeholder 3"/>
          <p:cNvSpPr>
            <a:spLocks noGrp="1"/>
          </p:cNvSpPr>
          <p:nvPr>
            <p:ph type="dt" idx="10"/>
          </p:nvPr>
        </p:nvSpPr>
        <p:spPr/>
        <p:txBody>
          <a:bodyPr/>
          <a:lstStyle/>
          <a:p>
            <a:r>
              <a:rPr lang="en-US"/>
              <a:t>May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May Electronic Meeting Agenda </a:t>
            </a:r>
          </a:p>
          <a:p>
            <a:pPr algn="ctr">
              <a:lnSpc>
                <a:spcPct val="90000"/>
              </a:lnSpc>
              <a:buFontTx/>
              <a:buNone/>
            </a:pPr>
            <a:r>
              <a:rPr lang="en-US" altLang="en-US" sz="3600" dirty="0">
                <a:cs typeface="Times New Roman" panose="02020603050405020304" pitchFamily="18" charset="0"/>
              </a:rPr>
              <a:t>And telecons meetings running between May  and July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May 2022</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May IEEE  Electronic Interim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Approval of previous meeting minutes.</a:t>
            </a:r>
          </a:p>
          <a:p>
            <a:pPr algn="just">
              <a:spcBef>
                <a:spcPct val="20000"/>
              </a:spcBef>
              <a:buFontTx/>
              <a:buChar char="•"/>
            </a:pPr>
            <a:r>
              <a:rPr lang="en-US" altLang="en-US" sz="1800" b="0" dirty="0"/>
              <a:t>Review SA1 CR status. </a:t>
            </a:r>
          </a:p>
          <a:p>
            <a:pPr algn="just">
              <a:spcBef>
                <a:spcPct val="20000"/>
              </a:spcBef>
              <a:buFontTx/>
              <a:buChar char="•"/>
            </a:pPr>
            <a:r>
              <a:rPr lang="en-US" altLang="en-US" sz="1800" b="0" dirty="0"/>
              <a:t>TG Vice chair and secretary affirmation.</a:t>
            </a:r>
          </a:p>
          <a:p>
            <a:pPr algn="just">
              <a:spcBef>
                <a:spcPct val="20000"/>
              </a:spcBef>
              <a:buFontTx/>
              <a:buChar char="•"/>
            </a:pPr>
            <a:r>
              <a:rPr lang="en-US" altLang="en-US" sz="1800" b="0" kern="0" dirty="0"/>
              <a:t>Review CR submissions</a:t>
            </a:r>
          </a:p>
          <a:p>
            <a:pPr algn="just">
              <a:spcBef>
                <a:spcPct val="20000"/>
              </a:spcBef>
              <a:buFontTx/>
              <a:buChar char="•"/>
            </a:pPr>
            <a:r>
              <a:rPr lang="en-US" altLang="en-US" sz="1800" b="0" dirty="0"/>
              <a:t>Perform group CR (as needed).</a:t>
            </a:r>
            <a:endParaRPr lang="en-US" altLang="en-US" sz="1800" b="0" kern="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Consider SA ballot completion and recirculation</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61133777"/>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11-22-084</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11az SA comments database</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7"/>
                  </a:ext>
                </a:extLst>
              </a:tr>
              <a:tr h="152392">
                <a:tc>
                  <a:txBody>
                    <a:bodyPr/>
                    <a:lstStyle/>
                    <a:p>
                      <a:r>
                        <a:rPr lang="en-US" sz="1400" dirty="0"/>
                        <a:t>11-22-198</a:t>
                      </a:r>
                    </a:p>
                  </a:txBody>
                  <a:tcPr marT="45712" marB="45712"/>
                </a:tc>
                <a:tc>
                  <a:txBody>
                    <a:bodyPr/>
                    <a:lstStyle/>
                    <a:p>
                      <a:r>
                        <a:rPr lang="en-US" sz="1400" dirty="0"/>
                        <a:t>Roy Want</a:t>
                      </a:r>
                    </a:p>
                  </a:txBody>
                  <a:tcPr marT="45712" marB="45712"/>
                </a:tc>
                <a:tc>
                  <a:txBody>
                    <a:bodyPr/>
                    <a:lstStyle/>
                    <a:p>
                      <a:r>
                        <a:rPr lang="en-US" sz="1400" dirty="0"/>
                        <a:t>CID resolution status for SA#1</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8"/>
                  </a:ext>
                </a:extLst>
              </a:tr>
              <a:tr h="152392">
                <a:tc>
                  <a:txBody>
                    <a:bodyPr/>
                    <a:lstStyle/>
                    <a:p>
                      <a:r>
                        <a:rPr lang="en-US" sz="1400" kern="1200" dirty="0">
                          <a:solidFill>
                            <a:schemeClr val="dk1"/>
                          </a:solidFill>
                          <a:latin typeface="+mn-lt"/>
                          <a:ea typeface="+mn-ea"/>
                          <a:cs typeface="+mn-cs"/>
                        </a:rPr>
                        <a:t>11-22-695</a:t>
                      </a:r>
                    </a:p>
                  </a:txBody>
                  <a:tcPr marT="45712" marB="45712"/>
                </a:tc>
                <a:tc>
                  <a:txBody>
                    <a:bodyPr/>
                    <a:lstStyle/>
                    <a:p>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 CID 7300, 7343 and 7353</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4101642387"/>
                  </a:ext>
                </a:extLst>
              </a:tr>
              <a:tr h="0">
                <a:tc>
                  <a:txBody>
                    <a:bodyPr/>
                    <a:lstStyle/>
                    <a:p>
                      <a:r>
                        <a:rPr lang="en-US" sz="1400" kern="1200" dirty="0">
                          <a:solidFill>
                            <a:schemeClr val="dk1"/>
                          </a:solidFill>
                          <a:latin typeface="+mn-lt"/>
                          <a:ea typeface="+mn-ea"/>
                          <a:cs typeface="+mn-cs"/>
                        </a:rPr>
                        <a:t>11-22-696</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TXVECTOR</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11-22-712</a:t>
                      </a:r>
                    </a:p>
                  </a:txBody>
                  <a:tcPr marT="45712" marB="45712"/>
                </a:tc>
                <a:tc>
                  <a:txBody>
                    <a:bodyPr/>
                    <a:lstStyle/>
                    <a:p>
                      <a:r>
                        <a:rPr lang="en-US" sz="1400" kern="1200" dirty="0">
                          <a:solidFill>
                            <a:schemeClr val="dk1"/>
                          </a:solidFill>
                          <a:latin typeface="+mn-lt"/>
                          <a:ea typeface="+mn-ea"/>
                          <a:cs typeface="+mn-cs"/>
                        </a:rPr>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sab1 CID 7209 Secure LTF detection</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511714432"/>
                  </a:ext>
                </a:extLst>
              </a:tr>
              <a:tr h="0">
                <a:tc>
                  <a:txBody>
                    <a:bodyPr/>
                    <a:lstStyle/>
                    <a:p>
                      <a:r>
                        <a:rPr lang="en-US" sz="1400" kern="1200" dirty="0">
                          <a:solidFill>
                            <a:schemeClr val="dk1"/>
                          </a:solidFill>
                          <a:latin typeface="+mn-lt"/>
                          <a:ea typeface="+mn-ea"/>
                          <a:cs typeface="+mn-cs"/>
                        </a:rPr>
                        <a:t>11-22-</a:t>
                      </a:r>
                    </a:p>
                  </a:txBody>
                  <a:tcPr marT="45712" marB="45712"/>
                </a:tc>
                <a:tc>
                  <a:txBody>
                    <a:bodyPr/>
                    <a:lstStyle/>
                    <a:p>
                      <a:r>
                        <a:rPr lang="en-US" sz="1400" kern="1200" dirty="0">
                          <a:solidFill>
                            <a:schemeClr val="dk1"/>
                          </a:solidFill>
                          <a:latin typeface="+mn-lt"/>
                          <a:ea typeface="+mn-ea"/>
                          <a:cs typeface="+mn-cs"/>
                        </a:rPr>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CID 7217</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874132184"/>
                  </a:ext>
                </a:extLst>
              </a:tr>
              <a:tr h="0">
                <a:tc>
                  <a:txBody>
                    <a:bodyPr/>
                    <a:lstStyle/>
                    <a:p>
                      <a:r>
                        <a:rPr lang="en-US" sz="1400" kern="1200" dirty="0">
                          <a:solidFill>
                            <a:schemeClr val="dk1"/>
                          </a:solidFill>
                          <a:latin typeface="+mn-lt"/>
                          <a:ea typeface="+mn-ea"/>
                          <a:cs typeface="+mn-cs"/>
                        </a:rPr>
                        <a:t>11-22-735</a:t>
                      </a:r>
                    </a:p>
                  </a:txBody>
                  <a:tcPr marT="45712" marB="45712"/>
                </a:tc>
                <a:tc>
                  <a:txBody>
                    <a:bodyPr/>
                    <a:lstStyle/>
                    <a:p>
                      <a:r>
                        <a:rPr lang="en-US" sz="14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Phase shift TOA feedback CR</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2463426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727669512"/>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May 10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11-22-198 SAB Comment Resolution Status (Roy Want)</a:t>
            </a:r>
          </a:p>
          <a:p>
            <a:pPr algn="just">
              <a:spcBef>
                <a:spcPct val="20000"/>
              </a:spcBef>
              <a:buFontTx/>
              <a:buChar char="•"/>
            </a:pPr>
            <a:r>
              <a:rPr lang="en-US" altLang="en-US" sz="1600" b="0" dirty="0"/>
              <a:t>11-22-607 TG Vice chair </a:t>
            </a:r>
            <a:r>
              <a:rPr lang="en-US" altLang="en-US" sz="1600" b="0"/>
              <a:t>and secretary affirmation </a:t>
            </a:r>
            <a:r>
              <a:rPr lang="en-US" altLang="en-US" sz="1600" b="0" dirty="0"/>
              <a:t>(Jonathan Segev)</a:t>
            </a:r>
          </a:p>
          <a:p>
            <a:pPr algn="just">
              <a:spcBef>
                <a:spcPct val="20000"/>
              </a:spcBef>
              <a:buFontTx/>
              <a:buChar char="•"/>
            </a:pPr>
            <a:r>
              <a:rPr lang="en-US" altLang="en-US" sz="1600" b="0" dirty="0"/>
              <a:t>11-22-771 Previous meeting minutes approval (Jonathan Segev)</a:t>
            </a:r>
          </a:p>
          <a:p>
            <a:pPr algn="just">
              <a:spcBef>
                <a:spcPct val="20000"/>
              </a:spcBef>
              <a:buFontTx/>
              <a:buChar char="•"/>
            </a:pPr>
            <a:r>
              <a:rPr lang="en-US" sz="1600" b="0" dirty="0"/>
              <a:t>Review CR submissions:</a:t>
            </a:r>
          </a:p>
          <a:p>
            <a:pPr lvl="1" algn="just">
              <a:spcBef>
                <a:spcPct val="20000"/>
              </a:spcBef>
              <a:buFontTx/>
              <a:buChar char="•"/>
            </a:pPr>
            <a:r>
              <a:rPr lang="en-US" sz="1400" b="0" dirty="0"/>
              <a:t>11-22-695 Comment Resolution SA1 - CID 7300, 7343 and 7353 (Niranjan Grandhe) – 30min</a:t>
            </a:r>
          </a:p>
          <a:p>
            <a:pPr lvl="1" algn="just">
              <a:spcBef>
                <a:spcPct val="20000"/>
              </a:spcBef>
              <a:buFontTx/>
              <a:buChar char="•"/>
            </a:pPr>
            <a:r>
              <a:rPr lang="en-US" sz="1400" dirty="0"/>
              <a:t>11-22-712 </a:t>
            </a:r>
            <a:r>
              <a:rPr lang="en-US" sz="1400" kern="1200" dirty="0">
                <a:solidFill>
                  <a:schemeClr val="dk1"/>
                </a:solidFill>
                <a:cs typeface="+mn-cs"/>
              </a:rPr>
              <a:t>CR sab1 CID 7209 Secure LTF detection (Tianyu Wu) – 40min</a:t>
            </a:r>
          </a:p>
          <a:p>
            <a:pPr lvl="1" algn="just">
              <a:spcBef>
                <a:spcPct val="20000"/>
              </a:spcBef>
              <a:buFontTx/>
              <a:buChar char="•"/>
            </a:pPr>
            <a:r>
              <a:rPr lang="en-US" sz="1400" kern="1200" dirty="0">
                <a:solidFill>
                  <a:schemeClr val="dk1"/>
                </a:solidFill>
                <a:latin typeface="+mn-lt"/>
                <a:ea typeface="+mn-ea"/>
                <a:cs typeface="+mn-cs"/>
              </a:rPr>
              <a:t>11-22-735 SAB Phase shift TOA feedback CR (Erik Lindskog)</a:t>
            </a:r>
          </a:p>
          <a:p>
            <a:pPr lvl="1" algn="just">
              <a:spcBef>
                <a:spcPct val="20000"/>
              </a:spcBef>
              <a:buFontTx/>
              <a:buChar char="•"/>
            </a:pPr>
            <a:r>
              <a:rPr lang="en-US" sz="1400" b="0" dirty="0"/>
              <a:t>11-22-696 </a:t>
            </a:r>
            <a:r>
              <a:rPr lang="en-US" sz="1400" kern="1200" dirty="0">
                <a:solidFill>
                  <a:schemeClr val="dk1"/>
                </a:solidFill>
                <a:latin typeface="+mn-lt"/>
                <a:ea typeface="+mn-ea"/>
                <a:cs typeface="+mn-cs"/>
              </a:rPr>
              <a:t>Comment resolution SA1 TXVECTOR (Christian Berger) – 25min </a:t>
            </a:r>
          </a:p>
          <a:p>
            <a:pPr algn="just">
              <a:spcBef>
                <a:spcPct val="20000"/>
              </a:spcBef>
              <a:buFontTx/>
              <a:buChar char="•"/>
            </a:pPr>
            <a:r>
              <a:rPr lang="en-US" sz="1600" b="0" dirty="0"/>
              <a:t>Do group CR for any remaining CIDs 7254, 7295(G), 7217(T)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73061466"/>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11-22-084</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11az SA comments database</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8"/>
                  </a:ext>
                </a:extLst>
              </a:tr>
              <a:tr h="0">
                <a:tc>
                  <a:txBody>
                    <a:bodyPr/>
                    <a:lstStyle/>
                    <a:p>
                      <a:r>
                        <a:rPr lang="en-US" sz="1400" dirty="0"/>
                        <a:t>11-22-198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SAB Comment Resolution Status (Roy Want)</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11-22-695</a:t>
                      </a:r>
                    </a:p>
                  </a:txBody>
                  <a:tcPr marT="45712" marB="45712"/>
                </a:tc>
                <a:tc>
                  <a:txBody>
                    <a:bodyPr/>
                    <a:lstStyle/>
                    <a:p>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 CID 7300, 7343 and 7353</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868341811"/>
                  </a:ext>
                </a:extLst>
              </a:tr>
              <a:tr h="0">
                <a:tc>
                  <a:txBody>
                    <a:bodyPr/>
                    <a:lstStyle/>
                    <a:p>
                      <a:r>
                        <a:rPr lang="en-US" sz="1400" kern="1200" dirty="0">
                          <a:solidFill>
                            <a:schemeClr val="dk1"/>
                          </a:solidFill>
                          <a:latin typeface="+mn-lt"/>
                          <a:ea typeface="+mn-ea"/>
                          <a:cs typeface="+mn-cs"/>
                        </a:rPr>
                        <a:t>11-22-696</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TXVECTOR</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142323225"/>
                  </a:ext>
                </a:extLst>
              </a:tr>
              <a:tr h="0">
                <a:tc>
                  <a:txBody>
                    <a:bodyPr/>
                    <a:lstStyle/>
                    <a:p>
                      <a:r>
                        <a:rPr lang="en-US" sz="1400" kern="1200" dirty="0">
                          <a:solidFill>
                            <a:schemeClr val="dk1"/>
                          </a:solidFill>
                          <a:latin typeface="+mn-lt"/>
                          <a:ea typeface="+mn-ea"/>
                          <a:cs typeface="+mn-cs"/>
                        </a:rPr>
                        <a:t>11-22-674</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SAB1 CID 7343 resolution</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621250036"/>
                  </a:ext>
                </a:extLst>
              </a:tr>
              <a:tr h="0">
                <a:tc>
                  <a:txBody>
                    <a:bodyPr/>
                    <a:lstStyle/>
                    <a:p>
                      <a:r>
                        <a:rPr lang="en-US" sz="1400" kern="1200" dirty="0">
                          <a:solidFill>
                            <a:schemeClr val="dk1"/>
                          </a:solidFill>
                          <a:latin typeface="+mn-lt"/>
                          <a:ea typeface="+mn-ea"/>
                          <a:cs typeface="+mn-cs"/>
                        </a:rPr>
                        <a:t>11-22-712</a:t>
                      </a:r>
                    </a:p>
                  </a:txBody>
                  <a:tcPr marT="45712" marB="45712"/>
                </a:tc>
                <a:tc>
                  <a:txBody>
                    <a:bodyPr/>
                    <a:lstStyle/>
                    <a:p>
                      <a:r>
                        <a:rPr lang="en-US" sz="1400" kern="1200" dirty="0">
                          <a:solidFill>
                            <a:schemeClr val="dk1"/>
                          </a:solidFill>
                          <a:latin typeface="+mn-lt"/>
                          <a:ea typeface="+mn-ea"/>
                          <a:cs typeface="+mn-cs"/>
                        </a:rPr>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sab1 CID 7209 Secure LTF detection</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281966889"/>
                  </a:ext>
                </a:extLst>
              </a:tr>
              <a:tr h="0">
                <a:tc>
                  <a:txBody>
                    <a:bodyPr/>
                    <a:lstStyle/>
                    <a:p>
                      <a:r>
                        <a:rPr lang="en-US" sz="1400" kern="1200" dirty="0">
                          <a:solidFill>
                            <a:schemeClr val="dk1"/>
                          </a:solidFill>
                          <a:latin typeface="+mn-lt"/>
                          <a:ea typeface="+mn-ea"/>
                          <a:cs typeface="+mn-cs"/>
                        </a:rPr>
                        <a:t>11-22-735</a:t>
                      </a:r>
                    </a:p>
                  </a:txBody>
                  <a:tcPr marT="45712" marB="45712"/>
                </a:tc>
                <a:tc>
                  <a:txBody>
                    <a:bodyPr/>
                    <a:lstStyle/>
                    <a:p>
                      <a:r>
                        <a:rPr lang="en-US" sz="14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Phase shift TOA feedback CR</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TGaz</a:t>
            </a:r>
            <a:r>
              <a:rPr lang="en-GB" dirty="0"/>
              <a:t> Next Generation Positioning</a:t>
            </a:r>
          </a:p>
        </p:txBody>
      </p:sp>
      <p:sp>
        <p:nvSpPr>
          <p:cNvPr id="4098" name="Rectangle 2"/>
          <p:cNvSpPr>
            <a:spLocks noGrp="1" noChangeArrowheads="1"/>
          </p:cNvSpPr>
          <p:nvPr>
            <p:ph idx="1"/>
          </p:nvPr>
        </p:nvSpPr>
        <p:spPr>
          <a:xfrm>
            <a:off x="191344" y="1701804"/>
            <a:ext cx="7560840" cy="477361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Status and Work completed since March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In SA Ballot Comment Resolution.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93% approve / 6% disapprove / 5% abstain</a:t>
            </a:r>
            <a:endParaRPr lang="en-US" dirty="0">
              <a:highlight>
                <a:srgbClr val="FFFF00"/>
              </a:highlight>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received/resolved</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364/357 total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166/159 Technical</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192/192 Editorial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6/6 General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Since March:</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Adopted resolution to 29 Technical/General and 92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Published new minor draft D4.2 .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May  2022</a:t>
            </a:r>
            <a:endParaRPr lang="en-GB" dirty="0"/>
          </a:p>
        </p:txBody>
      </p:sp>
      <p:graphicFrame>
        <p:nvGraphicFramePr>
          <p:cNvPr id="7" name="Chart 6">
            <a:extLst>
              <a:ext uri="{FF2B5EF4-FFF2-40B4-BE49-F238E27FC236}">
                <a16:creationId xmlns:a16="http://schemas.microsoft.com/office/drawing/2014/main" id="{C0807CB6-20C1-45B5-8F67-26150D548148}"/>
              </a:ext>
            </a:extLst>
          </p:cNvPr>
          <p:cNvGraphicFramePr/>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D7507-F9E9-401B-97CC-CBDD2A4E62FF}"/>
              </a:ext>
            </a:extLst>
          </p:cNvPr>
          <p:cNvSpPr>
            <a:spLocks noGrp="1"/>
          </p:cNvSpPr>
          <p:nvPr>
            <p:ph type="title"/>
          </p:nvPr>
        </p:nvSpPr>
        <p:spPr/>
        <p:txBody>
          <a:bodyPr/>
          <a:lstStyle/>
          <a:p>
            <a:r>
              <a:rPr lang="en-US" dirty="0"/>
              <a:t>TG Vice Chair Affirmation</a:t>
            </a:r>
          </a:p>
        </p:txBody>
      </p:sp>
      <p:sp>
        <p:nvSpPr>
          <p:cNvPr id="3" name="Content Placeholder 2">
            <a:extLst>
              <a:ext uri="{FF2B5EF4-FFF2-40B4-BE49-F238E27FC236}">
                <a16:creationId xmlns:a16="http://schemas.microsoft.com/office/drawing/2014/main" id="{2D955D70-7561-4A24-9C0C-4F355C9C68F6}"/>
              </a:ext>
            </a:extLst>
          </p:cNvPr>
          <p:cNvSpPr>
            <a:spLocks noGrp="1"/>
          </p:cNvSpPr>
          <p:nvPr>
            <p:ph idx="1"/>
          </p:nvPr>
        </p:nvSpPr>
        <p:spPr/>
        <p:txBody>
          <a:bodyPr/>
          <a:lstStyle/>
          <a:p>
            <a:pPr>
              <a:buFont typeface="Arial" panose="020B0604020202020204" pitchFamily="34" charset="0"/>
              <a:buChar char="•"/>
            </a:pPr>
            <a:r>
              <a:rPr lang="en-US" dirty="0"/>
              <a:t>WG chair and vice chairs are elected to office every 2 years.</a:t>
            </a:r>
          </a:p>
          <a:p>
            <a:pPr>
              <a:buFont typeface="Arial" panose="020B0604020202020204" pitchFamily="34" charset="0"/>
              <a:buChar char="•"/>
            </a:pPr>
            <a:r>
              <a:rPr lang="en-US" dirty="0"/>
              <a:t>WG sub committee (TG) chairs are affirmed within the WG every 2 years,  one session after the elections of the WG leadership.</a:t>
            </a:r>
          </a:p>
          <a:p>
            <a:pPr>
              <a:buFont typeface="Arial" panose="020B0604020202020204" pitchFamily="34" charset="0"/>
              <a:buChar char="•"/>
            </a:pPr>
            <a:r>
              <a:rPr lang="en-US" dirty="0"/>
              <a:t>WG sub committee (TG) vice chairs are elected by the sub committees and affirmed by the WG, one session after the elections of the WG leadership.</a:t>
            </a:r>
          </a:p>
          <a:p>
            <a:pPr>
              <a:buFont typeface="Arial" panose="020B0604020202020204" pitchFamily="34" charset="0"/>
              <a:buChar char="•"/>
            </a:pPr>
            <a:r>
              <a:rPr lang="en-US" dirty="0"/>
              <a:t>WG sub committee (TG) secretaries are appointed by the subcommittee chair and affirmed by majority </a:t>
            </a:r>
            <a:r>
              <a:rPr lang="en-US"/>
              <a:t>vote within </a:t>
            </a:r>
            <a:r>
              <a:rPr lang="en-US" dirty="0"/>
              <a:t>the sub committees, one session after the elections of the WG leadership.</a:t>
            </a:r>
            <a:endParaRPr lang="he-IL" dirty="0"/>
          </a:p>
        </p:txBody>
      </p:sp>
      <p:sp>
        <p:nvSpPr>
          <p:cNvPr id="4" name="Slide Number Placeholder 3">
            <a:extLst>
              <a:ext uri="{FF2B5EF4-FFF2-40B4-BE49-F238E27FC236}">
                <a16:creationId xmlns:a16="http://schemas.microsoft.com/office/drawing/2014/main" id="{9EAE76F0-9ACD-4421-93F3-2AF2129A13E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C787A02C-FEB0-44C4-93A3-EE2325FE0D92}"/>
              </a:ext>
            </a:extLst>
          </p:cNvPr>
          <p:cNvSpPr>
            <a:spLocks noGrp="1"/>
          </p:cNvSpPr>
          <p:nvPr>
            <p:ph type="ftr" idx="14"/>
          </p:nvPr>
        </p:nvSpPr>
        <p:spPr/>
        <p:txBody>
          <a:bodyPr/>
          <a:lstStyle/>
          <a:p>
            <a:r>
              <a:rPr lang="en-GB" dirty="0"/>
              <a:t>Jonathan Segev, Intel corporation</a:t>
            </a:r>
          </a:p>
        </p:txBody>
      </p:sp>
      <p:sp>
        <p:nvSpPr>
          <p:cNvPr id="6" name="Date Placeholder 5">
            <a:extLst>
              <a:ext uri="{FF2B5EF4-FFF2-40B4-BE49-F238E27FC236}">
                <a16:creationId xmlns:a16="http://schemas.microsoft.com/office/drawing/2014/main" id="{E99DE031-253B-4CCE-A754-49B6B7F8D5DB}"/>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6752102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a:t>
            </a:r>
            <a:r>
              <a:rPr lang="en-US" altLang="en-US"/>
              <a:t>of May 2022 </a:t>
            </a:r>
            <a:r>
              <a:rPr lang="en-US" altLang="en-US" dirty="0"/>
              <a:t>Electronic meeting and teleconferences running between the May and July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May 12</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TBA</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8</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38951127"/>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11-22-084</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11az SA comments database</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11-22-607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0566423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14</a:t>
            </a:r>
            <a:r>
              <a:rPr lang="en-US" altLang="en-US" baseline="30000" dirty="0">
                <a:solidFill>
                  <a:schemeClr val="tx2"/>
                </a:solidFill>
              </a:rPr>
              <a:t>th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Consider approval of previous meeting minutes (5 min – as needed)</a:t>
            </a:r>
          </a:p>
          <a:p>
            <a:pPr algn="just">
              <a:spcBef>
                <a:spcPct val="20000"/>
              </a:spcBef>
              <a:buFontTx/>
              <a:buChar char="•"/>
            </a:pPr>
            <a:r>
              <a:rPr lang="en-US" altLang="en-US" sz="1800" b="0" dirty="0"/>
              <a:t>SA1 CR Status – 15min</a:t>
            </a:r>
          </a:p>
          <a:p>
            <a:pPr algn="just">
              <a:spcBef>
                <a:spcPct val="20000"/>
              </a:spcBef>
              <a:buFontTx/>
              <a:buChar char="•"/>
            </a:pPr>
            <a:r>
              <a:rPr 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5705439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8940516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May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March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March 	30</a:t>
            </a:r>
            <a:r>
              <a:rPr lang="en-US" altLang="en-US" sz="2000" b="0" kern="0" baseline="30000" dirty="0"/>
              <a:t>th</a:t>
            </a:r>
            <a:r>
              <a:rPr lang="en-US" altLang="en-US" sz="2000" b="0" kern="0" dirty="0"/>
              <a:t> </a:t>
            </a:r>
          </a:p>
          <a:p>
            <a:pPr>
              <a:buFont typeface="Arial" panose="020B0604020202020204" pitchFamily="34" charset="0"/>
              <a:buChar char="•"/>
            </a:pPr>
            <a:r>
              <a:rPr lang="en-US" altLang="en-US" sz="2000" b="0" kern="0" dirty="0"/>
              <a:t>March 	6</a:t>
            </a:r>
            <a:r>
              <a:rPr lang="en-US" altLang="en-US" sz="2000" b="0" kern="0" baseline="30000" dirty="0"/>
              <a:t>th</a:t>
            </a:r>
            <a:endParaRPr lang="en-US" altLang="en-US" sz="2000" b="0" kern="0" dirty="0"/>
          </a:p>
          <a:p>
            <a:pPr>
              <a:buFont typeface="Arial" panose="020B0604020202020204" pitchFamily="34" charset="0"/>
              <a:buChar char="•"/>
            </a:pPr>
            <a:r>
              <a:rPr lang="en-US" altLang="en-US" sz="2000" b="0" kern="0" dirty="0"/>
              <a:t>March 	13</a:t>
            </a:r>
            <a:r>
              <a:rPr lang="en-US" altLang="en-US" sz="2000" b="0" kern="0" baseline="30000" dirty="0"/>
              <a:t>th</a:t>
            </a:r>
            <a:r>
              <a:rPr lang="en-US" altLang="en-US" sz="2000" b="0" kern="0" dirty="0"/>
              <a:t> </a:t>
            </a:r>
          </a:p>
          <a:p>
            <a:pPr>
              <a:buFont typeface="Arial" panose="020B0604020202020204" pitchFamily="34" charset="0"/>
              <a:buChar char="•"/>
            </a:pPr>
            <a:r>
              <a:rPr lang="en-US" altLang="en-US" sz="2000" b="0" kern="0" dirty="0"/>
              <a:t>March 	20</a:t>
            </a:r>
            <a:r>
              <a:rPr lang="en-US" altLang="en-US" sz="2000" b="0" kern="0" baseline="30000" dirty="0"/>
              <a:t>th</a:t>
            </a:r>
            <a:r>
              <a:rPr lang="en-US" altLang="en-US" sz="2000" b="0" kern="0" dirty="0"/>
              <a:t> </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May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5000">
                <a:srgbClr val="00B050"/>
              </a:gs>
              <a:gs pos="35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2" y="3979958"/>
            <a:ext cx="9824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58702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May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41000">
                <a:srgbClr val="00B050"/>
              </a:gs>
              <a:gs pos="6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8"/>
            <a:ext cx="396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24345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May meeting:</a:t>
            </a:r>
            <a:endParaRPr lang="en-US" sz="2000" b="0" dirty="0"/>
          </a:p>
          <a:p>
            <a:pPr>
              <a:buFont typeface="Arial" panose="020B0604020202020204" pitchFamily="34" charset="0"/>
              <a:buChar char="•"/>
            </a:pPr>
            <a:r>
              <a:rPr lang="en-US" sz="2000" b="0" dirty="0"/>
              <a:t>This meeting is part of the May IEEE 802 Wireless Interim session</a:t>
            </a:r>
          </a:p>
          <a:p>
            <a:pPr>
              <a:buFont typeface="Arial" panose="020B0604020202020204" pitchFamily="34" charset="0"/>
              <a:buChar char="•"/>
            </a:pPr>
            <a:r>
              <a:rPr lang="en-US" sz="2000" b="0" dirty="0"/>
              <a:t>You must pay the registration fee in order to attend</a:t>
            </a:r>
          </a:p>
          <a:p>
            <a:pPr>
              <a:buFont typeface="Arial" panose="020B0604020202020204" pitchFamily="34" charset="0"/>
              <a:buChar char="•"/>
            </a:pPr>
            <a:r>
              <a:rPr lang="en-US" sz="2000" b="0" dirty="0"/>
              <a:t>If you have not already done so, you can register </a:t>
            </a:r>
            <a:r>
              <a:rPr lang="en-US" sz="2000" b="0" dirty="0">
                <a:hlinkClick r:id="rId2"/>
              </a:rPr>
              <a:t>here</a:t>
            </a:r>
            <a:endParaRPr lang="en-US" sz="2000" b="0" dirty="0"/>
          </a:p>
          <a:p>
            <a:pPr>
              <a:buFont typeface="Arial" panose="020B0604020202020204" pitchFamily="34" charset="0"/>
              <a:buChar char="•"/>
            </a:pPr>
            <a:r>
              <a:rPr lang="en-US" sz="2000" b="0" dirty="0"/>
              <a:t>If you do not intend to register for this session you must leave this meeting and, if you have logged</a:t>
            </a:r>
            <a:endParaRPr lang="en-US" b="0" dirty="0"/>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March Progress and Targets Towards the March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7632847"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Reviewed and approved resolutions to ? Technical and General comments which constitutes  ?% of the received Technical and General comments received.</a:t>
            </a:r>
          </a:p>
          <a:p>
            <a:pPr lvl="1">
              <a:buFont typeface="Arial" panose="020B0604020202020204" pitchFamily="34" charset="0"/>
              <a:buChar char="•"/>
            </a:pPr>
            <a:r>
              <a:rPr lang="en-US" dirty="0"/>
              <a:t>Reviewed and approved resolutions to ? Editorial which constitutes ?% of the Editorial comments received.</a:t>
            </a:r>
          </a:p>
          <a:p>
            <a:pPr>
              <a:buFont typeface="Arial" panose="020B0604020202020204" pitchFamily="34" charset="0"/>
              <a:buChar char="•"/>
            </a:pPr>
            <a:r>
              <a:rPr lang="en-US" b="0" dirty="0"/>
              <a:t>Targets towards the March meeting:</a:t>
            </a:r>
          </a:p>
          <a:p>
            <a:pPr lvl="1">
              <a:buFont typeface="Arial" panose="020B0604020202020204" pitchFamily="34" charset="0"/>
              <a:buChar char="•"/>
            </a:pPr>
            <a:r>
              <a:rPr lang="en-US" b="0" dirty="0"/>
              <a:t>Complete response to comments received as part of </a:t>
            </a:r>
            <a:r>
              <a:rPr lang="en-US" dirty="0"/>
              <a:t>P802.11az SAB #1.</a:t>
            </a:r>
          </a:p>
          <a:p>
            <a:pPr lvl="1">
              <a:buFont typeface="Arial" panose="020B0604020202020204" pitchFamily="34" charset="0"/>
              <a:buChar char="•"/>
            </a:pPr>
            <a:r>
              <a:rPr lang="en-US" b="0" dirty="0"/>
              <a:t>Publish new draft D5.0 and initiate SA recirculation ballot.</a:t>
            </a:r>
          </a:p>
          <a:p>
            <a:pPr lvl="1">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May 2022</a:t>
            </a:r>
            <a:endParaRPr lang="en-GB" dirty="0"/>
          </a:p>
        </p:txBody>
      </p:sp>
      <p:graphicFrame>
        <p:nvGraphicFramePr>
          <p:cNvPr id="7" name="Chart 6">
            <a:extLst>
              <a:ext uri="{FF2B5EF4-FFF2-40B4-BE49-F238E27FC236}">
                <a16:creationId xmlns:a16="http://schemas.microsoft.com/office/drawing/2014/main" id="{DD857EA2-8230-4DED-A5E1-3B659BC440E6}"/>
              </a:ext>
            </a:extLst>
          </p:cNvPr>
          <p:cNvGraphicFramePr/>
          <p:nvPr>
            <p:extLst>
              <p:ext uri="{D42A27DB-BD31-4B8C-83A1-F6EECF244321}">
                <p14:modId xmlns:p14="http://schemas.microsoft.com/office/powerpoint/2010/main" val="3631213665"/>
              </p:ext>
            </p:extLst>
          </p:nvPr>
        </p:nvGraphicFramePr>
        <p:xfrm>
          <a:off x="7752184" y="2127656"/>
          <a:ext cx="4341878" cy="346158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012466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105436</TotalTime>
  <Words>5187</Words>
  <Application>Microsoft Office PowerPoint</Application>
  <PresentationFormat>Widescreen</PresentationFormat>
  <Paragraphs>757</Paragraphs>
  <Slides>51</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51</vt:i4>
      </vt:variant>
    </vt:vector>
  </HeadingPairs>
  <TitlesOfParts>
    <vt:vector size="59" baseType="lpstr">
      <vt:lpstr>Arial</vt:lpstr>
      <vt:lpstr>Calibri</vt:lpstr>
      <vt:lpstr>Monotype Sorts</vt:lpstr>
      <vt:lpstr>Montserrat</vt:lpstr>
      <vt:lpstr>Times</vt:lpstr>
      <vt:lpstr>Times New Roman</vt:lpstr>
      <vt:lpstr>Office Theme</vt:lpstr>
      <vt:lpstr>Document</vt:lpstr>
      <vt:lpstr>TGaz Next Generation Positioning  Agenda for the May Electronic Meeting and  the Following Telecons Agenda</vt:lpstr>
      <vt:lpstr>IEEE 802.11 Task Group AZ Next Generation Positioning </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May IEEE  Electronic Interim Meeting Week Agenda</vt:lpstr>
      <vt:lpstr>Submission List for the week</vt:lpstr>
      <vt:lpstr>IEEE Electronic Meeting Week – May 10th </vt:lpstr>
      <vt:lpstr>Submission List for the May 10th meeting</vt:lpstr>
      <vt:lpstr>TGaz Next Generation Positioning</vt:lpstr>
      <vt:lpstr>TG Vice Chair Affirmation</vt:lpstr>
      <vt:lpstr>Review Submissions</vt:lpstr>
      <vt:lpstr>PowerPoint Presentation</vt:lpstr>
      <vt:lpstr>IEEE Electronic Meeting slot – May 12th</vt:lpstr>
      <vt:lpstr>Submission List for the Nov. 8th meeting</vt:lpstr>
      <vt:lpstr>PowerPoint Presentation</vt:lpstr>
      <vt:lpstr>PowerPoint Presentation</vt:lpstr>
      <vt:lpstr>IEEE Electronic Meeting Week – March 14th </vt:lpstr>
      <vt:lpstr>Review Submissions</vt:lpstr>
      <vt:lpstr>Scheduled TGaz CRC telecons</vt:lpstr>
      <vt:lpstr>Timeline – previously approved</vt:lpstr>
      <vt:lpstr>Timeline – updated</vt:lpstr>
      <vt:lpstr>March Progress and Targets Towards the March Meeting</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699</cp:revision>
  <cp:lastPrinted>1601-01-01T00:00:00Z</cp:lastPrinted>
  <dcterms:created xsi:type="dcterms:W3CDTF">2018-08-06T10:28:59Z</dcterms:created>
  <dcterms:modified xsi:type="dcterms:W3CDTF">2022-05-10T18:03:06Z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