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1.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7"/>
  </p:notesMasterIdLst>
  <p:handoutMasterIdLst>
    <p:handoutMasterId r:id="rId38"/>
  </p:handoutMasterIdLst>
  <p:sldIdLst>
    <p:sldId id="256" r:id="rId5"/>
    <p:sldId id="257" r:id="rId6"/>
    <p:sldId id="283" r:id="rId7"/>
    <p:sldId id="2350" r:id="rId8"/>
    <p:sldId id="258" r:id="rId9"/>
    <p:sldId id="259" r:id="rId10"/>
    <p:sldId id="1575" r:id="rId11"/>
    <p:sldId id="287" r:id="rId12"/>
    <p:sldId id="2369" r:id="rId13"/>
    <p:sldId id="1573" r:id="rId14"/>
    <p:sldId id="1577" r:id="rId15"/>
    <p:sldId id="1574" r:id="rId16"/>
    <p:sldId id="2353" r:id="rId17"/>
    <p:sldId id="2354" r:id="rId18"/>
    <p:sldId id="2355" r:id="rId19"/>
    <p:sldId id="2356" r:id="rId20"/>
    <p:sldId id="2357" r:id="rId21"/>
    <p:sldId id="302" r:id="rId22"/>
    <p:sldId id="301" r:id="rId23"/>
    <p:sldId id="2359" r:id="rId24"/>
    <p:sldId id="2360" r:id="rId25"/>
    <p:sldId id="1576" r:id="rId26"/>
    <p:sldId id="2361" r:id="rId27"/>
    <p:sldId id="2370" r:id="rId28"/>
    <p:sldId id="2371" r:id="rId29"/>
    <p:sldId id="2372" r:id="rId30"/>
    <p:sldId id="269" r:id="rId31"/>
    <p:sldId id="270" r:id="rId32"/>
    <p:sldId id="267" r:id="rId33"/>
    <p:sldId id="2363" r:id="rId34"/>
    <p:sldId id="2365" r:id="rId35"/>
    <p:sldId id="261" r:id="rId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56" d="100"/>
          <a:sy n="156" d="100"/>
        </p:scale>
        <p:origin x="108" y="2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159</c:v>
                </c:pt>
                <c:pt idx="1">
                  <c:v>6</c:v>
                </c:pt>
                <c:pt idx="2">
                  <c:v>192</c:v>
                </c:pt>
              </c:numCache>
            </c:numRef>
          </c:val>
          <c:extLst>
            <c:ext xmlns:c16="http://schemas.microsoft.com/office/drawing/2014/chart" uri="{C3380CC4-5D6E-409C-BE32-E72D297353CC}">
              <c16:uniqueId val="{00000001-7DDA-4C11-A3E1-0B160159F838}"/>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668809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65055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472300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12119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169287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221758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427987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30</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810263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32</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3458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802.11-16/0222r2</a:t>
            </a:r>
          </a:p>
        </p:txBody>
      </p:sp>
      <p:sp>
        <p:nvSpPr>
          <p:cNvPr id="5" name="Date Placeholder 4"/>
          <p:cNvSpPr>
            <a:spLocks noGrp="1"/>
          </p:cNvSpPr>
          <p:nvPr>
            <p:ph type="dt" sz="quarter" idx="1"/>
          </p:nvPr>
        </p:nvSpPr>
        <p:spPr>
          <a:xfrm>
            <a:off x="883896" y="20213"/>
            <a:ext cx="732573" cy="215444"/>
          </a:xfrm>
        </p:spPr>
        <p:txBody>
          <a:bodyPr/>
          <a:lstStyle/>
          <a:p>
            <a:pPr>
              <a:defRPr/>
            </a:pPr>
            <a:r>
              <a:rPr lang="en-US"/>
              <a:t>March 2016</a:t>
            </a:r>
            <a:endParaRPr lang="en-US" dirty="0"/>
          </a:p>
        </p:txBody>
      </p:sp>
      <p:sp>
        <p:nvSpPr>
          <p:cNvPr id="6" name="Footer Placeholder 5"/>
          <p:cNvSpPr>
            <a:spLocks noGrp="1"/>
          </p:cNvSpPr>
          <p:nvPr>
            <p:ph type="ftr" sz="quarter" idx="4"/>
          </p:nvPr>
        </p:nvSpPr>
        <p:spPr/>
        <p:txBody>
          <a:bodyPr/>
          <a:lstStyle/>
          <a:p>
            <a:pPr lvl="4">
              <a:defRPr/>
            </a:pPr>
            <a:r>
              <a:rPr lang="en-US"/>
              <a:t>Dorothy Stanley (HPE)</a:t>
            </a:r>
          </a:p>
        </p:txBody>
      </p:sp>
      <p:sp>
        <p:nvSpPr>
          <p:cNvPr id="5127" name="Slide Number Placeholder 6"/>
          <p:cNvSpPr>
            <a:spLocks noGrp="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defRPr sz="2400">
                <a:solidFill>
                  <a:schemeClr val="tx1"/>
                </a:solidFill>
                <a:latin typeface="Times New Roman" pitchFamily="18" charset="0"/>
                <a:ea typeface="MS PGothic" pitchFamily="34" charset="-128"/>
              </a:defRPr>
            </a:lvl1pPr>
            <a:lvl2pPr marL="742950" indent="-285750" defTabSz="936625">
              <a:defRPr sz="2400">
                <a:solidFill>
                  <a:schemeClr val="tx1"/>
                </a:solidFill>
                <a:latin typeface="Times New Roman" pitchFamily="18" charset="0"/>
                <a:ea typeface="MS PGothic" pitchFamily="34" charset="-128"/>
              </a:defRPr>
            </a:lvl2pPr>
            <a:lvl3pPr marL="1143000" indent="-228600" defTabSz="936625">
              <a:defRPr sz="2400">
                <a:solidFill>
                  <a:schemeClr val="tx1"/>
                </a:solidFill>
                <a:latin typeface="Times New Roman" pitchFamily="18" charset="0"/>
                <a:ea typeface="MS PGothic" pitchFamily="34" charset="-128"/>
              </a:defRPr>
            </a:lvl3pPr>
            <a:lvl4pPr marL="1600200" indent="-228600" defTabSz="936625">
              <a:defRPr sz="2400">
                <a:solidFill>
                  <a:schemeClr val="tx1"/>
                </a:solidFill>
                <a:latin typeface="Times New Roman" pitchFamily="18" charset="0"/>
                <a:ea typeface="MS PGothic" pitchFamily="34" charset="-128"/>
              </a:defRPr>
            </a:lvl4pPr>
            <a:lvl5pPr marL="2057400" indent="-228600" defTabSz="936625">
              <a:defRPr sz="2400">
                <a:solidFill>
                  <a:schemeClr val="tx1"/>
                </a:solidFill>
                <a:latin typeface="Times New Roman" pitchFamily="18" charset="0"/>
                <a:ea typeface="MS PGothic" pitchFamily="34" charset="-128"/>
              </a:defRPr>
            </a:lvl5pPr>
            <a:lvl6pPr marL="25146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1200"/>
              <a:t>Page </a:t>
            </a:r>
            <a:fld id="{CF847761-3DCA-4992-BE8A-2121820B172D}" type="slidenum">
              <a:rPr lang="en-US" altLang="en-US" sz="1200"/>
              <a:pPr/>
              <a:t>4</a:t>
            </a:fld>
            <a:endParaRPr lang="en-US" altLang="en-US" sz="1200"/>
          </a:p>
        </p:txBody>
      </p:sp>
    </p:spTree>
    <p:extLst>
      <p:ext uri="{BB962C8B-B14F-4D97-AF65-F5344CB8AC3E}">
        <p14:creationId xmlns:p14="http://schemas.microsoft.com/office/powerpoint/2010/main" val="34033722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949030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390143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E01C8BC9-7D3B-4A36-8B3A-D99564505826}"/>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6387" name="Rectangle 3">
            <a:extLst>
              <a:ext uri="{FF2B5EF4-FFF2-40B4-BE49-F238E27FC236}">
                <a16:creationId xmlns:a16="http://schemas.microsoft.com/office/drawing/2014/main" id="{203E99D9-5977-4684-8E2B-DFE434C1F2E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06216834-9466-49AE-B23E-A49A6476E6BF}"/>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48C28CCA-3EF1-46DE-979C-08ACA5A1419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C4D48C87-A13C-4DFD-8FD7-314B0B6E2AAF}" type="slidenum">
              <a:rPr lang="en-US" altLang="en-US" sz="1200" smtClean="0"/>
              <a:pPr/>
              <a:t>7</a:t>
            </a:fld>
            <a:endParaRPr lang="en-US" altLang="en-US" sz="1200"/>
          </a:p>
        </p:txBody>
      </p:sp>
      <p:sp>
        <p:nvSpPr>
          <p:cNvPr id="16390" name="Rectangle 2">
            <a:extLst>
              <a:ext uri="{FF2B5EF4-FFF2-40B4-BE49-F238E27FC236}">
                <a16:creationId xmlns:a16="http://schemas.microsoft.com/office/drawing/2014/main" id="{6458678E-2D91-4555-A43E-99AFED87F6C2}"/>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89F21DC9-A74A-4C95-9278-C542B1D5E51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extLst>
      <p:ext uri="{BB962C8B-B14F-4D97-AF65-F5344CB8AC3E}">
        <p14:creationId xmlns:p14="http://schemas.microsoft.com/office/powerpoint/2010/main" val="41890374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4FD21862-0417-4E1E-AF62-4DB7459FB3A3}"/>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6387" name="Rectangle 3">
            <a:extLst>
              <a:ext uri="{FF2B5EF4-FFF2-40B4-BE49-F238E27FC236}">
                <a16:creationId xmlns:a16="http://schemas.microsoft.com/office/drawing/2014/main" id="{C9935739-D067-41A0-823D-6173459D0BE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6388" name="Rectangle 6">
            <a:extLst>
              <a:ext uri="{FF2B5EF4-FFF2-40B4-BE49-F238E27FC236}">
                <a16:creationId xmlns:a16="http://schemas.microsoft.com/office/drawing/2014/main" id="{2DBB6DEC-FC63-4325-B922-6FE2E47E641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a:extLst>
              <a:ext uri="{FF2B5EF4-FFF2-40B4-BE49-F238E27FC236}">
                <a16:creationId xmlns:a16="http://schemas.microsoft.com/office/drawing/2014/main" id="{832EE9B0-DDBC-4310-A1A8-BC02DD39CDD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2CF4A85F-043E-480E-BF6C-9E76FAD1216E}" type="slidenum">
              <a:rPr lang="en-US" altLang="en-US" smtClean="0"/>
              <a:pPr>
                <a:spcBef>
                  <a:spcPct val="0"/>
                </a:spcBef>
              </a:pPr>
              <a:t>9</a:t>
            </a:fld>
            <a:endParaRPr lang="en-US" altLang="en-US"/>
          </a:p>
        </p:txBody>
      </p:sp>
      <p:sp>
        <p:nvSpPr>
          <p:cNvPr id="16390" name="Rectangle 2">
            <a:extLst>
              <a:ext uri="{FF2B5EF4-FFF2-40B4-BE49-F238E27FC236}">
                <a16:creationId xmlns:a16="http://schemas.microsoft.com/office/drawing/2014/main" id="{EF32E0C2-62B1-498E-BC9E-4621A9198C23}"/>
              </a:ext>
            </a:extLst>
          </p:cNvPr>
          <p:cNvSpPr>
            <a:spLocks noGrp="1" noRot="1" noChangeAspect="1" noChangeArrowheads="1" noTextEdit="1"/>
          </p:cNvSpPr>
          <p:nvPr>
            <p:ph type="sldImg"/>
          </p:nvPr>
        </p:nvSpPr>
        <p:spPr>
          <a:xfrm>
            <a:off x="382588" y="700088"/>
            <a:ext cx="6172200" cy="3471862"/>
          </a:xfrm>
          <a:ln/>
        </p:spPr>
      </p:sp>
      <p:sp>
        <p:nvSpPr>
          <p:cNvPr id="16391" name="Rectangle 3">
            <a:extLst>
              <a:ext uri="{FF2B5EF4-FFF2-40B4-BE49-F238E27FC236}">
                <a16:creationId xmlns:a16="http://schemas.microsoft.com/office/drawing/2014/main" id="{D3FEAC98-33C0-4659-8D17-F93A7542846F}"/>
              </a:ext>
            </a:extLst>
          </p:cNvPr>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0E7B4C55-A92A-4057-AC8F-8E8676403FC0}"/>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6387" name="Rectangle 3">
            <a:extLst>
              <a:ext uri="{FF2B5EF4-FFF2-40B4-BE49-F238E27FC236}">
                <a16:creationId xmlns:a16="http://schemas.microsoft.com/office/drawing/2014/main" id="{45D2EE82-F750-4DF8-93D3-3ED0489A71E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ABC61B7B-0AF9-4051-BC09-8FA06F99058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37C1D0F3-1DC6-4265-ACF8-E806F4A2E9E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CA453D28-8DC5-4F89-BB09-8AB2D73D3C95}" type="slidenum">
              <a:rPr lang="en-US" altLang="en-US" sz="1200" smtClean="0"/>
              <a:pPr/>
              <a:t>10</a:t>
            </a:fld>
            <a:endParaRPr lang="en-US" altLang="en-US" sz="1200"/>
          </a:p>
        </p:txBody>
      </p:sp>
      <p:sp>
        <p:nvSpPr>
          <p:cNvPr id="16390" name="Rectangle 2">
            <a:extLst>
              <a:ext uri="{FF2B5EF4-FFF2-40B4-BE49-F238E27FC236}">
                <a16:creationId xmlns:a16="http://schemas.microsoft.com/office/drawing/2014/main" id="{C40B134F-AC97-4623-98EF-92E30F52D58E}"/>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25E99A3C-CCA2-420F-8D3A-9551763F16B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extLst>
      <p:ext uri="{BB962C8B-B14F-4D97-AF65-F5344CB8AC3E}">
        <p14:creationId xmlns:p14="http://schemas.microsoft.com/office/powerpoint/2010/main" val="29040870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689292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802.11-22/0591r2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ocuments?is_dcn=607&amp;is_group=00az&amp;is_year=2022"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0635-00-00bd-ieee-802-11bd-april-2022-tc-meeting-minutes.docx" TargetMode="External"/><Relationship Id="rId2" Type="http://schemas.openxmlformats.org/officeDocument/2006/relationships/hyperlink" Target="https://mentor.ieee.org/802.11/dcn/22/11-22-0500-00-00bd-ieee-802-11bd-march-2022-plenary-meeting-minutes.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2/11-22-0595-00-00be-tgbe-may-2022-meeting-agenda.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0590-00-00bh-agenda-tgbh-2022-may-plenary.pptx" TargetMode="External"/><Relationship Id="rId7" Type="http://schemas.openxmlformats.org/officeDocument/2006/relationships/hyperlink" Target="https://mentor.ieee.org/802.11/dcn/21/11-21-1141-00-00bh-excerpts-of-wba-document-wi-fi-id-scope.ppt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1/11-21-0332-35-00bh-issues-tracking.docx" TargetMode="External"/><Relationship Id="rId4" Type="http://schemas.openxmlformats.org/officeDocument/2006/relationships/hyperlink" Target="https://mentor.ieee.org/802.11/dcn/21/11-21-0332-30-00bh-issues-tracking.doc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8/dcn/22/18-22-0032-05-0000-proposed-modifications-to-itu-r-m-1450-5.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hyperlink" Target="https://www.itu.int/events/eventdetails.asp?eventid=19471" TargetMode="External"/><Relationship Id="rId4" Type="http://schemas.openxmlformats.org/officeDocument/2006/relationships/hyperlink" Target="https://mentor.ieee.org/802.18/dcn/22/18-22-0033-04-0000-proposed-modifications-to-itu-r-m-1801-2.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2/11-22-0413-02-0arc-clause-6-proposal.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589-00-0arc-arc-sc-agenda-may-2022.ppt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t>WG11 Opening Report Snapshot Slides May 2022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2022-05-10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1038" name="Document" r:id="rId4" imgW="10466184" imgH="2539535" progId="Word.Document.8">
                  <p:embed/>
                </p:oleObj>
              </mc:Choice>
              <mc:Fallback>
                <p:oleObj name="Document" r:id="rId4" imgW="10466184" imgH="2539535" progId="Word.Document.8">
                  <p:embed/>
                  <p:pic>
                    <p:nvPicPr>
                      <p:cNvPr id="3075" name="Object 3"/>
                      <p:cNvPicPr>
                        <a:picLocks noChangeAspect="1" noChangeArrowheads="1"/>
                      </p:cNvPicPr>
                      <p:nvPr/>
                    </p:nvPicPr>
                    <p:blipFill>
                      <a:blip r:embed="rId5"/>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a:extLst>
              <a:ext uri="{FF2B5EF4-FFF2-40B4-BE49-F238E27FC236}">
                <a16:creationId xmlns:a16="http://schemas.microsoft.com/office/drawing/2014/main" id="{B73D2FBB-2074-4F8D-895E-A589C8F2F490}"/>
              </a:ext>
            </a:extLst>
          </p:cNvPr>
          <p:cNvSpPr>
            <a:spLocks noGrp="1" noChangeArrowheads="1"/>
          </p:cNvSpPr>
          <p:nvPr>
            <p:ph type="title" idx="4294967295"/>
          </p:nvPr>
        </p:nvSpPr>
        <p:spPr>
          <a:xfrm>
            <a:off x="2274888" y="687388"/>
            <a:ext cx="7772400" cy="1066800"/>
          </a:xfrm>
        </p:spPr>
        <p:txBody>
          <a:bodyPr vert="horz" wrap="square" lIns="91440" tIns="45720" rIns="91440" bIns="45720" numCol="1" anchor="ctr" anchorCtr="0" compatLnSpc="1">
            <a:prstTxWarp prst="textNoShape">
              <a:avLst/>
            </a:prstTxWarp>
          </a:bodyPr>
          <a:lstStyle/>
          <a:p>
            <a:pPr algn="l"/>
            <a:r>
              <a:rPr lang="en-US" altLang="en-US"/>
              <a:t>IEEE 802 JTC1 SC will meet once on </a:t>
            </a:r>
            <a:r>
              <a:rPr lang="en-AU" altLang="en-US"/>
              <a:t>Tue, 10 May 2022 @ 4-6pm ET</a:t>
            </a:r>
            <a:endParaRPr lang="en-US" altLang="en-US"/>
          </a:p>
        </p:txBody>
      </p:sp>
      <p:sp>
        <p:nvSpPr>
          <p:cNvPr id="3078" name="Content Placeholder 2">
            <a:extLst>
              <a:ext uri="{FF2B5EF4-FFF2-40B4-BE49-F238E27FC236}">
                <a16:creationId xmlns:a16="http://schemas.microsoft.com/office/drawing/2014/main" id="{9B2D1711-44D4-4CB9-A303-3CEFD25C7503}"/>
              </a:ext>
            </a:extLst>
          </p:cNvPr>
          <p:cNvSpPr>
            <a:spLocks noGrp="1"/>
          </p:cNvSpPr>
          <p:nvPr>
            <p:ph idx="4294967295"/>
          </p:nvPr>
        </p:nvSpPr>
        <p:spPr>
          <a:xfrm>
            <a:off x="2209800" y="1981200"/>
            <a:ext cx="7696200" cy="4343400"/>
          </a:xfrm>
        </p:spPr>
        <p:txBody>
          <a:bodyPr vert="horz" wrap="square" lIns="91440" tIns="45720" rIns="91440" bIns="45720" numCol="1" anchor="t" anchorCtr="0" compatLnSpc="1">
            <a:prstTxWarp prst="textNoShape">
              <a:avLst/>
            </a:prstTxWarp>
          </a:bodyPr>
          <a:lstStyle/>
          <a:p>
            <a:pPr marL="0" indent="0">
              <a:defRPr/>
            </a:pPr>
            <a:r>
              <a:rPr lang="en-AU" altLang="en-US" dirty="0"/>
              <a:t>Agenda items (11-22-0613) will include “the usual”:</a:t>
            </a:r>
          </a:p>
          <a:p>
            <a:pPr>
              <a:defRPr/>
            </a:pPr>
            <a:r>
              <a:rPr lang="en-AU" dirty="0"/>
              <a:t>Review of status of PSDO process</a:t>
            </a:r>
          </a:p>
          <a:p>
            <a:pPr lvl="1">
              <a:defRPr/>
            </a:pPr>
            <a:r>
              <a:rPr lang="en-AU" dirty="0"/>
              <a:t>Review liaisons of drafts to SC6</a:t>
            </a:r>
          </a:p>
          <a:p>
            <a:pPr lvl="1">
              <a:defRPr/>
            </a:pPr>
            <a:r>
              <a:rPr lang="en-AU" dirty="0"/>
              <a:t>Review notifications of projects to SC6</a:t>
            </a:r>
          </a:p>
          <a:p>
            <a:pPr lvl="1">
              <a:defRPr/>
            </a:pPr>
            <a:r>
              <a:rPr lang="en-AU" dirty="0"/>
              <a:t>Review status of ballots</a:t>
            </a:r>
          </a:p>
          <a:p>
            <a:pPr lvl="2">
              <a:defRPr/>
            </a:pPr>
            <a:r>
              <a:rPr lang="en-AU" dirty="0"/>
              <a:t>Update on response to IPR comments on 802.11ax/ay</a:t>
            </a:r>
          </a:p>
          <a:p>
            <a:pPr>
              <a:defRPr/>
            </a:pPr>
            <a:r>
              <a:rPr lang="en-AU" dirty="0"/>
              <a:t>Review of SC6 activities</a:t>
            </a:r>
          </a:p>
          <a:p>
            <a:pPr lvl="1">
              <a:defRPr/>
            </a:pPr>
            <a:r>
              <a:rPr lang="en-AU" dirty="0"/>
              <a:t>Update on </a:t>
            </a:r>
            <a:r>
              <a:rPr lang="en-GB" sz="2200" i="1" dirty="0"/>
              <a:t>WLAN MCS Efficiency</a:t>
            </a:r>
            <a:r>
              <a:rPr lang="en-AU" sz="2200" i="1" dirty="0"/>
              <a:t> </a:t>
            </a:r>
            <a:r>
              <a:rPr lang="en-AU" sz="2200" dirty="0"/>
              <a:t>status</a:t>
            </a:r>
          </a:p>
          <a:p>
            <a:pPr lvl="1">
              <a:defRPr/>
            </a:pPr>
            <a:r>
              <a:rPr lang="en-AU" dirty="0"/>
              <a:t>Update on </a:t>
            </a:r>
            <a:r>
              <a:rPr lang="en-AU" i="1" dirty="0"/>
              <a:t>Industrial Wireless Network </a:t>
            </a:r>
            <a:r>
              <a:rPr lang="en-AU" dirty="0"/>
              <a:t>PWI proposal</a:t>
            </a:r>
          </a:p>
          <a:p>
            <a:pPr lvl="1">
              <a:defRPr/>
            </a:pPr>
            <a:endParaRPr lang="en-AU" dirty="0"/>
          </a:p>
          <a:p>
            <a:pPr lvl="1">
              <a:defRPr/>
            </a:pPr>
            <a:endParaRPr lang="en-AU" dirty="0"/>
          </a:p>
        </p:txBody>
      </p:sp>
      <p:sp>
        <p:nvSpPr>
          <p:cNvPr id="2" name="Footer Placeholder 1">
            <a:extLst>
              <a:ext uri="{FF2B5EF4-FFF2-40B4-BE49-F238E27FC236}">
                <a16:creationId xmlns:a16="http://schemas.microsoft.com/office/drawing/2014/main" id="{F531C39E-96F7-4B30-970F-C9A9D5C4660A}"/>
              </a:ext>
            </a:extLst>
          </p:cNvPr>
          <p:cNvSpPr>
            <a:spLocks noGrp="1"/>
          </p:cNvSpPr>
          <p:nvPr>
            <p:ph type="ftr" idx="11"/>
          </p:nvPr>
        </p:nvSpPr>
        <p:spPr/>
        <p:txBody>
          <a:bodyPr/>
          <a:lstStyle/>
          <a:p>
            <a:r>
              <a:rPr lang="en-GB"/>
              <a:t>Andrew Myles, Cisco</a:t>
            </a:r>
          </a:p>
        </p:txBody>
      </p:sp>
      <p:sp>
        <p:nvSpPr>
          <p:cNvPr id="3" name="Slide Number Placeholder 2">
            <a:extLst>
              <a:ext uri="{FF2B5EF4-FFF2-40B4-BE49-F238E27FC236}">
                <a16:creationId xmlns:a16="http://schemas.microsoft.com/office/drawing/2014/main" id="{42C84CE8-5BA9-4766-B9B0-BCEF792CED7B}"/>
              </a:ext>
            </a:extLst>
          </p:cNvPr>
          <p:cNvSpPr>
            <a:spLocks noGrp="1"/>
          </p:cNvSpPr>
          <p:nvPr>
            <p:ph type="sldNum" idx="12"/>
          </p:nvPr>
        </p:nvSpPr>
        <p:spPr/>
        <p:txBody>
          <a:bodyPr/>
          <a:lstStyle/>
          <a:p>
            <a:r>
              <a:rPr lang="en-GB"/>
              <a:t>Slide </a:t>
            </a:r>
            <a:fld id="{F5D8E26B-7BCF-4D25-9C89-0168A6618F18}" type="slidenum">
              <a:rPr lang="en-GB" smtClean="0"/>
              <a:pPr/>
              <a:t>10</a:t>
            </a:fld>
            <a:endParaRPr lang="en-GB"/>
          </a:p>
        </p:txBody>
      </p:sp>
      <p:sp>
        <p:nvSpPr>
          <p:cNvPr id="4" name="Date Placeholder 3">
            <a:extLst>
              <a:ext uri="{FF2B5EF4-FFF2-40B4-BE49-F238E27FC236}">
                <a16:creationId xmlns:a16="http://schemas.microsoft.com/office/drawing/2014/main" id="{C934A1D9-C4E2-49B3-8054-E50BDD5856C5}"/>
              </a:ext>
            </a:extLst>
          </p:cNvPr>
          <p:cNvSpPr>
            <a:spLocks noGrp="1"/>
          </p:cNvSpPr>
          <p:nvPr>
            <p:ph type="dt" idx="10"/>
          </p:nvPr>
        </p:nvSpPr>
        <p:spPr/>
        <p:txBody>
          <a:bodyPr/>
          <a:lstStyle/>
          <a:p>
            <a:r>
              <a:rPr lang="en-US"/>
              <a:t>May 2022</a:t>
            </a:r>
            <a:endParaRPr lang="en-GB"/>
          </a:p>
        </p:txBody>
      </p:sp>
    </p:spTree>
    <p:extLst>
      <p:ext uri="{BB962C8B-B14F-4D97-AF65-F5344CB8AC3E}">
        <p14:creationId xmlns:p14="http://schemas.microsoft.com/office/powerpoint/2010/main" val="1682947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18D97B2A-36A6-4F7F-89C7-D227063BB4AE}"/>
              </a:ext>
            </a:extLst>
          </p:cNvPr>
          <p:cNvSpPr>
            <a:spLocks noGrp="1" noChangeArrowheads="1"/>
          </p:cNvSpPr>
          <p:nvPr>
            <p:ph type="title"/>
          </p:nvPr>
        </p:nvSpPr>
        <p:spPr/>
        <p:txBody>
          <a:bodyPr/>
          <a:lstStyle/>
          <a:p>
            <a:r>
              <a:rPr lang="en-AU" altLang="en-US"/>
              <a:t>A large number of IEEE 802 submissions are in the PSDO balloting process</a:t>
            </a:r>
          </a:p>
        </p:txBody>
      </p:sp>
      <p:sp>
        <p:nvSpPr>
          <p:cNvPr id="7" name="Content Placeholder 2">
            <a:extLst>
              <a:ext uri="{FF2B5EF4-FFF2-40B4-BE49-F238E27FC236}">
                <a16:creationId xmlns:a16="http://schemas.microsoft.com/office/drawing/2014/main" id="{C029AC41-A245-4176-BDB2-8D252ABA1FB7}"/>
              </a:ext>
            </a:extLst>
          </p:cNvPr>
          <p:cNvSpPr>
            <a:spLocks noGrp="1"/>
          </p:cNvSpPr>
          <p:nvPr>
            <p:ph idx="1"/>
          </p:nvPr>
        </p:nvSpPr>
        <p:spPr>
          <a:xfrm>
            <a:off x="2209800" y="1981200"/>
            <a:ext cx="2590800" cy="4114800"/>
          </a:xfrm>
        </p:spPr>
        <p:txBody>
          <a:bodyPr/>
          <a:lstStyle/>
          <a:p>
            <a:pPr lvl="2">
              <a:defRPr/>
            </a:pPr>
            <a:endParaRPr lang="en-AU" dirty="0"/>
          </a:p>
          <a:p>
            <a:pPr lvl="2">
              <a:defRPr/>
            </a:pPr>
            <a:endParaRPr lang="en-AU" dirty="0">
              <a:solidFill>
                <a:srgbClr val="FF0000"/>
              </a:solidFill>
            </a:endParaRPr>
          </a:p>
          <a:p>
            <a:pPr marL="182563" indent="-182563">
              <a:spcBef>
                <a:spcPts val="400"/>
              </a:spcBef>
              <a:defRPr/>
            </a:pPr>
            <a:endParaRPr lang="en-AU" sz="2000" b="0" dirty="0"/>
          </a:p>
          <a:p>
            <a:pPr>
              <a:defRPr/>
            </a:pPr>
            <a:endParaRPr lang="en-AU" sz="2000" dirty="0"/>
          </a:p>
        </p:txBody>
      </p:sp>
      <p:sp>
        <p:nvSpPr>
          <p:cNvPr id="17415" name="Content Placeholder 2">
            <a:extLst>
              <a:ext uri="{FF2B5EF4-FFF2-40B4-BE49-F238E27FC236}">
                <a16:creationId xmlns:a16="http://schemas.microsoft.com/office/drawing/2014/main" id="{1821894A-12BC-4A7F-B9DF-0A6BDFB52AC5}"/>
              </a:ext>
            </a:extLst>
          </p:cNvPr>
          <p:cNvSpPr txBox="1">
            <a:spLocks noChangeArrowheads="1"/>
          </p:cNvSpPr>
          <p:nvPr/>
        </p:nvSpPr>
        <p:spPr bwMode="auto">
          <a:xfrm>
            <a:off x="4876800" y="1981200"/>
            <a:ext cx="2590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182563" indent="-182563">
              <a:spcBef>
                <a:spcPct val="20000"/>
              </a:spcBef>
              <a:buChar char="•"/>
              <a:defRPr sz="2400" b="1">
                <a:solidFill>
                  <a:schemeClr val="tx1"/>
                </a:solidFill>
                <a:latin typeface="Times New Roman" panose="02020603050405020304" pitchFamily="18" charset="0"/>
              </a:defRPr>
            </a:lvl1pPr>
            <a:lvl2pPr marL="182563" indent="-180975">
              <a:spcBef>
                <a:spcPct val="20000"/>
              </a:spcBef>
              <a:buChar char="–"/>
              <a:defRPr sz="2000">
                <a:solidFill>
                  <a:schemeClr val="tx1"/>
                </a:solidFill>
                <a:latin typeface="Times New Roman" panose="02020603050405020304" pitchFamily="18" charset="0"/>
              </a:defRPr>
            </a:lvl2pPr>
            <a:lvl3pPr marL="365125" indent="-180975">
              <a:spcBef>
                <a:spcPct val="20000"/>
              </a:spcBef>
              <a:buChar char="•"/>
              <a:defRPr>
                <a:solidFill>
                  <a:schemeClr val="tx1"/>
                </a:solidFill>
                <a:latin typeface="Times New Roman" panose="02020603050405020304" pitchFamily="18" charset="0"/>
              </a:defRPr>
            </a:lvl3pPr>
            <a:lvl4pPr marL="711200" indent="-344488">
              <a:spcBef>
                <a:spcPct val="20000"/>
              </a:spcBef>
              <a:buChar char="–"/>
              <a:defRPr sz="1600">
                <a:solidFill>
                  <a:schemeClr val="tx1"/>
                </a:solidFill>
                <a:latin typeface="Times New Roman" panose="02020603050405020304" pitchFamily="18" charset="0"/>
              </a:defRPr>
            </a:lvl4pPr>
            <a:lvl5pPr marL="969963" indent="-165100">
              <a:spcBef>
                <a:spcPct val="20000"/>
              </a:spcBef>
              <a:buChar char="•"/>
              <a:defRPr sz="1600">
                <a:solidFill>
                  <a:schemeClr val="tx1"/>
                </a:solidFill>
                <a:latin typeface="Times New Roman" panose="02020603050405020304" pitchFamily="18" charset="0"/>
              </a:defRPr>
            </a:lvl5pPr>
            <a:lvl6pPr marL="1427163" indent="-1651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1884363" indent="-1651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2341563" indent="-1651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2798763" indent="-1651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vl="1"/>
            <a:endParaRPr lang="en-AU" altLang="en-US" sz="1600"/>
          </a:p>
          <a:p>
            <a:endParaRPr lang="en-AU" altLang="en-US"/>
          </a:p>
        </p:txBody>
      </p:sp>
      <p:sp>
        <p:nvSpPr>
          <p:cNvPr id="12" name="Rectangle 11">
            <a:extLst>
              <a:ext uri="{FF2B5EF4-FFF2-40B4-BE49-F238E27FC236}">
                <a16:creationId xmlns:a16="http://schemas.microsoft.com/office/drawing/2014/main" id="{90142686-CE4F-4307-B79F-AF45DA65D466}"/>
              </a:ext>
            </a:extLst>
          </p:cNvPr>
          <p:cNvSpPr/>
          <p:nvPr/>
        </p:nvSpPr>
        <p:spPr bwMode="auto">
          <a:xfrm>
            <a:off x="2498726" y="5668963"/>
            <a:ext cx="1260475" cy="354012"/>
          </a:xfrm>
          <a:prstGeom prst="rect">
            <a:avLst/>
          </a:prstGeom>
          <a:noFill/>
          <a:ln w="12700" cap="flat" cmpd="sng" algn="ctr">
            <a:solidFill>
              <a:srgbClr val="FF0000"/>
            </a:solidFill>
            <a:prstDash val="solid"/>
            <a:round/>
            <a:headEnd type="none" w="sm" len="sm"/>
            <a:tailEnd type="none" w="sm" len="sm"/>
          </a:ln>
          <a:effectLst/>
        </p:spPr>
        <p:txBody>
          <a:bodyPr/>
          <a:lstStyle/>
          <a:p>
            <a:pPr algn="ctr">
              <a:defRPr/>
            </a:pPr>
            <a:r>
              <a:rPr lang="en-AU" sz="1600" dirty="0">
                <a:solidFill>
                  <a:srgbClr val="FF0000"/>
                </a:solidFill>
                <a:latin typeface="+mj-lt"/>
              </a:rPr>
              <a:t>IPR issues</a:t>
            </a:r>
          </a:p>
        </p:txBody>
      </p:sp>
      <p:sp>
        <p:nvSpPr>
          <p:cNvPr id="15" name="Content Placeholder 2">
            <a:extLst>
              <a:ext uri="{FF2B5EF4-FFF2-40B4-BE49-F238E27FC236}">
                <a16:creationId xmlns:a16="http://schemas.microsoft.com/office/drawing/2014/main" id="{CDFD7245-C962-4948-B269-6D41A022C6E6}"/>
              </a:ext>
            </a:extLst>
          </p:cNvPr>
          <p:cNvSpPr txBox="1">
            <a:spLocks/>
          </p:cNvSpPr>
          <p:nvPr/>
        </p:nvSpPr>
        <p:spPr bwMode="auto">
          <a:xfrm>
            <a:off x="4876800" y="1838325"/>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spcBef>
                <a:spcPts val="200"/>
              </a:spcBef>
              <a:defRPr/>
            </a:pPr>
            <a:r>
              <a:rPr lang="en-AU" sz="1800" kern="0" dirty="0"/>
              <a:t>Failed 60-day ballot</a:t>
            </a:r>
          </a:p>
          <a:p>
            <a:pPr lvl="2">
              <a:spcBef>
                <a:spcPts val="200"/>
              </a:spcBef>
              <a:defRPr/>
            </a:pPr>
            <a:r>
              <a:rPr lang="en-AU" kern="0" dirty="0">
                <a:solidFill>
                  <a:srgbClr val="FF0000"/>
                </a:solidFill>
              </a:rPr>
              <a:t>802.11ay</a:t>
            </a:r>
          </a:p>
          <a:p>
            <a:pPr lvl="1">
              <a:defRPr/>
            </a:pPr>
            <a:r>
              <a:rPr lang="en-AU" sz="1800" kern="0" dirty="0"/>
              <a:t>Waiting for FDIS</a:t>
            </a:r>
          </a:p>
          <a:p>
            <a:pPr lvl="1">
              <a:defRPr/>
            </a:pPr>
            <a:r>
              <a:rPr lang="en-AU" sz="1800" kern="0" dirty="0"/>
              <a:t>In FDIS</a:t>
            </a:r>
          </a:p>
          <a:p>
            <a:pPr lvl="2">
              <a:spcBef>
                <a:spcPts val="200"/>
              </a:spcBef>
              <a:defRPr/>
            </a:pPr>
            <a:r>
              <a:rPr lang="en-AU" dirty="0"/>
              <a:t>802.1CS</a:t>
            </a:r>
          </a:p>
          <a:p>
            <a:pPr lvl="2">
              <a:spcBef>
                <a:spcPts val="200"/>
              </a:spcBef>
              <a:defRPr/>
            </a:pPr>
            <a:r>
              <a:rPr lang="en-AU" kern="0" dirty="0"/>
              <a:t>802.3cr</a:t>
            </a:r>
          </a:p>
          <a:p>
            <a:pPr lvl="2">
              <a:spcBef>
                <a:spcPts val="200"/>
              </a:spcBef>
              <a:defRPr/>
            </a:pPr>
            <a:r>
              <a:rPr lang="en-AU" kern="0" dirty="0"/>
              <a:t>802.3cu</a:t>
            </a:r>
          </a:p>
          <a:p>
            <a:pPr lvl="2">
              <a:spcBef>
                <a:spcPts val="200"/>
              </a:spcBef>
              <a:defRPr/>
            </a:pPr>
            <a:r>
              <a:rPr lang="en-AU" dirty="0"/>
              <a:t>802.3ct</a:t>
            </a:r>
          </a:p>
          <a:p>
            <a:pPr lvl="2">
              <a:spcBef>
                <a:spcPts val="200"/>
              </a:spcBef>
              <a:defRPr/>
            </a:pPr>
            <a:r>
              <a:rPr lang="en-AU" kern="0" dirty="0"/>
              <a:t>802.3cv</a:t>
            </a:r>
          </a:p>
          <a:p>
            <a:pPr lvl="2">
              <a:spcBef>
                <a:spcPts val="200"/>
              </a:spcBef>
              <a:defRPr/>
            </a:pPr>
            <a:r>
              <a:rPr lang="en-AU" dirty="0"/>
              <a:t>802.3cp</a:t>
            </a:r>
            <a:endParaRPr lang="en-AU" kern="0" dirty="0"/>
          </a:p>
          <a:p>
            <a:pPr lvl="2">
              <a:spcBef>
                <a:spcPts val="200"/>
              </a:spcBef>
              <a:defRPr/>
            </a:pPr>
            <a:r>
              <a:rPr lang="en-AU" dirty="0"/>
              <a:t>802.11md</a:t>
            </a:r>
          </a:p>
        </p:txBody>
      </p:sp>
      <p:sp>
        <p:nvSpPr>
          <p:cNvPr id="16" name="Content Placeholder 2">
            <a:extLst>
              <a:ext uri="{FF2B5EF4-FFF2-40B4-BE49-F238E27FC236}">
                <a16:creationId xmlns:a16="http://schemas.microsoft.com/office/drawing/2014/main" id="{E0B34473-41F5-4BD4-B0FC-009B2EECDC6B}"/>
              </a:ext>
            </a:extLst>
          </p:cNvPr>
          <p:cNvSpPr txBox="1">
            <a:spLocks/>
          </p:cNvSpPr>
          <p:nvPr/>
        </p:nvSpPr>
        <p:spPr bwMode="auto">
          <a:xfrm>
            <a:off x="7391400" y="1828800"/>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Passed FDIS ballot</a:t>
            </a:r>
            <a:br>
              <a:rPr lang="en-AU" sz="1800" kern="0" dirty="0"/>
            </a:br>
            <a:r>
              <a:rPr lang="en-AU" sz="1800" dirty="0"/>
              <a:t>(resolutions req)</a:t>
            </a:r>
          </a:p>
          <a:p>
            <a:pPr lvl="2">
              <a:defRPr/>
            </a:pPr>
            <a:r>
              <a:rPr lang="en-AU" kern="0" dirty="0"/>
              <a:t>802.22</a:t>
            </a:r>
            <a:endParaRPr lang="en-AU" sz="1800" kern="0" dirty="0"/>
          </a:p>
          <a:p>
            <a:pPr lvl="1">
              <a:defRPr/>
            </a:pPr>
            <a:r>
              <a:rPr lang="en-AU" sz="1800" kern="0" dirty="0"/>
              <a:t>Published</a:t>
            </a:r>
            <a:br>
              <a:rPr lang="en-AU" sz="1800" kern="0" dirty="0"/>
            </a:br>
            <a:r>
              <a:rPr lang="en-AU" sz="1800" dirty="0"/>
              <a:t>(resolutions req)</a:t>
            </a:r>
            <a:endParaRPr lang="en-AU" kern="0" dirty="0">
              <a:solidFill>
                <a:srgbClr val="00B050"/>
              </a:solidFill>
            </a:endParaRPr>
          </a:p>
          <a:p>
            <a:pPr lvl="1">
              <a:defRPr/>
            </a:pPr>
            <a:r>
              <a:rPr lang="en-AU" sz="1800" kern="0" dirty="0"/>
              <a:t>Published</a:t>
            </a:r>
          </a:p>
          <a:p>
            <a:pPr lvl="2">
              <a:spcBef>
                <a:spcPts val="200"/>
              </a:spcBef>
              <a:defRPr/>
            </a:pPr>
            <a:r>
              <a:rPr lang="en-AU" kern="0" dirty="0"/>
              <a:t>802.1X </a:t>
            </a:r>
            <a:endParaRPr lang="en-AU" kern="0" dirty="0">
              <a:solidFill>
                <a:srgbClr val="FF0000"/>
              </a:solidFill>
            </a:endParaRPr>
          </a:p>
          <a:p>
            <a:pPr lvl="2">
              <a:defRPr/>
            </a:pPr>
            <a:endParaRPr lang="en-AU" kern="0" dirty="0"/>
          </a:p>
          <a:p>
            <a:pPr lvl="2">
              <a:defRPr/>
            </a:pPr>
            <a:endParaRPr lang="en-AU" kern="0" dirty="0"/>
          </a:p>
          <a:p>
            <a:pPr lvl="2">
              <a:defRPr/>
            </a:pPr>
            <a:endParaRPr lang="en-AU" kern="0" dirty="0"/>
          </a:p>
          <a:p>
            <a:pPr lvl="2">
              <a:defRPr/>
            </a:pPr>
            <a:endParaRPr lang="en-AU" kern="0" dirty="0"/>
          </a:p>
          <a:p>
            <a:pPr lvl="2">
              <a:defRPr/>
            </a:pPr>
            <a:endParaRPr lang="en-AU" kern="0" dirty="0"/>
          </a:p>
        </p:txBody>
      </p:sp>
      <p:sp>
        <p:nvSpPr>
          <p:cNvPr id="17" name="Content Placeholder 2">
            <a:extLst>
              <a:ext uri="{FF2B5EF4-FFF2-40B4-BE49-F238E27FC236}">
                <a16:creationId xmlns:a16="http://schemas.microsoft.com/office/drawing/2014/main" id="{C2DC16F9-27C1-4A14-9444-8A4917C9A5CB}"/>
              </a:ext>
            </a:extLst>
          </p:cNvPr>
          <p:cNvSpPr txBox="1">
            <a:spLocks/>
          </p:cNvSpPr>
          <p:nvPr/>
        </p:nvSpPr>
        <p:spPr bwMode="auto">
          <a:xfrm>
            <a:off x="2247900" y="1830388"/>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Waiting for 60-day ballot</a:t>
            </a:r>
          </a:p>
          <a:p>
            <a:pPr lvl="2">
              <a:spcBef>
                <a:spcPts val="200"/>
              </a:spcBef>
              <a:defRPr/>
            </a:pPr>
            <a:r>
              <a:rPr lang="en-AU" dirty="0">
                <a:solidFill>
                  <a:srgbClr val="FF0000"/>
                </a:solidFill>
              </a:rPr>
              <a:t>802.11ba</a:t>
            </a:r>
          </a:p>
          <a:p>
            <a:pPr lvl="1">
              <a:defRPr/>
            </a:pPr>
            <a:r>
              <a:rPr lang="en-AU" sz="1800" kern="0" dirty="0"/>
              <a:t>In 60-day ballot </a:t>
            </a:r>
          </a:p>
          <a:p>
            <a:pPr lvl="2">
              <a:spcBef>
                <a:spcPts val="200"/>
              </a:spcBef>
              <a:defRPr/>
            </a:pPr>
            <a:r>
              <a:rPr lang="en-AU" dirty="0"/>
              <a:t>802.1CBdb</a:t>
            </a:r>
          </a:p>
          <a:p>
            <a:pPr lvl="2">
              <a:spcBef>
                <a:spcPts val="200"/>
              </a:spcBef>
              <a:defRPr/>
            </a:pPr>
            <a:r>
              <a:rPr lang="en-AU" dirty="0"/>
              <a:t>802.1CBcv</a:t>
            </a:r>
          </a:p>
          <a:p>
            <a:pPr lvl="2">
              <a:spcBef>
                <a:spcPts val="200"/>
              </a:spcBef>
              <a:defRPr/>
            </a:pPr>
            <a:r>
              <a:rPr lang="en-AU" dirty="0"/>
              <a:t>802.1BA-Rev</a:t>
            </a:r>
            <a:endParaRPr lang="en-AU" dirty="0">
              <a:solidFill>
                <a:srgbClr val="00B050"/>
              </a:solidFill>
            </a:endParaRPr>
          </a:p>
          <a:p>
            <a:pPr lvl="1">
              <a:spcBef>
                <a:spcPts val="200"/>
              </a:spcBef>
              <a:defRPr/>
            </a:pPr>
            <a:r>
              <a:rPr lang="en-AU" sz="1800" kern="0" dirty="0"/>
              <a:t>Passed 60-day ballot</a:t>
            </a:r>
            <a:br>
              <a:rPr lang="en-AU" sz="1800" kern="0" dirty="0"/>
            </a:br>
            <a:r>
              <a:rPr lang="en-AU" sz="1800" dirty="0"/>
              <a:t>(resolutions req)</a:t>
            </a:r>
            <a:endParaRPr lang="en-AU" sz="1800" kern="0" dirty="0"/>
          </a:p>
          <a:p>
            <a:pPr lvl="2">
              <a:spcBef>
                <a:spcPts val="200"/>
              </a:spcBef>
              <a:defRPr/>
            </a:pPr>
            <a:r>
              <a:rPr lang="en-AU" kern="0" dirty="0">
                <a:solidFill>
                  <a:srgbClr val="FF0000"/>
                </a:solidFill>
              </a:rPr>
              <a:t>802.11ax</a:t>
            </a:r>
          </a:p>
          <a:p>
            <a:pPr lvl="2">
              <a:spcBef>
                <a:spcPts val="200"/>
              </a:spcBef>
              <a:defRPr/>
            </a:pPr>
            <a:r>
              <a:rPr lang="en-AU" dirty="0"/>
              <a:t>802.1ACct</a:t>
            </a:r>
            <a:endParaRPr lang="en-AU" kern="0" dirty="0">
              <a:solidFill>
                <a:srgbClr val="FF0000"/>
              </a:solidFill>
            </a:endParaRPr>
          </a:p>
          <a:p>
            <a:pPr lvl="1">
              <a:spcBef>
                <a:spcPts val="200"/>
              </a:spcBef>
              <a:defRPr/>
            </a:pPr>
            <a:endParaRPr lang="en-AU" sz="2600" kern="0" dirty="0"/>
          </a:p>
        </p:txBody>
      </p:sp>
      <p:sp>
        <p:nvSpPr>
          <p:cNvPr id="2" name="Footer Placeholder 1">
            <a:extLst>
              <a:ext uri="{FF2B5EF4-FFF2-40B4-BE49-F238E27FC236}">
                <a16:creationId xmlns:a16="http://schemas.microsoft.com/office/drawing/2014/main" id="{46454A0D-DA5D-40FD-8C77-9850683412DB}"/>
              </a:ext>
            </a:extLst>
          </p:cNvPr>
          <p:cNvSpPr>
            <a:spLocks noGrp="1"/>
          </p:cNvSpPr>
          <p:nvPr>
            <p:ph type="ftr" idx="14"/>
          </p:nvPr>
        </p:nvSpPr>
        <p:spPr/>
        <p:txBody>
          <a:bodyPr/>
          <a:lstStyle/>
          <a:p>
            <a:r>
              <a:rPr lang="en-GB"/>
              <a:t>Andrew Myles, Cisco</a:t>
            </a:r>
            <a:endParaRPr lang="en-GB" dirty="0"/>
          </a:p>
        </p:txBody>
      </p:sp>
      <p:sp>
        <p:nvSpPr>
          <p:cNvPr id="3" name="Slide Number Placeholder 2">
            <a:extLst>
              <a:ext uri="{FF2B5EF4-FFF2-40B4-BE49-F238E27FC236}">
                <a16:creationId xmlns:a16="http://schemas.microsoft.com/office/drawing/2014/main" id="{EBB3AE28-0F0F-460D-BA9D-6ECAFA53120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4" name="Date Placeholder 3">
            <a:extLst>
              <a:ext uri="{FF2B5EF4-FFF2-40B4-BE49-F238E27FC236}">
                <a16:creationId xmlns:a16="http://schemas.microsoft.com/office/drawing/2014/main" id="{F779E4E5-2197-4B29-9B93-42E65ACCC83E}"/>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401911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0611675D-4CC4-478E-A4BD-53E44D197C5D}"/>
              </a:ext>
            </a:extLst>
          </p:cNvPr>
          <p:cNvSpPr>
            <a:spLocks noGrp="1" noChangeArrowheads="1"/>
          </p:cNvSpPr>
          <p:nvPr>
            <p:ph type="title"/>
          </p:nvPr>
        </p:nvSpPr>
        <p:spPr/>
        <p:txBody>
          <a:bodyPr/>
          <a:lstStyle/>
          <a:p>
            <a:pPr algn="l"/>
            <a:r>
              <a:rPr lang="en-AU" altLang="en-US"/>
              <a:t>IEEE 802 has 116 standards in or through the PSDO pipeline</a:t>
            </a:r>
          </a:p>
        </p:txBody>
      </p:sp>
      <p:graphicFrame>
        <p:nvGraphicFramePr>
          <p:cNvPr id="8" name="Content Placeholder 5">
            <a:extLst>
              <a:ext uri="{FF2B5EF4-FFF2-40B4-BE49-F238E27FC236}">
                <a16:creationId xmlns:a16="http://schemas.microsoft.com/office/drawing/2014/main" id="{52C09912-8E49-4319-B27B-C0585D560AD1}"/>
              </a:ext>
            </a:extLst>
          </p:cNvPr>
          <p:cNvGraphicFramePr>
            <a:graphicFrameLocks noGrp="1"/>
          </p:cNvGraphicFramePr>
          <p:nvPr>
            <p:ph idx="1"/>
          </p:nvPr>
        </p:nvGraphicFramePr>
        <p:xfrm>
          <a:off x="3238500" y="2149475"/>
          <a:ext cx="5791200" cy="370840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20000"/>
                    </a:ext>
                  </a:extLst>
                </a:gridCol>
                <a:gridCol w="1930400">
                  <a:extLst>
                    <a:ext uri="{9D8B030D-6E8A-4147-A177-3AD203B41FA5}">
                      <a16:colId xmlns:a16="http://schemas.microsoft.com/office/drawing/2014/main" val="20001"/>
                    </a:ext>
                  </a:extLst>
                </a:gridCol>
                <a:gridCol w="1930400">
                  <a:extLst>
                    <a:ext uri="{9D8B030D-6E8A-4147-A177-3AD203B41FA5}">
                      <a16:colId xmlns:a16="http://schemas.microsoft.com/office/drawing/2014/main" val="20002"/>
                    </a:ext>
                  </a:extLst>
                </a:gridCol>
              </a:tblGrid>
              <a:tr h="370840">
                <a:tc>
                  <a:txBody>
                    <a:bodyPr/>
                    <a:lstStyle/>
                    <a:p>
                      <a:pPr algn="ctr"/>
                      <a:r>
                        <a:rPr lang="en-AU" dirty="0"/>
                        <a:t>WG</a:t>
                      </a:r>
                    </a:p>
                  </a:txBody>
                  <a:tcPr/>
                </a:tc>
                <a:tc>
                  <a:txBody>
                    <a:bodyPr/>
                    <a:lstStyle/>
                    <a:p>
                      <a:pPr algn="ctr"/>
                      <a:r>
                        <a:rPr lang="en-AU" dirty="0"/>
                        <a:t>Completed</a:t>
                      </a:r>
                    </a:p>
                  </a:txBody>
                  <a:tcPr/>
                </a:tc>
                <a:tc>
                  <a:txBody>
                    <a:bodyPr/>
                    <a:lstStyle/>
                    <a:p>
                      <a:pPr algn="ctr"/>
                      <a:r>
                        <a:rPr lang="en-AU" dirty="0"/>
                        <a:t>In-process</a:t>
                      </a:r>
                    </a:p>
                  </a:txBody>
                  <a:tcPr/>
                </a:tc>
                <a:extLst>
                  <a:ext uri="{0D108BD9-81ED-4DB2-BD59-A6C34878D82A}">
                    <a16:rowId xmlns:a16="http://schemas.microsoft.com/office/drawing/2014/main" val="10000"/>
                  </a:ext>
                </a:extLst>
              </a:tr>
              <a:tr h="370840">
                <a:tc>
                  <a:txBody>
                    <a:bodyPr/>
                    <a:lstStyle/>
                    <a:p>
                      <a:pPr algn="ctr"/>
                      <a:r>
                        <a:rPr lang="en-AU" b="1" dirty="0"/>
                        <a:t>802.1</a:t>
                      </a:r>
                    </a:p>
                  </a:txBody>
                  <a:tcPr/>
                </a:tc>
                <a:tc>
                  <a:txBody>
                    <a:bodyPr/>
                    <a:lstStyle/>
                    <a:p>
                      <a:pPr algn="ctr"/>
                      <a:r>
                        <a:rPr lang="en-AU" dirty="0"/>
                        <a:t>41</a:t>
                      </a:r>
                    </a:p>
                  </a:txBody>
                  <a:tcPr/>
                </a:tc>
                <a:tc>
                  <a:txBody>
                    <a:bodyPr/>
                    <a:lstStyle/>
                    <a:p>
                      <a:pPr algn="ctr"/>
                      <a:r>
                        <a:rPr lang="en-AU" dirty="0"/>
                        <a:t>11</a:t>
                      </a:r>
                    </a:p>
                  </a:txBody>
                  <a:tcPr/>
                </a:tc>
                <a:extLst>
                  <a:ext uri="{0D108BD9-81ED-4DB2-BD59-A6C34878D82A}">
                    <a16:rowId xmlns:a16="http://schemas.microsoft.com/office/drawing/2014/main" val="10001"/>
                  </a:ext>
                </a:extLst>
              </a:tr>
              <a:tr h="370840">
                <a:tc>
                  <a:txBody>
                    <a:bodyPr/>
                    <a:lstStyle/>
                    <a:p>
                      <a:pPr algn="ctr"/>
                      <a:r>
                        <a:rPr lang="en-AU" b="1" dirty="0"/>
                        <a:t>802.3</a:t>
                      </a:r>
                    </a:p>
                  </a:txBody>
                  <a:tcPr/>
                </a:tc>
                <a:tc>
                  <a:txBody>
                    <a:bodyPr/>
                    <a:lstStyle/>
                    <a:p>
                      <a:pPr algn="ctr"/>
                      <a:r>
                        <a:rPr lang="en-AU" dirty="0"/>
                        <a:t>27</a:t>
                      </a:r>
                    </a:p>
                  </a:txBody>
                  <a:tcPr/>
                </a:tc>
                <a:tc>
                  <a:txBody>
                    <a:bodyPr/>
                    <a:lstStyle/>
                    <a:p>
                      <a:pPr algn="ctr"/>
                      <a:r>
                        <a:rPr lang="en-AU" dirty="0"/>
                        <a:t>6</a:t>
                      </a:r>
                    </a:p>
                  </a:txBody>
                  <a:tcPr/>
                </a:tc>
                <a:extLst>
                  <a:ext uri="{0D108BD9-81ED-4DB2-BD59-A6C34878D82A}">
                    <a16:rowId xmlns:a16="http://schemas.microsoft.com/office/drawing/2014/main" val="10002"/>
                  </a:ext>
                </a:extLst>
              </a:tr>
              <a:tr h="370840">
                <a:tc>
                  <a:txBody>
                    <a:bodyPr/>
                    <a:lstStyle/>
                    <a:p>
                      <a:pPr algn="ctr"/>
                      <a:r>
                        <a:rPr lang="en-AU" b="1" dirty="0"/>
                        <a:t>802.11</a:t>
                      </a:r>
                    </a:p>
                  </a:txBody>
                  <a:tcPr/>
                </a:tc>
                <a:tc>
                  <a:txBody>
                    <a:bodyPr/>
                    <a:lstStyle/>
                    <a:p>
                      <a:pPr algn="ctr"/>
                      <a:r>
                        <a:rPr lang="en-AU" dirty="0"/>
                        <a:t>12</a:t>
                      </a:r>
                    </a:p>
                  </a:txBody>
                  <a:tcPr/>
                </a:tc>
                <a:tc>
                  <a:txBody>
                    <a:bodyPr/>
                    <a:lstStyle/>
                    <a:p>
                      <a:pPr algn="ctr"/>
                      <a:r>
                        <a:rPr lang="en-AU" dirty="0"/>
                        <a:t>9</a:t>
                      </a:r>
                    </a:p>
                  </a:txBody>
                  <a:tcPr/>
                </a:tc>
                <a:extLst>
                  <a:ext uri="{0D108BD9-81ED-4DB2-BD59-A6C34878D82A}">
                    <a16:rowId xmlns:a16="http://schemas.microsoft.com/office/drawing/2014/main" val="10003"/>
                  </a:ext>
                </a:extLst>
              </a:tr>
              <a:tr h="370840">
                <a:tc>
                  <a:txBody>
                    <a:bodyPr/>
                    <a:lstStyle/>
                    <a:p>
                      <a:pPr algn="ctr"/>
                      <a:r>
                        <a:rPr lang="en-AU" b="1" dirty="0"/>
                        <a:t>802.15</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a16="http://schemas.microsoft.com/office/drawing/2014/main" val="10004"/>
                  </a:ext>
                </a:extLst>
              </a:tr>
              <a:tr h="370840">
                <a:tc>
                  <a:txBody>
                    <a:bodyPr/>
                    <a:lstStyle/>
                    <a:p>
                      <a:pPr algn="ctr"/>
                      <a:r>
                        <a:rPr lang="en-AU" b="1" dirty="0"/>
                        <a:t>802.16</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10005"/>
                  </a:ext>
                </a:extLst>
              </a:tr>
              <a:tr h="370840">
                <a:tc>
                  <a:txBody>
                    <a:bodyPr/>
                    <a:lstStyle/>
                    <a:p>
                      <a:pPr algn="ctr"/>
                      <a:r>
                        <a:rPr lang="en-AU" b="1" dirty="0"/>
                        <a:t>802.19</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10006"/>
                  </a:ext>
                </a:extLst>
              </a:tr>
              <a:tr h="370840">
                <a:tc>
                  <a:txBody>
                    <a:bodyPr/>
                    <a:lstStyle/>
                    <a:p>
                      <a:pPr algn="ctr"/>
                      <a:r>
                        <a:rPr lang="en-AU" b="1" dirty="0"/>
                        <a:t>802.21</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a16="http://schemas.microsoft.com/office/drawing/2014/main" val="10007"/>
                  </a:ext>
                </a:extLst>
              </a:tr>
              <a:tr h="370840">
                <a:tc>
                  <a:txBody>
                    <a:bodyPr/>
                    <a:lstStyle/>
                    <a:p>
                      <a:pPr algn="ctr"/>
                      <a:r>
                        <a:rPr lang="en-AU" b="1" dirty="0"/>
                        <a:t>802.22</a:t>
                      </a:r>
                    </a:p>
                  </a:txBody>
                  <a:tcPr/>
                </a:tc>
                <a:tc>
                  <a:txBody>
                    <a:bodyPr/>
                    <a:lstStyle/>
                    <a:p>
                      <a:pPr algn="ctr"/>
                      <a:r>
                        <a:rPr lang="en-AU" dirty="0"/>
                        <a:t>3</a:t>
                      </a:r>
                    </a:p>
                  </a:txBody>
                  <a:tcPr>
                    <a:lnB w="12700" cap="flat" cmpd="sng" algn="ctr">
                      <a:solidFill>
                        <a:schemeClr val="tx1"/>
                      </a:solidFill>
                      <a:prstDash val="solid"/>
                      <a:round/>
                      <a:headEnd type="none" w="med" len="med"/>
                      <a:tailEnd type="none" w="med" len="med"/>
                    </a:lnB>
                  </a:tcPr>
                </a:tc>
                <a:tc>
                  <a:txBody>
                    <a:bodyPr/>
                    <a:lstStyle/>
                    <a:p>
                      <a:pPr algn="ctr"/>
                      <a:r>
                        <a:rPr lang="en-AU" dirty="0"/>
                        <a:t>1</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70840">
                <a:tc>
                  <a:txBody>
                    <a:bodyPr/>
                    <a:lstStyle/>
                    <a:p>
                      <a:pPr algn="ctr"/>
                      <a:r>
                        <a:rPr lang="en-AU" b="1" dirty="0"/>
                        <a:t>All</a:t>
                      </a:r>
                    </a:p>
                  </a:txBody>
                  <a:tcPr/>
                </a:tc>
                <a:tc>
                  <a:txBody>
                    <a:bodyPr/>
                    <a:lstStyle/>
                    <a:p>
                      <a:pPr algn="ctr"/>
                      <a:r>
                        <a:rPr lang="en-AU" b="1" dirty="0"/>
                        <a:t>89</a:t>
                      </a:r>
                    </a:p>
                  </a:txBody>
                  <a:tcPr>
                    <a:lnT w="12700" cap="flat" cmpd="sng" algn="ctr">
                      <a:solidFill>
                        <a:schemeClr val="tx1"/>
                      </a:solidFill>
                      <a:prstDash val="solid"/>
                      <a:round/>
                      <a:headEnd type="none" w="med" len="med"/>
                      <a:tailEnd type="none" w="med" len="med"/>
                    </a:lnT>
                  </a:tcPr>
                </a:tc>
                <a:tc>
                  <a:txBody>
                    <a:bodyPr/>
                    <a:lstStyle/>
                    <a:p>
                      <a:pPr algn="ctr"/>
                      <a:r>
                        <a:rPr lang="en-AU" b="1" dirty="0"/>
                        <a:t>27</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9"/>
                  </a:ext>
                </a:extLst>
              </a:tr>
            </a:tbl>
          </a:graphicData>
        </a:graphic>
      </p:graphicFrame>
      <p:sp>
        <p:nvSpPr>
          <p:cNvPr id="2" name="Footer Placeholder 1">
            <a:extLst>
              <a:ext uri="{FF2B5EF4-FFF2-40B4-BE49-F238E27FC236}">
                <a16:creationId xmlns:a16="http://schemas.microsoft.com/office/drawing/2014/main" id="{106FD885-EBD8-4D78-921D-0C9833C84897}"/>
              </a:ext>
            </a:extLst>
          </p:cNvPr>
          <p:cNvSpPr>
            <a:spLocks noGrp="1"/>
          </p:cNvSpPr>
          <p:nvPr>
            <p:ph type="ftr" idx="14"/>
          </p:nvPr>
        </p:nvSpPr>
        <p:spPr/>
        <p:txBody>
          <a:bodyPr/>
          <a:lstStyle/>
          <a:p>
            <a:r>
              <a:rPr lang="en-GB"/>
              <a:t>Andrew Myles, Cisco</a:t>
            </a:r>
            <a:endParaRPr lang="en-GB" dirty="0"/>
          </a:p>
        </p:txBody>
      </p:sp>
      <p:sp>
        <p:nvSpPr>
          <p:cNvPr id="3" name="Slide Number Placeholder 2">
            <a:extLst>
              <a:ext uri="{FF2B5EF4-FFF2-40B4-BE49-F238E27FC236}">
                <a16:creationId xmlns:a16="http://schemas.microsoft.com/office/drawing/2014/main" id="{DD5AE914-C1D6-4927-B7B0-91B33DE03C5E}"/>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4" name="Date Placeholder 3">
            <a:extLst>
              <a:ext uri="{FF2B5EF4-FFF2-40B4-BE49-F238E27FC236}">
                <a16:creationId xmlns:a16="http://schemas.microsoft.com/office/drawing/2014/main" id="{BAE7336D-2651-41AD-A1C3-4316A1E89E17}"/>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892385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REVme</a:t>
            </a:r>
            <a:r>
              <a:rPr lang="en-US" altLang="en-US"/>
              <a:t> (Maintenance) Summary </a:t>
            </a:r>
            <a:endParaRPr lang="en-GB" dirty="0"/>
          </a:p>
        </p:txBody>
      </p:sp>
      <p:sp>
        <p:nvSpPr>
          <p:cNvPr id="5122" name="Rectangle 2"/>
          <p:cNvSpPr>
            <a:spLocks noGrp="1" noChangeArrowheads="1"/>
          </p:cNvSpPr>
          <p:nvPr>
            <p:ph idx="1"/>
          </p:nvPr>
        </p:nvSpPr>
        <p:spPr>
          <a:xfrm>
            <a:off x="914401" y="1746297"/>
            <a:ext cx="10361084" cy="4113213"/>
          </a:xfrm>
          <a:ln/>
        </p:spPr>
        <p:txBody>
          <a:bodyPr/>
          <a:lstStyle/>
          <a:p>
            <a:pPr>
              <a:buFontTx/>
              <a:buNone/>
              <a:defRPr/>
            </a:pPr>
            <a:r>
              <a:rPr lang="en-US" altLang="en-US" sz="1600" dirty="0">
                <a:ea typeface="ＭＳ Ｐゴシック" panose="020B0600070205080204" pitchFamily="34" charset="-128"/>
              </a:rPr>
              <a:t>Status:</a:t>
            </a:r>
          </a:p>
          <a:p>
            <a:pPr lvl="1">
              <a:buFont typeface="Arial" panose="020B0604020202020204" pitchFamily="34" charset="0"/>
              <a:buChar char="•"/>
              <a:defRPr/>
            </a:pPr>
            <a:r>
              <a:rPr lang="en-US" altLang="en-US" sz="1200" dirty="0">
                <a:ea typeface="ＭＳ Ｐゴシック" panose="020B0600070205080204" pitchFamily="34" charset="-128"/>
              </a:rPr>
              <a:t>LB 258 comment status:</a:t>
            </a:r>
          </a:p>
          <a:p>
            <a:pPr lvl="2">
              <a:buFont typeface="Arial" panose="020B0604020202020204" pitchFamily="34" charset="0"/>
              <a:buChar char="•"/>
              <a:defRPr/>
            </a:pPr>
            <a:r>
              <a:rPr lang="en-US" altLang="en-US" sz="1200" dirty="0">
                <a:ea typeface="ＭＳ Ｐゴシック" panose="020B0600070205080204" pitchFamily="34" charset="-128"/>
              </a:rPr>
              <a:t>1393 Total; 390 Resolved; </a:t>
            </a:r>
          </a:p>
          <a:p>
            <a:pPr lvl="1">
              <a:buFont typeface="Arial" panose="020B0604020202020204" pitchFamily="34" charset="0"/>
              <a:buChar char="•"/>
              <a:defRPr/>
            </a:pPr>
            <a:r>
              <a:rPr lang="en-US" altLang="en-US" sz="1200" dirty="0">
                <a:ea typeface="ＭＳ Ｐゴシック" panose="020B0600070205080204" pitchFamily="34" charset="-128"/>
              </a:rPr>
              <a:t>LB 258 comment spreadsheet status: https://www.ieee802.org/11/Reports/tgm_update.htm</a:t>
            </a:r>
          </a:p>
          <a:p>
            <a:pPr lvl="1">
              <a:buFont typeface="Arial" panose="020B0604020202020204" pitchFamily="34" charset="0"/>
              <a:buChar char="•"/>
              <a:defRPr/>
            </a:pPr>
            <a:r>
              <a:rPr lang="en-US" altLang="en-US" sz="1200" dirty="0">
                <a:ea typeface="ＭＳ Ｐゴシック" panose="020B0600070205080204" pitchFamily="34" charset="-128"/>
              </a:rPr>
              <a:t>April </a:t>
            </a:r>
            <a:r>
              <a:rPr lang="en-US" altLang="en-US" sz="1200" dirty="0" err="1">
                <a:ea typeface="ＭＳ Ｐゴシック" panose="020B0600070205080204" pitchFamily="34" charset="-128"/>
              </a:rPr>
              <a:t>adhoc</a:t>
            </a:r>
            <a:r>
              <a:rPr lang="en-US" altLang="en-US" sz="1200" dirty="0">
                <a:ea typeface="ＭＳ Ｐゴシック" panose="020B0600070205080204" pitchFamily="34" charset="-128"/>
              </a:rPr>
              <a:t> meeting:</a:t>
            </a:r>
          </a:p>
          <a:p>
            <a:pPr lvl="2">
              <a:buFont typeface="Arial" panose="020B0604020202020204" pitchFamily="34" charset="0"/>
              <a:buChar char="•"/>
              <a:defRPr/>
            </a:pPr>
            <a:r>
              <a:rPr lang="en-US" altLang="en-US" sz="1200" dirty="0">
                <a:ea typeface="ＭＳ Ｐゴシック" panose="020B0600070205080204" pitchFamily="34" charset="-128"/>
              </a:rPr>
              <a:t>6 in-person attendees.</a:t>
            </a:r>
          </a:p>
          <a:p>
            <a:pPr lvl="2">
              <a:buFont typeface="Arial" panose="020B0604020202020204" pitchFamily="34" charset="0"/>
              <a:buChar char="•"/>
              <a:defRPr/>
            </a:pPr>
            <a:r>
              <a:rPr lang="en-US" altLang="en-US" sz="1200" dirty="0">
                <a:ea typeface="ＭＳ Ｐゴシック" panose="020B0600070205080204" pitchFamily="34" charset="-128"/>
              </a:rPr>
              <a:t>Remote participation worked well</a:t>
            </a:r>
          </a:p>
          <a:p>
            <a:pPr lvl="2">
              <a:buFont typeface="Arial" panose="020B0604020202020204" pitchFamily="34" charset="0"/>
              <a:buChar char="•"/>
              <a:defRPr/>
            </a:pPr>
            <a:r>
              <a:rPr lang="en-US" altLang="en-US" sz="1200" dirty="0">
                <a:ea typeface="ＭＳ Ｐゴシック" panose="020B0600070205080204" pitchFamily="34" charset="-128"/>
              </a:rPr>
              <a:t>Resolved 160 comments (pending </a:t>
            </a:r>
            <a:r>
              <a:rPr lang="en-US" altLang="en-US" sz="1200">
                <a:ea typeface="ＭＳ Ｐゴシック" panose="020B0600070205080204" pitchFamily="34" charset="-128"/>
              </a:rPr>
              <a:t>motion results this week)</a:t>
            </a:r>
            <a:endParaRPr lang="en-US" altLang="en-US" sz="1200" dirty="0">
              <a:ea typeface="ＭＳ Ｐゴシック" panose="020B0600070205080204" pitchFamily="34" charset="-128"/>
            </a:endParaRPr>
          </a:p>
          <a:p>
            <a:pPr marL="0" indent="0">
              <a:buFontTx/>
              <a:buNone/>
              <a:defRPr/>
            </a:pPr>
            <a:r>
              <a:rPr lang="en-US" altLang="en-US" sz="1600" dirty="0">
                <a:ea typeface="ＭＳ Ｐゴシック" panose="020B0600070205080204" pitchFamily="34" charset="-128"/>
              </a:rPr>
              <a:t>Objectives:</a:t>
            </a:r>
          </a:p>
          <a:p>
            <a:pPr lvl="1">
              <a:buFont typeface="Arial" panose="020B0604020202020204" pitchFamily="34" charset="0"/>
              <a:buChar char="•"/>
              <a:defRPr/>
            </a:pPr>
            <a:r>
              <a:rPr lang="en-US" altLang="en-US" sz="1200" dirty="0">
                <a:ea typeface="ＭＳ Ｐゴシック" panose="020B0600070205080204" pitchFamily="34" charset="-128"/>
              </a:rPr>
              <a:t>Continue comment resolution on LB 258 with focus on “Review/Discuss” comments</a:t>
            </a:r>
          </a:p>
          <a:p>
            <a:pPr lvl="1">
              <a:buFont typeface="Arial" panose="020B0604020202020204" pitchFamily="34" charset="0"/>
              <a:buChar char="•"/>
              <a:defRPr/>
            </a:pPr>
            <a:r>
              <a:rPr lang="en-US" altLang="en-US" sz="1200" dirty="0">
                <a:ea typeface="ＭＳ Ｐゴシック" panose="020B0600070205080204" pitchFamily="34" charset="-128"/>
              </a:rPr>
              <a:t>Discuss scheduling an </a:t>
            </a:r>
            <a:r>
              <a:rPr lang="en-US" altLang="en-US" sz="1200" dirty="0" err="1">
                <a:ea typeface="ＭＳ Ｐゴシック" panose="020B0600070205080204" pitchFamily="34" charset="-128"/>
              </a:rPr>
              <a:t>adhoc</a:t>
            </a:r>
            <a:r>
              <a:rPr lang="en-US" altLang="en-US" sz="1200" dirty="0">
                <a:ea typeface="ＭＳ Ｐゴシック" panose="020B0600070205080204" pitchFamily="34" charset="-128"/>
              </a:rPr>
              <a:t> meeting for August (during Monday May 16 meeting)</a:t>
            </a:r>
          </a:p>
          <a:p>
            <a:pPr marL="0" indent="0">
              <a:buFontTx/>
              <a:buNone/>
              <a:defRPr/>
            </a:pPr>
            <a:r>
              <a:rPr lang="en-US" altLang="en-US" sz="1600" dirty="0">
                <a:ea typeface="ＭＳ Ｐゴシック" panose="020B0600070205080204" pitchFamily="34" charset="-128"/>
              </a:rPr>
              <a:t>Sessions: </a:t>
            </a:r>
          </a:p>
          <a:p>
            <a:pPr lvl="1">
              <a:buFont typeface="Arial" panose="020B0604020202020204" pitchFamily="34" charset="0"/>
              <a:buChar char="•"/>
              <a:defRPr/>
            </a:pPr>
            <a:r>
              <a:rPr lang="en-US" altLang="en-US" sz="1200" dirty="0">
                <a:ea typeface="ＭＳ Ｐゴシック" panose="020B0600070205080204" pitchFamily="34" charset="-128"/>
              </a:rPr>
              <a:t>Tuesday May 10, 4-6pm ET</a:t>
            </a:r>
          </a:p>
          <a:p>
            <a:pPr lvl="1">
              <a:buFont typeface="Arial" panose="020B0604020202020204" pitchFamily="34" charset="0"/>
              <a:buChar char="•"/>
              <a:defRPr/>
            </a:pPr>
            <a:r>
              <a:rPr lang="en-US" altLang="en-US" sz="1200" dirty="0">
                <a:ea typeface="ＭＳ Ｐゴシック" panose="020B0600070205080204" pitchFamily="34" charset="-128"/>
              </a:rPr>
              <a:t>Wednesday May 11, 4-6pm ET </a:t>
            </a:r>
          </a:p>
          <a:p>
            <a:pPr lvl="1">
              <a:buFont typeface="Arial" panose="020B0604020202020204" pitchFamily="34" charset="0"/>
              <a:buChar char="•"/>
              <a:defRPr/>
            </a:pPr>
            <a:r>
              <a:rPr lang="en-US" altLang="en-US" sz="1200" dirty="0">
                <a:ea typeface="ＭＳ Ｐゴシック" panose="020B0600070205080204" pitchFamily="34" charset="-128"/>
              </a:rPr>
              <a:t>Thursday May 12, 4-6pm ET</a:t>
            </a:r>
          </a:p>
          <a:p>
            <a:pPr lvl="1">
              <a:buFont typeface="Arial" panose="020B0604020202020204" pitchFamily="34" charset="0"/>
              <a:buChar char="•"/>
              <a:defRPr/>
            </a:pPr>
            <a:r>
              <a:rPr lang="en-US" altLang="en-US" sz="1200" dirty="0">
                <a:ea typeface="ＭＳ Ｐゴシック" panose="020B0600070205080204" pitchFamily="34" charset="-128"/>
              </a:rPr>
              <a:t>Friday May 13, 1:30-3:30pm ET</a:t>
            </a:r>
          </a:p>
          <a:p>
            <a:pPr lvl="1">
              <a:buFont typeface="Arial" panose="020B0604020202020204" pitchFamily="34" charset="0"/>
              <a:buChar char="•"/>
              <a:defRPr/>
            </a:pPr>
            <a:r>
              <a:rPr lang="en-US" altLang="en-US" sz="1200" dirty="0">
                <a:ea typeface="ＭＳ Ｐゴシック" panose="020B0600070205080204" pitchFamily="34" charset="-128"/>
              </a:rPr>
              <a:t>Monday May 16, 4-6pm ET</a:t>
            </a:r>
            <a:endParaRPr lang="en-US" sz="1800" dirty="0"/>
          </a:p>
        </p:txBody>
      </p:sp>
      <p:sp>
        <p:nvSpPr>
          <p:cNvPr id="2" name="Footer Placeholder 1">
            <a:extLst>
              <a:ext uri="{FF2B5EF4-FFF2-40B4-BE49-F238E27FC236}">
                <a16:creationId xmlns:a16="http://schemas.microsoft.com/office/drawing/2014/main" id="{806016AA-730F-43F8-B6C7-98EE6F4CCD15}"/>
              </a:ext>
            </a:extLst>
          </p:cNvPr>
          <p:cNvSpPr>
            <a:spLocks noGrp="1"/>
          </p:cNvSpPr>
          <p:nvPr>
            <p:ph type="ftr" idx="14"/>
          </p:nvPr>
        </p:nvSpPr>
        <p:spPr/>
        <p:txBody>
          <a:bodyPr/>
          <a:lstStyle/>
          <a:p>
            <a:r>
              <a:rPr lang="en-GB"/>
              <a:t>Mike Montemurro, Huawei</a:t>
            </a:r>
            <a:endParaRPr lang="en-GB" dirty="0"/>
          </a:p>
        </p:txBody>
      </p:sp>
      <p:sp>
        <p:nvSpPr>
          <p:cNvPr id="3" name="Slide Number Placeholder 2">
            <a:extLst>
              <a:ext uri="{FF2B5EF4-FFF2-40B4-BE49-F238E27FC236}">
                <a16:creationId xmlns:a16="http://schemas.microsoft.com/office/drawing/2014/main" id="{18957389-22F2-49AE-BE3E-632E84CB0E6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7" name="Date Placeholder 6">
            <a:extLst>
              <a:ext uri="{FF2B5EF4-FFF2-40B4-BE49-F238E27FC236}">
                <a16:creationId xmlns:a16="http://schemas.microsoft.com/office/drawing/2014/main" id="{CBCA5E1F-BF3E-4C8B-A603-C5E5841BA2C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5238003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191344" y="1701804"/>
            <a:ext cx="7560840" cy="477361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March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93% approve / 6% disapprove / 5% abstain</a:t>
            </a:r>
            <a:endParaRPr lang="en-US"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received/resolved</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364/357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166/159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192/192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6/6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Since March:</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Adopted resolution to 29 Technical/General and 92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Published new minor draft D4.2 . </a:t>
            </a:r>
          </a:p>
        </p:txBody>
      </p:sp>
      <p:graphicFrame>
        <p:nvGraphicFramePr>
          <p:cNvPr id="7" name="Chart 6">
            <a:extLst>
              <a:ext uri="{FF2B5EF4-FFF2-40B4-BE49-F238E27FC236}">
                <a16:creationId xmlns:a16="http://schemas.microsoft.com/office/drawing/2014/main" id="{C0807CB6-20C1-45B5-8F67-26150D548148}"/>
              </a:ext>
            </a:extLst>
          </p:cNvPr>
          <p:cNvGraphicFramePr/>
          <p:nvPr>
            <p:extLst>
              <p:ext uri="{D42A27DB-BD31-4B8C-83A1-F6EECF244321}">
                <p14:modId xmlns:p14="http://schemas.microsoft.com/office/powerpoint/2010/main" val="3842506027"/>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3"/>
          </a:graphicData>
        </a:graphic>
      </p:graphicFrame>
      <p:sp>
        <p:nvSpPr>
          <p:cNvPr id="2" name="Footer Placeholder 1">
            <a:extLst>
              <a:ext uri="{FF2B5EF4-FFF2-40B4-BE49-F238E27FC236}">
                <a16:creationId xmlns:a16="http://schemas.microsoft.com/office/drawing/2014/main" id="{13C4465C-3906-4B15-A235-03566434050F}"/>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EBC4152A-EFE1-445B-8DF9-EEC1054A885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8" name="Date Placeholder 7">
            <a:extLst>
              <a:ext uri="{FF2B5EF4-FFF2-40B4-BE49-F238E27FC236}">
                <a16:creationId xmlns:a16="http://schemas.microsoft.com/office/drawing/2014/main" id="{D65340C0-7FC3-48EC-A8CD-BEF11AA6B82C}"/>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6287797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479376" y="1751015"/>
            <a:ext cx="11161240" cy="4343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Targets for the May IEEE week:</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Complete comment resolution for SA1 and recirculate with new D5.0.</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2" name="Footer Placeholder 1">
            <a:extLst>
              <a:ext uri="{FF2B5EF4-FFF2-40B4-BE49-F238E27FC236}">
                <a16:creationId xmlns:a16="http://schemas.microsoft.com/office/drawing/2014/main" id="{1DA3E276-EE36-49BA-8435-B9E2F2A3CDB0}"/>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2917CA00-D5F0-47F1-B10B-746AC3EEF10F}"/>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7" name="Date Placeholder 6">
            <a:extLst>
              <a:ext uri="{FF2B5EF4-FFF2-40B4-BE49-F238E27FC236}">
                <a16:creationId xmlns:a16="http://schemas.microsoft.com/office/drawing/2014/main" id="{653E8D1C-5ABB-43E2-ABF4-1C93714A56C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0840491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479376" y="1484784"/>
            <a:ext cx="11161240" cy="4609631"/>
          </a:xfrm>
          <a:ln/>
        </p:spPr>
        <p:txBody>
          <a:bodyPr/>
          <a:lstStyle/>
          <a:p>
            <a:pPr>
              <a:buFont typeface="Times New Roman" pitchFamily="16" charset="0"/>
              <a:buChar char="•"/>
            </a:pPr>
            <a:r>
              <a:rPr lang="en-US" sz="2000" b="0" dirty="0"/>
              <a:t>TG scheduled to meet for 2 meeting slots during the IEEE electronic meeting week:</a:t>
            </a:r>
          </a:p>
          <a:p>
            <a:pPr lvl="1">
              <a:buFont typeface="Arial" panose="020B0604020202020204" pitchFamily="34" charset="0"/>
              <a:buChar char="•"/>
            </a:pPr>
            <a:r>
              <a:rPr lang="en-US" altLang="en-US" sz="1800" dirty="0"/>
              <a:t>May 10</a:t>
            </a:r>
            <a:r>
              <a:rPr lang="en-US" altLang="en-US" sz="1800" baseline="30000" dirty="0"/>
              <a:t>th</a:t>
            </a:r>
            <a:r>
              <a:rPr lang="en-US" altLang="en-US" sz="1800" dirty="0"/>
              <a:t>  </a:t>
            </a:r>
            <a:r>
              <a:rPr lang="en-US" altLang="en-US" sz="1800" b="0" dirty="0"/>
              <a:t> 		Tue.		13:30 – 15:30 ET</a:t>
            </a:r>
          </a:p>
          <a:p>
            <a:pPr lvl="1">
              <a:buFont typeface="Arial" panose="020B0604020202020204" pitchFamily="34" charset="0"/>
              <a:buChar char="•"/>
            </a:pPr>
            <a:r>
              <a:rPr lang="en-US" altLang="en-US" sz="1800" dirty="0"/>
              <a:t>May 12</a:t>
            </a:r>
            <a:r>
              <a:rPr lang="en-US" altLang="en-US" sz="1800" baseline="30000" dirty="0"/>
              <a:t>th</a:t>
            </a:r>
            <a:r>
              <a:rPr lang="en-US" altLang="en-US" sz="1800" dirty="0"/>
              <a:t> 		Thu.  	</a:t>
            </a:r>
            <a:r>
              <a:rPr lang="en-US" altLang="en-US" sz="1800" b="0" dirty="0"/>
              <a:t>13:30 – 15:30 ET</a:t>
            </a:r>
          </a:p>
          <a:p>
            <a:pPr lvl="1">
              <a:buFont typeface="Arial" panose="020B0604020202020204" pitchFamily="34" charset="0"/>
              <a:buChar char="•"/>
            </a:pPr>
            <a:endParaRPr lang="en-US" altLang="en-US" sz="600" b="0" dirty="0"/>
          </a:p>
          <a:p>
            <a:pPr>
              <a:buFont typeface="Times New Roman" pitchFamily="16" charset="0"/>
              <a:buChar char="•"/>
            </a:pPr>
            <a:r>
              <a:rPr lang="en-US" sz="2000" b="0" dirty="0"/>
              <a:t>Agenda document is submission: 11-22/607, for latest revision use </a:t>
            </a:r>
            <a:r>
              <a:rPr lang="en-US" sz="2000" b="0" dirty="0">
                <a:hlinkClick r:id="rId3"/>
              </a:rPr>
              <a:t>link</a:t>
            </a:r>
            <a:r>
              <a:rPr lang="en-US" sz="2000" b="0" dirty="0"/>
              <a:t>.</a:t>
            </a:r>
          </a:p>
          <a:p>
            <a:pPr lvl="1">
              <a:buFont typeface="Arial" panose="020B0604020202020204" pitchFamily="34" charset="0"/>
              <a:buChar char="•"/>
            </a:pPr>
            <a:endParaRPr lang="en-US" sz="1800"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2" name="Footer Placeholder 1">
            <a:extLst>
              <a:ext uri="{FF2B5EF4-FFF2-40B4-BE49-F238E27FC236}">
                <a16:creationId xmlns:a16="http://schemas.microsoft.com/office/drawing/2014/main" id="{0CD6B59C-98C1-4856-AE01-B4E5171939A3}"/>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0A654F82-C2D8-4061-B515-87F646749657}"/>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7" name="Date Placeholder 6">
            <a:extLst>
              <a:ext uri="{FF2B5EF4-FFF2-40B4-BE49-F238E27FC236}">
                <a16:creationId xmlns:a16="http://schemas.microsoft.com/office/drawing/2014/main" id="{8B43773A-C160-4FDE-B3D0-A3529BDC182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826319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5620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a:t>
            </a:r>
            <a:r>
              <a:rPr lang="en-GB" dirty="0" err="1"/>
              <a:t>TGbb</a:t>
            </a:r>
            <a:endParaRPr lang="en-GB" dirty="0"/>
          </a:p>
        </p:txBody>
      </p:sp>
      <p:sp>
        <p:nvSpPr>
          <p:cNvPr id="4098" name="Rectangle 2"/>
          <p:cNvSpPr>
            <a:spLocks noGrp="1" noChangeArrowheads="1"/>
          </p:cNvSpPr>
          <p:nvPr>
            <p:ph idx="1"/>
          </p:nvPr>
        </p:nvSpPr>
        <p:spPr>
          <a:xfrm>
            <a:off x="914401" y="1412776"/>
            <a:ext cx="10361084" cy="468164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Progress since March 2022</a:t>
            </a:r>
          </a:p>
          <a:p>
            <a:pPr marL="800100" lvl="1" indent="-342900" algn="just">
              <a:buFont typeface="Arial" panose="020B0604020202020204" pitchFamily="34" charset="0"/>
              <a:buChar char="•"/>
            </a:pPr>
            <a:r>
              <a:rPr lang="en-GB" altLang="en-US" sz="1800" dirty="0"/>
              <a:t>D2.0 LB263 has passed with 93.77% approval rate</a:t>
            </a:r>
          </a:p>
          <a:p>
            <a:pPr marL="800100" lvl="1" indent="-342900" algn="just">
              <a:buFont typeface="Arial" panose="020B0604020202020204" pitchFamily="34" charset="0"/>
              <a:buChar char="•"/>
            </a:pPr>
            <a:r>
              <a:rPr lang="en-GB" altLang="en-US" sz="1800" dirty="0"/>
              <a:t>111 comments received </a:t>
            </a:r>
            <a:endParaRPr lang="en-GB" altLang="en-US" sz="1600" dirty="0"/>
          </a:p>
          <a:p>
            <a:pPr marL="400050" algn="just">
              <a:buFont typeface="Arial" panose="020B0604020202020204" pitchFamily="34" charset="0"/>
              <a:buChar char="•"/>
            </a:pPr>
            <a:endParaRPr lang="en-GB" altLang="en-US" sz="2000" dirty="0"/>
          </a:p>
          <a:p>
            <a:pPr marL="400050" algn="just">
              <a:buFont typeface="Arial" panose="020B0604020202020204" pitchFamily="34" charset="0"/>
              <a:buChar char="•"/>
            </a:pPr>
            <a:r>
              <a:rPr lang="en-GB" altLang="en-US" sz="2000" dirty="0"/>
              <a:t>Goals for May 2022 meeting (agenda in doc. 11-22/0581)</a:t>
            </a:r>
          </a:p>
          <a:p>
            <a:pPr marL="800100" lvl="1" algn="just">
              <a:buFont typeface="Arial" panose="020B0604020202020204" pitchFamily="34" charset="0"/>
              <a:buChar char="•"/>
            </a:pPr>
            <a:r>
              <a:rPr lang="en-GB" altLang="en-US" sz="1800" dirty="0"/>
              <a:t>Review and resolve comments against D2.0</a:t>
            </a:r>
          </a:p>
          <a:p>
            <a:pPr marL="800100" lvl="1" algn="just">
              <a:buFont typeface="Arial" panose="020B0604020202020204" pitchFamily="34" charset="0"/>
              <a:buChar char="•"/>
            </a:pPr>
            <a:r>
              <a:rPr lang="en-GB" altLang="en-US" sz="1800" dirty="0"/>
              <a:t>Move for D3.0 re-circulation </a:t>
            </a:r>
          </a:p>
          <a:p>
            <a:pPr marL="514350" lvl="1" indent="0" algn="just"/>
            <a:endParaRPr lang="en-GB" altLang="en-US" sz="1800" dirty="0"/>
          </a:p>
          <a:p>
            <a:pPr marL="800100" lvl="1" algn="just">
              <a:buFont typeface="Arial" panose="020B0604020202020204" pitchFamily="34" charset="0"/>
              <a:buChar char="•"/>
            </a:pPr>
            <a:endParaRPr lang="en-GB" altLang="en-US" sz="1600" dirty="0"/>
          </a:p>
        </p:txBody>
      </p:sp>
      <p:sp>
        <p:nvSpPr>
          <p:cNvPr id="2" name="Footer Placeholder 1">
            <a:extLst>
              <a:ext uri="{FF2B5EF4-FFF2-40B4-BE49-F238E27FC236}">
                <a16:creationId xmlns:a16="http://schemas.microsoft.com/office/drawing/2014/main" id="{AF0DA836-26D6-4FB7-A280-EDA08CEE279D}"/>
              </a:ext>
            </a:extLst>
          </p:cNvPr>
          <p:cNvSpPr>
            <a:spLocks noGrp="1"/>
          </p:cNvSpPr>
          <p:nvPr>
            <p:ph type="ftr" idx="14"/>
          </p:nvPr>
        </p:nvSpPr>
        <p:spPr/>
        <p:txBody>
          <a:bodyPr/>
          <a:lstStyle/>
          <a:p>
            <a:r>
              <a:rPr lang="en-GB"/>
              <a:t>Nikola Serafimovski, pureLiFi</a:t>
            </a:r>
            <a:endParaRPr lang="en-GB" dirty="0"/>
          </a:p>
        </p:txBody>
      </p:sp>
      <p:sp>
        <p:nvSpPr>
          <p:cNvPr id="3" name="Slide Number Placeholder 2">
            <a:extLst>
              <a:ext uri="{FF2B5EF4-FFF2-40B4-BE49-F238E27FC236}">
                <a16:creationId xmlns:a16="http://schemas.microsoft.com/office/drawing/2014/main" id="{6EEE99EA-9DA8-4D89-B68B-A73427B1ACE0}"/>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7" name="Date Placeholder 6">
            <a:extLst>
              <a:ext uri="{FF2B5EF4-FFF2-40B4-BE49-F238E27FC236}">
                <a16:creationId xmlns:a16="http://schemas.microsoft.com/office/drawing/2014/main" id="{C9B15CEC-5C36-4085-9321-CDE26016287F}"/>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9729772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1" y="908720"/>
            <a:ext cx="10361084" cy="1065213"/>
          </a:xfrm>
        </p:spPr>
        <p:txBody>
          <a:bodyPr/>
          <a:lstStyle/>
          <a:p>
            <a:r>
              <a:rPr lang="en-US" dirty="0"/>
              <a:t>IEEE 802.11 </a:t>
            </a:r>
            <a:r>
              <a:rPr lang="en-US" dirty="0" err="1"/>
              <a:t>TGbc</a:t>
            </a:r>
            <a:br>
              <a:rPr lang="en-US" dirty="0"/>
            </a:br>
            <a:r>
              <a:rPr lang="en-US" b="0" dirty="0"/>
              <a:t>Broadcast Services</a:t>
            </a:r>
            <a:br>
              <a:rPr lang="en-US" dirty="0"/>
            </a:br>
            <a:r>
              <a:rPr lang="en-US" dirty="0"/>
              <a:t>Chair: Marc Emmelmann</a:t>
            </a:r>
          </a:p>
        </p:txBody>
      </p:sp>
      <p:sp>
        <p:nvSpPr>
          <p:cNvPr id="3" name="Inhaltsplatzhalter 2"/>
          <p:cNvSpPr>
            <a:spLocks noGrp="1"/>
          </p:cNvSpPr>
          <p:nvPr>
            <p:ph idx="1"/>
          </p:nvPr>
        </p:nvSpPr>
        <p:spPr>
          <a:xfrm>
            <a:off x="914401" y="2276872"/>
            <a:ext cx="10361084" cy="4113213"/>
          </a:xfrm>
        </p:spPr>
        <p:txBody>
          <a:bodyPr/>
          <a:lstStyle/>
          <a:p>
            <a:pPr>
              <a:buFont typeface="Arial"/>
              <a:buChar char="•"/>
            </a:pPr>
            <a:r>
              <a:rPr lang="en-US" sz="1800" dirty="0">
                <a:solidFill>
                  <a:schemeClr val="tx1"/>
                </a:solidFill>
              </a:rPr>
              <a:t>Progress since last meeting:</a:t>
            </a:r>
          </a:p>
          <a:p>
            <a:pPr lvl="1">
              <a:buFont typeface="Arial"/>
              <a:buChar char="•"/>
            </a:pPr>
            <a:r>
              <a:rPr lang="en-US" sz="1600" dirty="0">
                <a:solidFill>
                  <a:schemeClr val="tx1"/>
                </a:solidFill>
              </a:rPr>
              <a:t>Produced D3.0</a:t>
            </a:r>
          </a:p>
          <a:p>
            <a:pPr lvl="1">
              <a:buFont typeface="Arial"/>
              <a:buChar char="•"/>
            </a:pPr>
            <a:r>
              <a:rPr lang="en-US" sz="1600" dirty="0">
                <a:solidFill>
                  <a:schemeClr val="tx1"/>
                </a:solidFill>
              </a:rPr>
              <a:t>Completed WG recirculation ballot</a:t>
            </a:r>
          </a:p>
          <a:p>
            <a:pPr lvl="2">
              <a:buFont typeface="Arial"/>
              <a:buChar char="•"/>
            </a:pPr>
            <a:r>
              <a:rPr lang="en-US" sz="1400" dirty="0">
                <a:solidFill>
                  <a:schemeClr val="tx1"/>
                </a:solidFill>
              </a:rPr>
              <a:t>Passed with 92.31% approval rate</a:t>
            </a:r>
          </a:p>
          <a:p>
            <a:pPr lvl="2">
              <a:buFont typeface="Arial"/>
              <a:buChar char="•"/>
            </a:pPr>
            <a:r>
              <a:rPr lang="en-US" sz="1400" dirty="0">
                <a:solidFill>
                  <a:schemeClr val="tx1"/>
                </a:solidFill>
              </a:rPr>
              <a:t>204 comments received</a:t>
            </a:r>
          </a:p>
          <a:p>
            <a:pPr lvl="1">
              <a:buFont typeface="Arial"/>
              <a:buChar char="•"/>
            </a:pPr>
            <a:r>
              <a:rPr lang="en-US" sz="1800" dirty="0">
                <a:solidFill>
                  <a:schemeClr val="tx1"/>
                </a:solidFill>
              </a:rPr>
              <a:t>Conducted 2 telcos since March</a:t>
            </a:r>
          </a:p>
          <a:p>
            <a:pPr lvl="2">
              <a:buFont typeface="Arial"/>
              <a:buChar char="•"/>
            </a:pPr>
            <a:r>
              <a:rPr lang="en-US" sz="1600" dirty="0">
                <a:solidFill>
                  <a:schemeClr val="tx1"/>
                </a:solidFill>
              </a:rPr>
              <a:t>Discussion on open ANA assignment with editor</a:t>
            </a:r>
          </a:p>
          <a:p>
            <a:pPr lvl="2">
              <a:buFont typeface="Arial"/>
              <a:buChar char="•"/>
            </a:pPr>
            <a:r>
              <a:rPr lang="en-US" sz="1600" dirty="0">
                <a:solidFill>
                  <a:schemeClr val="tx1"/>
                </a:solidFill>
              </a:rPr>
              <a:t>All comments assigned to volunteers to provide suggested resolutions</a:t>
            </a:r>
          </a:p>
          <a:p>
            <a:pPr lvl="2">
              <a:buFont typeface="Arial"/>
              <a:buChar char="•"/>
            </a:pPr>
            <a:r>
              <a:rPr lang="en-US" sz="1600" dirty="0">
                <a:solidFill>
                  <a:schemeClr val="tx1"/>
                </a:solidFill>
              </a:rPr>
              <a:t>Timeline discussion</a:t>
            </a:r>
            <a:endParaRPr lang="en-US" sz="1400" dirty="0">
              <a:solidFill>
                <a:schemeClr val="tx1"/>
              </a:solidFill>
            </a:endParaRPr>
          </a:p>
          <a:p>
            <a:pPr>
              <a:buFont typeface="Arial"/>
              <a:buChar char="•"/>
            </a:pPr>
            <a:r>
              <a:rPr lang="en-US" sz="1800" dirty="0">
                <a:solidFill>
                  <a:schemeClr val="tx1"/>
                </a:solidFill>
              </a:rPr>
              <a:t>Goals for this meeting:</a:t>
            </a:r>
          </a:p>
          <a:p>
            <a:pPr lvl="1">
              <a:buFont typeface="Arial"/>
              <a:buChar char="•"/>
            </a:pPr>
            <a:r>
              <a:rPr lang="en-US" sz="1600" dirty="0">
                <a:solidFill>
                  <a:schemeClr val="tx1"/>
                </a:solidFill>
              </a:rPr>
              <a:t>Leadership election</a:t>
            </a:r>
          </a:p>
          <a:p>
            <a:pPr lvl="1">
              <a:buFont typeface="Arial"/>
              <a:buChar char="•"/>
            </a:pPr>
            <a:r>
              <a:rPr lang="en-US" sz="1600" dirty="0">
                <a:solidFill>
                  <a:schemeClr val="tx1"/>
                </a:solidFill>
              </a:rPr>
              <a:t>Approve PAR extension</a:t>
            </a:r>
          </a:p>
          <a:p>
            <a:pPr lvl="1">
              <a:buFont typeface="Arial"/>
              <a:buChar char="•"/>
            </a:pPr>
            <a:r>
              <a:rPr lang="en-US" sz="1600" dirty="0">
                <a:solidFill>
                  <a:schemeClr val="tx1"/>
                </a:solidFill>
              </a:rPr>
              <a:t>Work on comment resolutions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3144867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1" y="836712"/>
            <a:ext cx="10361084" cy="1065213"/>
          </a:xfrm>
        </p:spPr>
        <p:txBody>
          <a:bodyPr/>
          <a:lstStyle/>
          <a:p>
            <a:r>
              <a:rPr lang="en-US" dirty="0"/>
              <a:t>IEEE 802.11 </a:t>
            </a:r>
            <a:r>
              <a:rPr lang="en-US" dirty="0" err="1"/>
              <a:t>TGbc</a:t>
            </a:r>
            <a:br>
              <a:rPr lang="en-US" dirty="0"/>
            </a:br>
            <a:r>
              <a:rPr lang="en-US" b="0" dirty="0"/>
              <a:t>Broadcast Services</a:t>
            </a:r>
            <a:br>
              <a:rPr lang="en-US" dirty="0"/>
            </a:br>
            <a:r>
              <a:rPr lang="en-US" dirty="0"/>
              <a:t>Chair: Marc Emmelmann</a:t>
            </a:r>
          </a:p>
        </p:txBody>
      </p:sp>
      <p:sp>
        <p:nvSpPr>
          <p:cNvPr id="3" name="Inhaltsplatzhalter 2"/>
          <p:cNvSpPr>
            <a:spLocks noGrp="1"/>
          </p:cNvSpPr>
          <p:nvPr>
            <p:ph idx="1"/>
          </p:nvPr>
        </p:nvSpPr>
        <p:spPr>
          <a:xfrm>
            <a:off x="914401" y="2124099"/>
            <a:ext cx="10361084" cy="4113213"/>
          </a:xfrm>
        </p:spPr>
        <p:txBody>
          <a:bodyPr/>
          <a:lstStyle/>
          <a:p>
            <a:pPr>
              <a:buFont typeface="Arial"/>
              <a:buChar char="•"/>
            </a:pPr>
            <a:r>
              <a:rPr lang="en-US" dirty="0">
                <a:solidFill>
                  <a:schemeClr val="tx1"/>
                </a:solidFill>
              </a:rPr>
              <a:t>This week 5 Meeting slots:  </a:t>
            </a:r>
          </a:p>
          <a:p>
            <a:pPr lvl="1">
              <a:buFont typeface="Arial"/>
              <a:buChar char="•"/>
            </a:pPr>
            <a:r>
              <a:rPr lang="en-US" dirty="0">
                <a:solidFill>
                  <a:schemeClr val="tx1"/>
                </a:solidFill>
              </a:rPr>
              <a:t>Mon 11:15 – 13:15h (AM2)</a:t>
            </a:r>
          </a:p>
          <a:p>
            <a:pPr lvl="1">
              <a:buFont typeface="Arial"/>
              <a:buChar char="•"/>
            </a:pPr>
            <a:r>
              <a:rPr lang="en-US" dirty="0">
                <a:solidFill>
                  <a:schemeClr val="tx1"/>
                </a:solidFill>
              </a:rPr>
              <a:t>Tue 09:00 – 11:00h (AM1)</a:t>
            </a:r>
          </a:p>
          <a:p>
            <a:pPr lvl="1">
              <a:buFont typeface="Arial"/>
              <a:buChar char="•"/>
            </a:pPr>
            <a:r>
              <a:rPr lang="en-US" dirty="0">
                <a:solidFill>
                  <a:schemeClr val="tx1"/>
                </a:solidFill>
              </a:rPr>
              <a:t>Wed 09:00 – 11:00h (AM1)</a:t>
            </a:r>
          </a:p>
          <a:p>
            <a:pPr lvl="1">
              <a:buFont typeface="Arial"/>
              <a:buChar char="•"/>
            </a:pPr>
            <a:r>
              <a:rPr lang="en-US" dirty="0">
                <a:solidFill>
                  <a:schemeClr val="tx1"/>
                </a:solidFill>
              </a:rPr>
              <a:t>Thu 11:15 – 13:15h (AM2)</a:t>
            </a:r>
          </a:p>
          <a:p>
            <a:pPr lvl="1">
              <a:buFont typeface="Arial"/>
              <a:buChar char="•"/>
            </a:pPr>
            <a:r>
              <a:rPr lang="en-US" dirty="0">
                <a:solidFill>
                  <a:schemeClr val="tx1"/>
                </a:solidFill>
              </a:rPr>
              <a:t>Fri 09:00 – 11:00h (AM1)</a:t>
            </a:r>
          </a:p>
          <a:p>
            <a:pPr lvl="1">
              <a:buFont typeface="Arial"/>
              <a:buChar char="•"/>
            </a:pPr>
            <a:endParaRPr lang="en-US" dirty="0">
              <a:solidFill>
                <a:schemeClr val="tx1"/>
              </a:solidFill>
            </a:endParaRPr>
          </a:p>
          <a:p>
            <a:pPr>
              <a:buFont typeface="Arial"/>
              <a:buChar char="•"/>
            </a:pPr>
            <a:r>
              <a:rPr lang="en-US" dirty="0">
                <a:solidFill>
                  <a:schemeClr val="tx1"/>
                </a:solidFill>
              </a:rPr>
              <a:t>Agenda: 11-22/0585</a:t>
            </a:r>
          </a:p>
          <a:p>
            <a:pPr>
              <a:buFont typeface="Arial"/>
              <a:buChar char="•"/>
            </a:pPr>
            <a:r>
              <a:rPr lang="en-US" dirty="0">
                <a:solidFill>
                  <a:schemeClr val="tx1"/>
                </a:solidFill>
              </a:rPr>
              <a:t>Note – </a:t>
            </a:r>
            <a:r>
              <a:rPr lang="en-US" dirty="0" err="1">
                <a:solidFill>
                  <a:schemeClr val="tx1"/>
                </a:solidFill>
              </a:rPr>
              <a:t>TGbc</a:t>
            </a:r>
            <a:r>
              <a:rPr lang="en-US" dirty="0">
                <a:solidFill>
                  <a:schemeClr val="tx1"/>
                </a:solidFill>
              </a:rPr>
              <a:t> Telco Schedule</a:t>
            </a:r>
          </a:p>
          <a:p>
            <a:pPr lvl="1">
              <a:buFont typeface="Arial"/>
              <a:buChar char="•"/>
            </a:pPr>
            <a:r>
              <a:rPr lang="en-US" dirty="0">
                <a:solidFill>
                  <a:schemeClr val="tx1"/>
                </a:solidFill>
              </a:rPr>
              <a:t>Weekly 1-hour </a:t>
            </a:r>
            <a:r>
              <a:rPr lang="en-US" dirty="0" err="1">
                <a:solidFill>
                  <a:schemeClr val="tx1"/>
                </a:solidFill>
              </a:rPr>
              <a:t>telcos</a:t>
            </a:r>
            <a:endParaRPr lang="en-US" dirty="0">
              <a:solidFill>
                <a:schemeClr val="tx1"/>
              </a:solidFill>
            </a:endParaRPr>
          </a:p>
          <a:p>
            <a:pPr lvl="1">
              <a:buFont typeface="Arial"/>
              <a:buChar char="•"/>
            </a:pPr>
            <a:r>
              <a:rPr lang="en-US" dirty="0">
                <a:solidFill>
                  <a:schemeClr val="tx1"/>
                </a:solidFill>
              </a:rPr>
              <a:t>Tuesdays 10:00h – 11:00h ET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907242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2514600"/>
            <a:ext cx="10361084" cy="3960813"/>
          </a:xfrm>
          <a:ln/>
        </p:spPr>
        <p:txBody>
          <a:bodyPr numCol="2">
            <a:normAutofit fontScale="92500"/>
          </a:bodyPr>
          <a:lstStyle/>
          <a:p>
            <a:pPr>
              <a:buFont typeface="Arial" panose="020B0604020202020204" pitchFamily="34" charset="0"/>
              <a:buChar char="•"/>
            </a:pPr>
            <a:r>
              <a:rPr lang="en-US" altLang="en-US"/>
              <a:t>Editors Meeting
ANA
ARC SC (Architecture)
Coex SC
PAR Review SC
WNG SC (Wireless Next Generation)
JTC1 802 SC
TGme (Maintenance)
TGaz (Next Generation Positioning)
TGbb (Light Communication)
TGbc (Broadcast Services)
TGbd (Next Gen V2X)
TGbe (Extremely High Throughput)
TGbf (WLAN Sensing)
TGbh (Random and Changing MAC Addresses)
TGbi (Enhanced Data Privacy)
ITU AHG (ITU Liaison)</a:t>
            </a:r>
            <a:endParaRPr lang="en-US" altLang="en-US" dirty="0"/>
          </a:p>
        </p:txBody>
      </p:sp>
      <p:sp>
        <p:nvSpPr>
          <p:cNvPr id="7" name="Rectangle 3"/>
          <p:cNvSpPr txBox="1">
            <a:spLocks noChangeArrowheads="1"/>
          </p:cNvSpPr>
          <p:nvPr/>
        </p:nvSpPr>
        <p:spPr bwMode="auto">
          <a:xfrm>
            <a:off x="929217" y="1524000"/>
            <a:ext cx="10346268" cy="83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altLang="en-US" kern="0"/>
              <a:t>This presentation contains the IEEE 802.11 WG snapshot slides for the May 2022 session:</a:t>
            </a:r>
            <a:endParaRPr lang="en-US" altLang="en-US"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Snapshot of </a:t>
            </a:r>
            <a:r>
              <a:rPr lang="en-US" altLang="zh-CN" dirty="0" err="1"/>
              <a:t>TGbd</a:t>
            </a:r>
            <a:r>
              <a:rPr lang="en-US" altLang="zh-CN" dirty="0"/>
              <a:t> for May 2022 IEEE 802.11 Interim</a:t>
            </a:r>
            <a:endParaRPr lang="zh-CN" altLang="en-US" dirty="0"/>
          </a:p>
        </p:txBody>
      </p:sp>
      <p:sp>
        <p:nvSpPr>
          <p:cNvPr id="3" name="内容占位符 2"/>
          <p:cNvSpPr>
            <a:spLocks noGrp="1"/>
          </p:cNvSpPr>
          <p:nvPr>
            <p:ph idx="1"/>
          </p:nvPr>
        </p:nvSpPr>
        <p:spPr>
          <a:xfrm>
            <a:off x="914400" y="1969770"/>
            <a:ext cx="10361295" cy="4505644"/>
          </a:xfrm>
        </p:spPr>
        <p:txBody>
          <a:bodyPr>
            <a:normAutofit fontScale="80000" lnSpcReduction="20000"/>
          </a:bodyPr>
          <a:lstStyle/>
          <a:p>
            <a:r>
              <a:rPr lang="en-GB" altLang="en-US" dirty="0"/>
              <a:t>Since Mar 2022 </a:t>
            </a:r>
            <a:r>
              <a:rPr lang="en-US" altLang="en-GB" dirty="0"/>
              <a:t>IEEE 802.11 interim </a:t>
            </a:r>
            <a:r>
              <a:rPr lang="en-GB" altLang="en-US" dirty="0"/>
              <a:t>meeting</a:t>
            </a:r>
          </a:p>
          <a:p>
            <a:pPr marL="800100" lvl="1">
              <a:buFontTx/>
              <a:buChar char="-"/>
            </a:pPr>
            <a:r>
              <a:rPr lang="en-US" altLang="en-GB" sz="2100" dirty="0"/>
              <a:t>A 15-day WG recirculation LB261 was conducted with totally 42 comments received</a:t>
            </a:r>
          </a:p>
          <a:p>
            <a:pPr marL="800100" lvl="1">
              <a:buFontTx/>
              <a:buChar char="-"/>
            </a:pPr>
            <a:r>
              <a:rPr lang="en-US" altLang="en-GB" sz="2100" dirty="0"/>
              <a:t>2 TCs were held for LB261 comment resolution and all 42 comments were resolved in those 2 TCs.</a:t>
            </a:r>
          </a:p>
          <a:p>
            <a:pPr marL="800100" lvl="1">
              <a:buFontTx/>
              <a:buChar char="-"/>
            </a:pPr>
            <a:r>
              <a:rPr lang="en-US" altLang="en-GB" sz="2100" dirty="0"/>
              <a:t>With all conditions for the SA Ballot were met, a 30-day SA Ballot was announced starting from Apr 6</a:t>
            </a:r>
            <a:r>
              <a:rPr lang="en-US" altLang="en-GB" sz="2100" baseline="30000" dirty="0"/>
              <a:t>th</a:t>
            </a:r>
            <a:r>
              <a:rPr lang="en-US" altLang="en-GB" sz="2100" dirty="0"/>
              <a:t> and closing on May 5</a:t>
            </a:r>
            <a:r>
              <a:rPr lang="en-US" altLang="en-GB" sz="2100" baseline="30000" dirty="0"/>
              <a:t>th</a:t>
            </a:r>
            <a:r>
              <a:rPr lang="en-US" altLang="en-GB" sz="2100" dirty="0"/>
              <a:t>. </a:t>
            </a:r>
          </a:p>
          <a:p>
            <a:pPr marL="800100" lvl="1">
              <a:buFontTx/>
              <a:buChar char="-"/>
            </a:pPr>
            <a:r>
              <a:rPr lang="en-US" altLang="en-GB" sz="2100" dirty="0"/>
              <a:t>The minutes for Mar plenary week and following teleconferences are as below:</a:t>
            </a:r>
          </a:p>
          <a:p>
            <a:pPr marL="1085850" lvl="2" indent="-342900">
              <a:buFontTx/>
              <a:buChar char="-"/>
            </a:pPr>
            <a:r>
              <a:rPr lang="en-US" altLang="zh-CN" sz="1900" dirty="0">
                <a:latin typeface="Calibri" panose="020F0502020204030204" pitchFamily="34" charset="0"/>
                <a:cs typeface="Calibri" panose="020F0502020204030204" pitchFamily="34" charset="0"/>
                <a:hlinkClick r:id="rId2"/>
              </a:rPr>
              <a:t>https://mentor.ieee.org/802.11/dcn/22/11-22-0500-00-00bd-ieee-802-11bd-march-2022-plenary-meeting-minutes.docx</a:t>
            </a:r>
            <a:endParaRPr lang="en-US" altLang="zh-CN" sz="1900" dirty="0">
              <a:latin typeface="Calibri" panose="020F0502020204030204" pitchFamily="34" charset="0"/>
              <a:cs typeface="Calibri" panose="020F0502020204030204" pitchFamily="34" charset="0"/>
            </a:endParaRPr>
          </a:p>
          <a:p>
            <a:pPr marL="1085850" lvl="2" indent="-342900">
              <a:buFontTx/>
              <a:buChar char="-"/>
            </a:pPr>
            <a:r>
              <a:rPr lang="en-US" altLang="zh-CN" sz="2100" dirty="0">
                <a:hlinkClick r:id="rId3"/>
              </a:rPr>
              <a:t>https://mentor.ieee.org/802.11/dcn/22/11-22-0635-00-00bd-ieee-802-11bd-april-2022-tc-meeting-minutes.docx</a:t>
            </a:r>
            <a:endParaRPr lang="en-US" altLang="zh-CN" sz="2100" dirty="0"/>
          </a:p>
          <a:p>
            <a:pPr marL="742950" lvl="2" indent="0"/>
            <a:endParaRPr lang="en-US" altLang="en-GB" dirty="0"/>
          </a:p>
          <a:p>
            <a:pPr marL="0" indent="0"/>
            <a:r>
              <a:rPr lang="en-US" altLang="en-GB" dirty="0"/>
              <a:t>During the IEEE 802.11 May interim week,  4 </a:t>
            </a:r>
            <a:r>
              <a:rPr lang="en-US" altLang="en-GB" dirty="0" err="1"/>
              <a:t>TGbd</a:t>
            </a:r>
            <a:r>
              <a:rPr lang="en-US" altLang="en-GB" dirty="0"/>
              <a:t> sessions are planned from Tuesday to Friday. The </a:t>
            </a:r>
            <a:r>
              <a:rPr lang="en-US" altLang="en-GB" dirty="0" err="1"/>
              <a:t>TGbd</a:t>
            </a:r>
            <a:r>
              <a:rPr lang="en-US" altLang="en-GB" dirty="0"/>
              <a:t> agenda for Mar plenary week is included in the latest revision of 11-22/0615.</a:t>
            </a:r>
          </a:p>
          <a:p>
            <a:pPr marL="57150" indent="0"/>
            <a:endParaRPr lang="en-US" altLang="en-GB" dirty="0"/>
          </a:p>
          <a:p>
            <a:pPr marL="57150" indent="0"/>
            <a:r>
              <a:rPr lang="en-US" altLang="en-GB" dirty="0"/>
              <a:t>Goal for IEEE 802.11 May 2022 interim week: </a:t>
            </a:r>
          </a:p>
          <a:p>
            <a:pPr marL="800100" lvl="1" indent="-342900">
              <a:buFontTx/>
              <a:buChar char="-"/>
            </a:pPr>
            <a:r>
              <a:rPr lang="en-US" altLang="en-GB" dirty="0"/>
              <a:t>Update 1</a:t>
            </a:r>
            <a:r>
              <a:rPr lang="en-US" altLang="en-GB" baseline="30000" dirty="0"/>
              <a:t>st</a:t>
            </a:r>
            <a:r>
              <a:rPr lang="en-US" altLang="en-GB" dirty="0"/>
              <a:t> SA Ballot result and assign the comments within CRC</a:t>
            </a:r>
          </a:p>
          <a:p>
            <a:pPr marL="800100" lvl="1" indent="-342900">
              <a:buFontTx/>
              <a:buChar char="-"/>
            </a:pPr>
            <a:r>
              <a:rPr lang="en-US" altLang="en-GB" dirty="0"/>
              <a:t>Discuss comment resolutions.</a:t>
            </a:r>
          </a:p>
        </p:txBody>
      </p:sp>
      <p:sp>
        <p:nvSpPr>
          <p:cNvPr id="7" name="Footer Placeholder 6">
            <a:extLst>
              <a:ext uri="{FF2B5EF4-FFF2-40B4-BE49-F238E27FC236}">
                <a16:creationId xmlns:a16="http://schemas.microsoft.com/office/drawing/2014/main" id="{19CB49B6-277D-46A6-93C6-21FDF2886EED}"/>
              </a:ext>
            </a:extLst>
          </p:cNvPr>
          <p:cNvSpPr>
            <a:spLocks noGrp="1"/>
          </p:cNvSpPr>
          <p:nvPr>
            <p:ph type="ftr" idx="14"/>
          </p:nvPr>
        </p:nvSpPr>
        <p:spPr/>
        <p:txBody>
          <a:bodyPr/>
          <a:lstStyle/>
          <a:p>
            <a:r>
              <a:rPr lang="en-GB"/>
              <a:t>Bo Sun, ZTE Corporation</a:t>
            </a:r>
            <a:endParaRPr lang="en-GB" dirty="0"/>
          </a:p>
        </p:txBody>
      </p:sp>
      <p:sp>
        <p:nvSpPr>
          <p:cNvPr id="8" name="Slide Number Placeholder 7">
            <a:extLst>
              <a:ext uri="{FF2B5EF4-FFF2-40B4-BE49-F238E27FC236}">
                <a16:creationId xmlns:a16="http://schemas.microsoft.com/office/drawing/2014/main" id="{899D2C28-F93A-45DA-B906-9921BAF3210A}"/>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9" name="Date Placeholder 8">
            <a:extLst>
              <a:ext uri="{FF2B5EF4-FFF2-40B4-BE49-F238E27FC236}">
                <a16:creationId xmlns:a16="http://schemas.microsoft.com/office/drawing/2014/main" id="{0044A35B-6250-49B8-9BFD-DBFF8C71D1A0}"/>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228414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IEEE 802.11 </a:t>
            </a:r>
            <a:r>
              <a:rPr lang="en-US" altLang="zh-CN" dirty="0" err="1"/>
              <a:t>TGbd</a:t>
            </a:r>
            <a:r>
              <a:rPr lang="en-US" altLang="zh-CN" dirty="0"/>
              <a:t> Sessions in May Interim Week</a:t>
            </a:r>
            <a:endParaRPr lang="zh-CN" altLang="en-US" dirty="0"/>
          </a:p>
        </p:txBody>
      </p:sp>
      <p:sp>
        <p:nvSpPr>
          <p:cNvPr id="3" name="内容占位符 2"/>
          <p:cNvSpPr>
            <a:spLocks noGrp="1"/>
          </p:cNvSpPr>
          <p:nvPr>
            <p:ph idx="1"/>
          </p:nvPr>
        </p:nvSpPr>
        <p:spPr>
          <a:xfrm>
            <a:off x="1066801" y="2209800"/>
            <a:ext cx="10322984" cy="3200400"/>
          </a:xfrm>
        </p:spPr>
        <p:txBody>
          <a:bodyPr>
            <a:normAutofit/>
          </a:bodyPr>
          <a:lstStyle/>
          <a:p>
            <a:pPr>
              <a:spcAft>
                <a:spcPts val="600"/>
              </a:spcAft>
              <a:buFont typeface="Arial" panose="020B0604020202020204" pitchFamily="34" charset="0"/>
              <a:buChar char="•"/>
            </a:pPr>
            <a:r>
              <a:rPr lang="en-US" altLang="zh-CN" dirty="0">
                <a:solidFill>
                  <a:srgbClr val="00B050"/>
                </a:solidFill>
                <a:cs typeface="+mn-ea"/>
                <a:sym typeface="+mn-ea"/>
              </a:rPr>
              <a:t>May 10</a:t>
            </a:r>
            <a:r>
              <a:rPr lang="en-US" altLang="zh-CN" baseline="30000" dirty="0">
                <a:solidFill>
                  <a:srgbClr val="00B050"/>
                </a:solidFill>
                <a:cs typeface="+mn-ea"/>
                <a:sym typeface="+mn-ea"/>
              </a:rPr>
              <a:t>th</a:t>
            </a:r>
            <a:r>
              <a:rPr lang="en-US" altLang="zh-CN" dirty="0">
                <a:solidFill>
                  <a:srgbClr val="00B050"/>
                </a:solidFill>
                <a:cs typeface="+mn-ea"/>
                <a:sym typeface="+mn-ea"/>
              </a:rPr>
              <a:t>, 2022, 		9:00am ~ 11:00am, ET</a:t>
            </a:r>
          </a:p>
          <a:p>
            <a:pPr>
              <a:spcAft>
                <a:spcPts val="600"/>
              </a:spcAft>
              <a:buFont typeface="Arial" panose="020B0604020202020204" pitchFamily="34" charset="0"/>
              <a:buChar char="•"/>
            </a:pPr>
            <a:r>
              <a:rPr lang="en-US" altLang="zh-CN" dirty="0">
                <a:solidFill>
                  <a:srgbClr val="00B050"/>
                </a:solidFill>
                <a:cs typeface="+mn-ea"/>
                <a:sym typeface="+mn-ea"/>
              </a:rPr>
              <a:t>May 11</a:t>
            </a:r>
            <a:r>
              <a:rPr lang="en-US" altLang="zh-CN" baseline="30000" dirty="0">
                <a:solidFill>
                  <a:srgbClr val="00B050"/>
                </a:solidFill>
                <a:cs typeface="+mn-ea"/>
                <a:sym typeface="+mn-ea"/>
              </a:rPr>
              <a:t>th</a:t>
            </a:r>
            <a:r>
              <a:rPr lang="en-US" altLang="zh-CN" dirty="0">
                <a:solidFill>
                  <a:srgbClr val="00B050"/>
                </a:solidFill>
                <a:cs typeface="+mn-ea"/>
                <a:sym typeface="+mn-ea"/>
              </a:rPr>
              <a:t>, 2022, 		11:15am ~ 13:15, ET</a:t>
            </a:r>
          </a:p>
          <a:p>
            <a:pPr>
              <a:spcAft>
                <a:spcPts val="600"/>
              </a:spcAft>
              <a:buFont typeface="Arial" panose="020B0604020202020204" pitchFamily="34" charset="0"/>
              <a:buChar char="•"/>
            </a:pPr>
            <a:r>
              <a:rPr lang="en-US" altLang="zh-CN" dirty="0">
                <a:solidFill>
                  <a:srgbClr val="00B050"/>
                </a:solidFill>
                <a:cs typeface="+mn-ea"/>
                <a:sym typeface="+mn-ea"/>
              </a:rPr>
              <a:t>May 12</a:t>
            </a:r>
            <a:r>
              <a:rPr lang="en-US" altLang="zh-CN" baseline="30000" dirty="0">
                <a:solidFill>
                  <a:srgbClr val="00B050"/>
                </a:solidFill>
                <a:cs typeface="+mn-ea"/>
                <a:sym typeface="+mn-ea"/>
              </a:rPr>
              <a:t>th</a:t>
            </a:r>
            <a:r>
              <a:rPr lang="en-US" altLang="zh-CN" dirty="0">
                <a:solidFill>
                  <a:srgbClr val="00B050"/>
                </a:solidFill>
                <a:cs typeface="+mn-ea"/>
                <a:sym typeface="+mn-ea"/>
              </a:rPr>
              <a:t>, 2022, 		19:00 ~ 21:00am, ET</a:t>
            </a:r>
          </a:p>
          <a:p>
            <a:pPr>
              <a:spcAft>
                <a:spcPts val="600"/>
              </a:spcAft>
              <a:buFont typeface="Arial" panose="020B0604020202020204" pitchFamily="34" charset="0"/>
              <a:buChar char="•"/>
            </a:pPr>
            <a:r>
              <a:rPr lang="en-US" altLang="zh-CN" dirty="0">
                <a:solidFill>
                  <a:srgbClr val="00B050"/>
                </a:solidFill>
                <a:cs typeface="+mn-ea"/>
                <a:sym typeface="+mn-ea"/>
              </a:rPr>
              <a:t>May 13</a:t>
            </a:r>
            <a:r>
              <a:rPr lang="en-US" altLang="zh-CN" baseline="30000" dirty="0">
                <a:solidFill>
                  <a:srgbClr val="00B050"/>
                </a:solidFill>
                <a:cs typeface="+mn-ea"/>
                <a:sym typeface="+mn-ea"/>
              </a:rPr>
              <a:t>th</a:t>
            </a:r>
            <a:r>
              <a:rPr lang="en-US" altLang="zh-CN" dirty="0">
                <a:solidFill>
                  <a:srgbClr val="00B050"/>
                </a:solidFill>
                <a:cs typeface="+mn-ea"/>
                <a:sym typeface="+mn-ea"/>
              </a:rPr>
              <a:t>, 2022, 		9:00am ~ 11:00am, ET</a:t>
            </a:r>
          </a:p>
        </p:txBody>
      </p:sp>
      <p:sp>
        <p:nvSpPr>
          <p:cNvPr id="6" name="Footer Placeholder 5">
            <a:extLst>
              <a:ext uri="{FF2B5EF4-FFF2-40B4-BE49-F238E27FC236}">
                <a16:creationId xmlns:a16="http://schemas.microsoft.com/office/drawing/2014/main" id="{B9441CE7-52FB-452D-A8C9-A2D5A00736E3}"/>
              </a:ext>
            </a:extLst>
          </p:cNvPr>
          <p:cNvSpPr>
            <a:spLocks noGrp="1"/>
          </p:cNvSpPr>
          <p:nvPr>
            <p:ph type="ftr" idx="14"/>
          </p:nvPr>
        </p:nvSpPr>
        <p:spPr/>
        <p:txBody>
          <a:bodyPr/>
          <a:lstStyle/>
          <a:p>
            <a:r>
              <a:rPr lang="en-GB"/>
              <a:t>Bo Sun, ZTE Corporation</a:t>
            </a:r>
            <a:endParaRPr lang="en-GB" dirty="0"/>
          </a:p>
        </p:txBody>
      </p:sp>
      <p:sp>
        <p:nvSpPr>
          <p:cNvPr id="8" name="Slide Number Placeholder 7">
            <a:extLst>
              <a:ext uri="{FF2B5EF4-FFF2-40B4-BE49-F238E27FC236}">
                <a16:creationId xmlns:a16="http://schemas.microsoft.com/office/drawing/2014/main" id="{F4C746A7-5BF8-49DF-8439-D0E5D0491B8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9" name="Date Placeholder 8">
            <a:extLst>
              <a:ext uri="{FF2B5EF4-FFF2-40B4-BE49-F238E27FC236}">
                <a16:creationId xmlns:a16="http://schemas.microsoft.com/office/drawing/2014/main" id="{8D4FDC1A-6A85-4F34-AB3E-963AD86E33F8}"/>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791529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Progress Documents</a:t>
            </a:r>
            <a:endParaRPr lang="zh-CN" altLang="en-US" dirty="0"/>
          </a:p>
        </p:txBody>
      </p:sp>
      <p:graphicFrame>
        <p:nvGraphicFramePr>
          <p:cNvPr id="8" name="表格 7"/>
          <p:cNvGraphicFramePr>
            <a:graphicFrameLocks noGrp="1"/>
          </p:cNvGraphicFramePr>
          <p:nvPr>
            <p:custDataLst>
              <p:tags r:id="rId1"/>
            </p:custDataLst>
            <p:extLst>
              <p:ext uri="{D42A27DB-BD31-4B8C-83A1-F6EECF244321}">
                <p14:modId xmlns:p14="http://schemas.microsoft.com/office/powerpoint/2010/main" val="525814186"/>
              </p:ext>
            </p:extLst>
          </p:nvPr>
        </p:nvGraphicFramePr>
        <p:xfrm>
          <a:off x="838200" y="1462962"/>
          <a:ext cx="10668000" cy="4937760"/>
        </p:xfrm>
        <a:graphic>
          <a:graphicData uri="http://schemas.openxmlformats.org/drawingml/2006/table">
            <a:tbl>
              <a:tblPr firstRow="1" bandRow="1">
                <a:tableStyleId>{5C22544A-7EE6-4342-B048-85BDC9FD1C3A}</a:tableStyleId>
              </a:tblPr>
              <a:tblGrid>
                <a:gridCol w="2971800">
                  <a:extLst>
                    <a:ext uri="{9D8B030D-6E8A-4147-A177-3AD203B41FA5}">
                      <a16:colId xmlns:a16="http://schemas.microsoft.com/office/drawing/2014/main" val="20000"/>
                    </a:ext>
                  </a:extLst>
                </a:gridCol>
                <a:gridCol w="7696200">
                  <a:extLst>
                    <a:ext uri="{9D8B030D-6E8A-4147-A177-3AD203B41FA5}">
                      <a16:colId xmlns:a16="http://schemas.microsoft.com/office/drawing/2014/main" val="20001"/>
                    </a:ext>
                  </a:extLst>
                </a:gridCol>
              </a:tblGrid>
              <a:tr h="192026">
                <a:tc>
                  <a:txBody>
                    <a:bodyPr/>
                    <a:lstStyle/>
                    <a:p>
                      <a:r>
                        <a:rPr lang="en-US" altLang="zh-CN" sz="1800" dirty="0"/>
                        <a:t>TG Documents</a:t>
                      </a:r>
                    </a:p>
                  </a:txBody>
                  <a:tcPr/>
                </a:tc>
                <a:tc>
                  <a:txBody>
                    <a:bodyPr/>
                    <a:lstStyle/>
                    <a:p>
                      <a:r>
                        <a:rPr lang="en-US" altLang="zh-CN" sz="1800" dirty="0"/>
                        <a:t>Latest</a:t>
                      </a:r>
                      <a:r>
                        <a:rPr lang="en-US" altLang="zh-CN" sz="1800" baseline="0" dirty="0"/>
                        <a:t> Revision</a:t>
                      </a:r>
                      <a:endParaRPr lang="en-US" altLang="zh-CN" sz="1800" dirty="0"/>
                    </a:p>
                  </a:txBody>
                  <a:tcPr/>
                </a:tc>
                <a:extLst>
                  <a:ext uri="{0D108BD9-81ED-4DB2-BD59-A6C34878D82A}">
                    <a16:rowId xmlns:a16="http://schemas.microsoft.com/office/drawing/2014/main" val="10000"/>
                  </a:ext>
                </a:extLst>
              </a:tr>
              <a:tr h="160355">
                <a:tc>
                  <a:txBody>
                    <a:bodyPr/>
                    <a:lstStyle/>
                    <a:p>
                      <a:r>
                        <a:rPr lang="en-US" altLang="zh-CN" sz="1200" dirty="0"/>
                        <a:t>Definition and requirements</a:t>
                      </a:r>
                    </a:p>
                  </a:txBody>
                  <a:tcPr/>
                </a:tc>
                <a:tc>
                  <a:txBody>
                    <a:bodyPr/>
                    <a:lstStyle/>
                    <a:p>
                      <a:r>
                        <a:rPr lang="en-US" altLang="zh-CN" sz="1200" dirty="0"/>
                        <a:t>11-19/0202r1</a:t>
                      </a:r>
                    </a:p>
                  </a:txBody>
                  <a:tcPr/>
                </a:tc>
                <a:extLst>
                  <a:ext uri="{0D108BD9-81ED-4DB2-BD59-A6C34878D82A}">
                    <a16:rowId xmlns:a16="http://schemas.microsoft.com/office/drawing/2014/main" val="10001"/>
                  </a:ext>
                </a:extLst>
              </a:tr>
              <a:tr h="160689">
                <a:tc>
                  <a:txBody>
                    <a:bodyPr/>
                    <a:lstStyle/>
                    <a:p>
                      <a:r>
                        <a:rPr lang="en-US" altLang="zh-CN" sz="1200" dirty="0"/>
                        <a:t>Selection Procedure document</a:t>
                      </a:r>
                    </a:p>
                  </a:txBody>
                  <a:tcPr/>
                </a:tc>
                <a:tc>
                  <a:txBody>
                    <a:bodyPr/>
                    <a:lstStyle/>
                    <a:p>
                      <a:r>
                        <a:rPr lang="en-US" altLang="zh-CN" sz="1200" dirty="0">
                          <a:solidFill>
                            <a:schemeClr val="tx1"/>
                          </a:solidFill>
                        </a:rPr>
                        <a:t>11-19/0030r6</a:t>
                      </a:r>
                    </a:p>
                  </a:txBody>
                  <a:tcPr/>
                </a:tc>
                <a:extLst>
                  <a:ext uri="{0D108BD9-81ED-4DB2-BD59-A6C34878D82A}">
                    <a16:rowId xmlns:a16="http://schemas.microsoft.com/office/drawing/2014/main" val="10002"/>
                  </a:ext>
                </a:extLst>
              </a:tr>
              <a:tr h="160355">
                <a:tc>
                  <a:txBody>
                    <a:bodyPr/>
                    <a:lstStyle/>
                    <a:p>
                      <a:r>
                        <a:rPr lang="en-US" altLang="zh-CN" sz="1200" dirty="0"/>
                        <a:t>Functional Requirement document</a:t>
                      </a:r>
                    </a:p>
                  </a:txBody>
                  <a:tcPr/>
                </a:tc>
                <a:tc>
                  <a:txBody>
                    <a:bodyPr/>
                    <a:lstStyle/>
                    <a:p>
                      <a:r>
                        <a:rPr lang="en-US" altLang="zh-CN" sz="1200" dirty="0">
                          <a:solidFill>
                            <a:schemeClr val="tx1"/>
                          </a:solidFill>
                        </a:rPr>
                        <a:t>11-19/0495r3</a:t>
                      </a:r>
                    </a:p>
                  </a:txBody>
                  <a:tcPr/>
                </a:tc>
                <a:extLst>
                  <a:ext uri="{0D108BD9-81ED-4DB2-BD59-A6C34878D82A}">
                    <a16:rowId xmlns:a16="http://schemas.microsoft.com/office/drawing/2014/main" val="10003"/>
                  </a:ext>
                </a:extLst>
              </a:tr>
              <a:tr h="160355">
                <a:tc>
                  <a:txBody>
                    <a:bodyPr/>
                    <a:lstStyle/>
                    <a:p>
                      <a:r>
                        <a:rPr lang="en-US" altLang="zh-CN" sz="1200" dirty="0"/>
                        <a:t>Spec Framework document</a:t>
                      </a:r>
                    </a:p>
                  </a:txBody>
                  <a:tcPr/>
                </a:tc>
                <a:tc>
                  <a:txBody>
                    <a:bodyPr/>
                    <a:lstStyle/>
                    <a:p>
                      <a:r>
                        <a:rPr lang="en-US" altLang="zh-CN" sz="1200" dirty="0">
                          <a:solidFill>
                            <a:schemeClr val="tx1"/>
                          </a:solidFill>
                        </a:rPr>
                        <a:t>11-19/0497r7</a:t>
                      </a:r>
                    </a:p>
                  </a:txBody>
                  <a:tcPr/>
                </a:tc>
                <a:extLst>
                  <a:ext uri="{0D108BD9-81ED-4DB2-BD59-A6C34878D82A}">
                    <a16:rowId xmlns:a16="http://schemas.microsoft.com/office/drawing/2014/main" val="10004"/>
                  </a:ext>
                </a:extLst>
              </a:tr>
              <a:tr h="160689">
                <a:tc>
                  <a:txBody>
                    <a:bodyPr/>
                    <a:lstStyle/>
                    <a:p>
                      <a:r>
                        <a:rPr lang="en-US" altLang="zh-CN" sz="1200" dirty="0"/>
                        <a:t>Liaison response to IEEE VT/ITS</a:t>
                      </a:r>
                      <a:r>
                        <a:rPr lang="en-US" altLang="zh-CN" sz="1200" baseline="0" dirty="0"/>
                        <a:t> 1609 WG</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11-19/0437r3</a:t>
                      </a:r>
                    </a:p>
                  </a:txBody>
                  <a:tcPr/>
                </a:tc>
                <a:extLst>
                  <a:ext uri="{0D108BD9-81ED-4DB2-BD59-A6C34878D82A}">
                    <a16:rowId xmlns:a16="http://schemas.microsoft.com/office/drawing/2014/main" val="10005"/>
                  </a:ext>
                </a:extLst>
              </a:tr>
              <a:tr h="160355">
                <a:tc>
                  <a:txBody>
                    <a:bodyPr/>
                    <a:lstStyle/>
                    <a:p>
                      <a:r>
                        <a:rPr lang="en-US" altLang="zh-CN" sz="1200" dirty="0"/>
                        <a:t>Liaison response</a:t>
                      </a:r>
                      <a:r>
                        <a:rPr lang="en-US" altLang="zh-CN" sz="1200" baseline="0" dirty="0"/>
                        <a:t> to ITU-T CITS</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11-19/0843r0</a:t>
                      </a:r>
                    </a:p>
                  </a:txBody>
                  <a:tcPr/>
                </a:tc>
                <a:extLst>
                  <a:ext uri="{0D108BD9-81ED-4DB2-BD59-A6C34878D82A}">
                    <a16:rowId xmlns:a16="http://schemas.microsoft.com/office/drawing/2014/main" val="10006"/>
                  </a:ext>
                </a:extLst>
              </a:tr>
              <a:tr h="160689">
                <a:tc>
                  <a:txBody>
                    <a:bodyPr/>
                    <a:lstStyle/>
                    <a:p>
                      <a:r>
                        <a:rPr lang="en-US" altLang="zh-CN" sz="1200" dirty="0" err="1"/>
                        <a:t>TBbd</a:t>
                      </a:r>
                      <a:r>
                        <a:rPr lang="en-US" altLang="zh-CN" sz="1200" baseline="0" dirty="0"/>
                        <a:t> FRD/SFD Motion Booklet</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11-19/0514r14</a:t>
                      </a:r>
                    </a:p>
                  </a:txBody>
                  <a:tcPr/>
                </a:tc>
                <a:extLst>
                  <a:ext uri="{0D108BD9-81ED-4DB2-BD59-A6C34878D82A}">
                    <a16:rowId xmlns:a16="http://schemas.microsoft.com/office/drawing/2014/main" val="10007"/>
                  </a:ext>
                </a:extLst>
              </a:tr>
              <a:tr h="160355">
                <a:tc>
                  <a:txBody>
                    <a:bodyPr/>
                    <a:lstStyle/>
                    <a:p>
                      <a:r>
                        <a:rPr lang="en-US" altLang="zh-CN" sz="1200" dirty="0" err="1"/>
                        <a:t>TGbd</a:t>
                      </a:r>
                      <a:r>
                        <a:rPr lang="en-US" altLang="zh-CN" sz="1200" dirty="0"/>
                        <a:t> Use Case</a:t>
                      </a:r>
                      <a:r>
                        <a:rPr lang="en-US" altLang="zh-CN" sz="1200" baseline="0" dirty="0"/>
                        <a:t> document</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11-19/1342r1</a:t>
                      </a:r>
                    </a:p>
                  </a:txBody>
                  <a:tcPr/>
                </a:tc>
                <a:extLst>
                  <a:ext uri="{0D108BD9-81ED-4DB2-BD59-A6C34878D82A}">
                    <a16:rowId xmlns:a16="http://schemas.microsoft.com/office/drawing/2014/main" val="10008"/>
                  </a:ext>
                </a:extLst>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sym typeface="+mn-ea"/>
                        </a:rPr>
                        <a:t>11-20/0774r10, </a:t>
                      </a:r>
                      <a:r>
                        <a:rPr lang="en-US" altLang="zh-CN" sz="1200" dirty="0">
                          <a:solidFill>
                            <a:schemeClr val="tx1"/>
                          </a:solidFill>
                        </a:rPr>
                        <a:t>11-20/1164r7, 11-20/1352r9, 11-20/1561r7, 11-20/1806r2, 11-20/1891r0, 11-20/1923r11, 11-21/0177r2, 11-21/0207r8, 11-21/0595r3, 11-21/0597r7, 11-21/0904r1, 11-21/0941r2, 11-21/1303r4, 11-21/1326r8,</a:t>
                      </a:r>
                      <a:r>
                        <a:rPr lang="en-US" altLang="zh-CN" sz="1200" baseline="0" dirty="0">
                          <a:solidFill>
                            <a:schemeClr val="tx1"/>
                          </a:solidFill>
                        </a:rPr>
                        <a:t> 11-21/1622r4, 11-21/1623r4, 11-21/1998r2, 11-21/1999r3, 11-21/2000r4, 11-22/0283r3, 11-22/0284r3, </a:t>
                      </a:r>
                      <a:r>
                        <a:rPr lang="en-US" altLang="zh-CN" sz="1200" baseline="0" dirty="0">
                          <a:solidFill>
                            <a:srgbClr val="0070C0"/>
                          </a:solidFill>
                        </a:rPr>
                        <a:t>11-22/0588r2</a:t>
                      </a:r>
                      <a:endParaRPr lang="en-US" altLang="zh-CN" sz="1200" dirty="0">
                        <a:solidFill>
                          <a:srgbClr val="0070C0"/>
                        </a:solidFill>
                        <a:sym typeface="+mn-ea"/>
                      </a:endParaRPr>
                    </a:p>
                  </a:txBody>
                  <a:tcPr/>
                </a:tc>
                <a:extLst>
                  <a:ext uri="{0D108BD9-81ED-4DB2-BD59-A6C34878D82A}">
                    <a16:rowId xmlns:a16="http://schemas.microsoft.com/office/drawing/2014/main" val="10009"/>
                  </a:ext>
                </a:extLst>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sym typeface="+mn-ea"/>
                        </a:rPr>
                        <a:t>11-20/0276r11, 11-20/1105r8, 11-20/1489r1, 11-20/1655r3, 11-20/1775r1, 11-20/1907r1, 11-21/0068r0,</a:t>
                      </a:r>
                      <a:r>
                        <a:rPr lang="en-US" altLang="zh-CN" sz="1200" baseline="0" dirty="0">
                          <a:solidFill>
                            <a:schemeClr val="tx1"/>
                          </a:solidFill>
                          <a:sym typeface="+mn-ea"/>
                        </a:rPr>
                        <a:t> </a:t>
                      </a:r>
                      <a:r>
                        <a:rPr lang="en-US" altLang="zh-CN" sz="1200" dirty="0">
                          <a:solidFill>
                            <a:schemeClr val="tx1"/>
                          </a:solidFill>
                          <a:sym typeface="+mn-ea"/>
                        </a:rPr>
                        <a:t>11-21/0117r0, 11-21/0327r0, 11-21/0453r0, 11-21/0454r0, 11-21/0565r0,</a:t>
                      </a:r>
                      <a:r>
                        <a:rPr lang="en-US" altLang="zh-CN" sz="1200" baseline="0" dirty="0">
                          <a:solidFill>
                            <a:schemeClr val="tx1"/>
                          </a:solidFill>
                          <a:sym typeface="+mn-ea"/>
                        </a:rPr>
                        <a:t> 11-21/0655r0, 11-21/0806r0, 11-21/0889r0, 11-21/1138r0, 11-21/1468r0, 11-21/1544r0, 11-21/1769r0, 11/21/1863r0, 11-22/0167r0, 11-22/0416r0, </a:t>
                      </a:r>
                      <a:r>
                        <a:rPr lang="en-US" altLang="zh-CN" sz="1200" baseline="0" dirty="0">
                          <a:solidFill>
                            <a:srgbClr val="0070C0"/>
                          </a:solidFill>
                          <a:sym typeface="+mn-ea"/>
                        </a:rPr>
                        <a:t>11-22/0500r0, 11-22/0635r0</a:t>
                      </a:r>
                      <a:endParaRPr lang="en-US" altLang="zh-CN" sz="1200" dirty="0">
                        <a:solidFill>
                          <a:srgbClr val="0070C0"/>
                        </a:solidFill>
                        <a:sym typeface="+mn-ea"/>
                      </a:endParaRPr>
                    </a:p>
                  </a:txBody>
                  <a:tcPr/>
                </a:tc>
                <a:extLst>
                  <a:ext uri="{0D108BD9-81ED-4DB2-BD59-A6C34878D82A}">
                    <a16:rowId xmlns:a16="http://schemas.microsoft.com/office/drawing/2014/main" val="10010"/>
                  </a:ext>
                </a:extLst>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11-19/2045r16 (D3.0)</a:t>
                      </a:r>
                    </a:p>
                  </a:txBody>
                  <a:tcPr/>
                </a:tc>
                <a:extLst>
                  <a:ext uri="{0D108BD9-81ED-4DB2-BD59-A6C34878D82A}">
                    <a16:rowId xmlns:a16="http://schemas.microsoft.com/office/drawing/2014/main" val="10011"/>
                  </a:ext>
                </a:extLst>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11-20/0701r7 (D0.3), 11-20/1887r10 (LB251), 11-21/1296r6 (LB254), 11-21/2018r7 (LB259), </a:t>
                      </a:r>
                      <a:r>
                        <a:rPr lang="en-US" altLang="zh-CN" sz="1200" dirty="0">
                          <a:solidFill>
                            <a:srgbClr val="0070C0"/>
                          </a:solidFill>
                        </a:rPr>
                        <a:t>11-22/0561r2(LB261)</a:t>
                      </a:r>
                    </a:p>
                  </a:txBody>
                  <a:tcPr/>
                </a:tc>
                <a:extLst>
                  <a:ext uri="{0D108BD9-81ED-4DB2-BD59-A6C34878D82A}">
                    <a16:rowId xmlns:a16="http://schemas.microsoft.com/office/drawing/2014/main" val="10012"/>
                  </a:ext>
                </a:extLst>
              </a:tr>
              <a:tr h="160689">
                <a:tc>
                  <a:txBody>
                    <a:bodyPr/>
                    <a:lstStyle/>
                    <a:p>
                      <a:pPr>
                        <a:buNone/>
                      </a:pPr>
                      <a:r>
                        <a:rPr lang="en-US" altLang="zh-CN" sz="1200" dirty="0">
                          <a:solidFill>
                            <a:schemeClr val="tx1"/>
                          </a:solidFill>
                        </a:rPr>
                        <a:t>Coexistence</a:t>
                      </a:r>
                      <a:r>
                        <a:rPr lang="en-US" altLang="zh-CN" sz="1200" baseline="0" dirty="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11-20/1564r5</a:t>
                      </a:r>
                    </a:p>
                  </a:txBody>
                  <a:tcPr/>
                </a:tc>
                <a:extLst>
                  <a:ext uri="{0D108BD9-81ED-4DB2-BD59-A6C34878D82A}">
                    <a16:rowId xmlns:a16="http://schemas.microsoft.com/office/drawing/2014/main" val="10013"/>
                  </a:ext>
                </a:extLst>
              </a:tr>
              <a:tr h="160689">
                <a:tc>
                  <a:txBody>
                    <a:bodyPr/>
                    <a:lstStyle/>
                    <a:p>
                      <a:pPr>
                        <a:buNone/>
                      </a:pPr>
                      <a:r>
                        <a:rPr lang="en-US" altLang="zh-CN" sz="1200" dirty="0">
                          <a:solidFill>
                            <a:schemeClr val="tx1"/>
                          </a:solidFill>
                        </a:rPr>
                        <a:t>MDR</a:t>
                      </a:r>
                      <a:r>
                        <a:rPr lang="en-US" altLang="zh-CN" sz="1200" baseline="0" dirty="0">
                          <a:solidFill>
                            <a:schemeClr val="tx1"/>
                          </a:solidFill>
                        </a:rPr>
                        <a:t> Report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11-22/0021r15</a:t>
                      </a:r>
                    </a:p>
                  </a:txBody>
                  <a:tcPr/>
                </a:tc>
                <a:extLst>
                  <a:ext uri="{0D108BD9-81ED-4DB2-BD59-A6C34878D82A}">
                    <a16:rowId xmlns:a16="http://schemas.microsoft.com/office/drawing/2014/main" val="10014"/>
                  </a:ext>
                </a:extLst>
              </a:tr>
            </a:tbl>
          </a:graphicData>
        </a:graphic>
      </p:graphicFrame>
      <p:sp>
        <p:nvSpPr>
          <p:cNvPr id="3" name="Footer Placeholder 2">
            <a:extLst>
              <a:ext uri="{FF2B5EF4-FFF2-40B4-BE49-F238E27FC236}">
                <a16:creationId xmlns:a16="http://schemas.microsoft.com/office/drawing/2014/main" id="{A3D2760A-7CBB-420B-B5DC-2EC58A691F24}"/>
              </a:ext>
            </a:extLst>
          </p:cNvPr>
          <p:cNvSpPr>
            <a:spLocks noGrp="1"/>
          </p:cNvSpPr>
          <p:nvPr>
            <p:ph type="ftr" idx="14"/>
          </p:nvPr>
        </p:nvSpPr>
        <p:spPr/>
        <p:txBody>
          <a:bodyPr/>
          <a:lstStyle/>
          <a:p>
            <a:r>
              <a:rPr lang="en-GB"/>
              <a:t>Bo Sun, ZTE Corporation</a:t>
            </a:r>
            <a:endParaRPr lang="en-GB" dirty="0"/>
          </a:p>
        </p:txBody>
      </p:sp>
      <p:sp>
        <p:nvSpPr>
          <p:cNvPr id="6" name="Slide Number Placeholder 5">
            <a:extLst>
              <a:ext uri="{FF2B5EF4-FFF2-40B4-BE49-F238E27FC236}">
                <a16:creationId xmlns:a16="http://schemas.microsoft.com/office/drawing/2014/main" id="{7EAFE61E-CF16-4716-A55F-8843BCB78C6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7" name="Date Placeholder 6">
            <a:extLst>
              <a:ext uri="{FF2B5EF4-FFF2-40B4-BE49-F238E27FC236}">
                <a16:creationId xmlns:a16="http://schemas.microsoft.com/office/drawing/2014/main" id="{5501A5B1-707D-46E3-BE7B-C908167DCABC}"/>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2852790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IEEE 802.11 </a:t>
            </a:r>
            <a:r>
              <a:rPr lang="en-US" altLang="zh-CN" dirty="0" err="1"/>
              <a:t>TGbd</a:t>
            </a:r>
            <a:r>
              <a:rPr lang="en-US" altLang="zh-CN" dirty="0"/>
              <a:t> Timeline</a:t>
            </a:r>
            <a:endParaRPr lang="zh-CN" altLang="en-US" dirty="0"/>
          </a:p>
        </p:txBody>
      </p:sp>
      <p:sp>
        <p:nvSpPr>
          <p:cNvPr id="7"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kern="0" dirty="0">
                <a:solidFill>
                  <a:schemeClr val="tx1"/>
                </a:solidFill>
                <a:sym typeface="+mn-ea"/>
              </a:rPr>
              <a:t>D4.0 LB unchanged recirculation 		</a:t>
            </a:r>
            <a:r>
              <a:rPr lang="en-US" altLang="en-US" sz="2000" kern="0" dirty="0">
                <a:solidFill>
                  <a:schemeClr val="tx1"/>
                </a:solidFill>
                <a:sym typeface="Wingdings" panose="05000000000000000000" pitchFamily="2" charset="2"/>
              </a:rPr>
              <a:t>Apr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SA Ballot (D4.0)					</a:t>
            </a:r>
            <a:r>
              <a:rPr lang="en-US" altLang="en-US" sz="2000" kern="0" dirty="0">
                <a:solidFill>
                  <a:schemeClr val="tx1"/>
                </a:solidFill>
                <a:cs typeface="+mn-ea"/>
                <a:sym typeface="Wingdings" panose="05000000000000000000" pitchFamily="2" charset="2"/>
              </a:rPr>
              <a:t>Apr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
        <p:nvSpPr>
          <p:cNvPr id="3" name="Footer Placeholder 2">
            <a:extLst>
              <a:ext uri="{FF2B5EF4-FFF2-40B4-BE49-F238E27FC236}">
                <a16:creationId xmlns:a16="http://schemas.microsoft.com/office/drawing/2014/main" id="{3A2A9927-116A-4CC0-BE51-17C053D535D2}"/>
              </a:ext>
            </a:extLst>
          </p:cNvPr>
          <p:cNvSpPr>
            <a:spLocks noGrp="1"/>
          </p:cNvSpPr>
          <p:nvPr>
            <p:ph type="ftr" idx="14"/>
          </p:nvPr>
        </p:nvSpPr>
        <p:spPr/>
        <p:txBody>
          <a:bodyPr/>
          <a:lstStyle/>
          <a:p>
            <a:r>
              <a:rPr lang="en-GB"/>
              <a:t>Bo Sun, ZTE Corporation</a:t>
            </a:r>
            <a:endParaRPr lang="en-GB" dirty="0"/>
          </a:p>
        </p:txBody>
      </p:sp>
      <p:sp>
        <p:nvSpPr>
          <p:cNvPr id="6" name="Slide Number Placeholder 5">
            <a:extLst>
              <a:ext uri="{FF2B5EF4-FFF2-40B4-BE49-F238E27FC236}">
                <a16:creationId xmlns:a16="http://schemas.microsoft.com/office/drawing/2014/main" id="{671C32D8-6C77-4FED-9296-71F2220355BF}"/>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9" name="Date Placeholder 8">
            <a:extLst>
              <a:ext uri="{FF2B5EF4-FFF2-40B4-BE49-F238E27FC236}">
                <a16:creationId xmlns:a16="http://schemas.microsoft.com/office/drawing/2014/main" id="{6B010F66-418E-4706-AA67-61FDC5BA38E6}"/>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6125340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p:txBody>
          <a:bodyPr/>
          <a:lstStyle/>
          <a:p>
            <a:r>
              <a:rPr lang="en-US" dirty="0"/>
              <a:t>TGbe (Extremely High Throughput)</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4401" y="1981201"/>
            <a:ext cx="7846056" cy="4343399"/>
          </a:xfrm>
        </p:spPr>
        <p:txBody>
          <a:bodyPr/>
          <a:lstStyle/>
          <a:p>
            <a:pPr>
              <a:buFont typeface="Arial" panose="020B0604020202020204" pitchFamily="34" charset="0"/>
              <a:buChar char="•"/>
            </a:pPr>
            <a:r>
              <a:rPr lang="en-US" sz="1800" dirty="0"/>
              <a:t>Since the March electronic meeting</a:t>
            </a:r>
          </a:p>
          <a:p>
            <a:pPr lvl="1">
              <a:buFont typeface="Arial" panose="020B0604020202020204" pitchFamily="34" charset="0"/>
              <a:buChar char="•"/>
            </a:pPr>
            <a:r>
              <a:rPr lang="en-US" sz="1600" dirty="0"/>
              <a:t>Held 20 teleconferences (4 Joint, and 14 MAC conf calls)</a:t>
            </a:r>
          </a:p>
          <a:p>
            <a:pPr marL="1200150" lvl="2" indent="-285750">
              <a:buFont typeface="Arial" panose="020B0604020202020204" pitchFamily="34" charset="0"/>
              <a:buChar char="•"/>
            </a:pPr>
            <a:r>
              <a:rPr lang="en-US" sz="1400" dirty="0"/>
              <a:t>The focus of the TG was comment resolutions for Joint and MAC topics</a:t>
            </a:r>
          </a:p>
          <a:p>
            <a:pPr marL="1657350" lvl="3" indent="-285750">
              <a:buFont typeface="Arial" panose="020B0604020202020204" pitchFamily="34" charset="0"/>
              <a:buChar char="•"/>
            </a:pPr>
            <a:r>
              <a:rPr lang="en-US" sz="1050" dirty="0"/>
              <a:t>PHY ad-hoc successfully resolved PHY comments in March’22; </a:t>
            </a:r>
          </a:p>
          <a:p>
            <a:pPr marL="1657350" lvl="3" indent="-285750">
              <a:buFont typeface="Arial" panose="020B0604020202020204" pitchFamily="34" charset="0"/>
              <a:buChar char="•"/>
            </a:pPr>
            <a:r>
              <a:rPr lang="en-US" sz="1050" dirty="0"/>
              <a:t>PHY ad-hoc calls have been cancelled since then due to absence of submissions</a:t>
            </a:r>
          </a:p>
          <a:p>
            <a:pPr marL="1200150" lvl="2" indent="-285750">
              <a:buFont typeface="Arial" panose="020B0604020202020204" pitchFamily="34" charset="0"/>
              <a:buChar char="•"/>
            </a:pPr>
            <a:r>
              <a:rPr lang="en-US" sz="1400" dirty="0"/>
              <a:t>One of the conf calls was a joint TGbe/TSN session </a:t>
            </a:r>
          </a:p>
          <a:p>
            <a:pPr lvl="1">
              <a:buFont typeface="Arial" panose="020B0604020202020204" pitchFamily="34" charset="0"/>
              <a:buChar char="•"/>
            </a:pPr>
            <a:r>
              <a:rPr lang="en-US" sz="1600" dirty="0"/>
              <a:t>Delivered IEEE802.11be D1.5, which is available in the members area</a:t>
            </a:r>
          </a:p>
          <a:p>
            <a:pPr lvl="3">
              <a:buFont typeface="Arial" panose="020B0604020202020204" pitchFamily="34" charset="0"/>
              <a:buChar char="•"/>
            </a:pPr>
            <a:endParaRPr lang="en-US" sz="1050" dirty="0"/>
          </a:p>
          <a:p>
            <a:pPr>
              <a:buFont typeface="Arial" panose="020B0604020202020204" pitchFamily="34" charset="0"/>
              <a:buChar char="•"/>
            </a:pPr>
            <a:r>
              <a:rPr lang="en-US" sz="1800" dirty="0">
                <a:solidFill>
                  <a:schemeClr val="tx1"/>
                </a:solidFill>
              </a:rPr>
              <a:t>Resolved ~95% of CIDs (approved/ready for motion) from WG CC36</a:t>
            </a:r>
          </a:p>
          <a:p>
            <a:pPr lvl="3">
              <a:buFont typeface="Arial" panose="020B0604020202020204" pitchFamily="34" charset="0"/>
              <a:buChar char="•"/>
            </a:pPr>
            <a:endParaRPr lang="en-US" sz="900" dirty="0">
              <a:solidFill>
                <a:schemeClr val="tx1"/>
              </a:solidFill>
            </a:endParaRPr>
          </a:p>
          <a:p>
            <a:pPr>
              <a:buFont typeface="Arial" panose="020B0604020202020204" pitchFamily="34" charset="0"/>
              <a:buChar char="•"/>
            </a:pPr>
            <a:r>
              <a:rPr lang="en-US" sz="1800" dirty="0"/>
              <a:t>Task group BE and ad-hoc groups operated smoothly following guidelines</a:t>
            </a:r>
          </a:p>
          <a:p>
            <a:pPr lvl="1">
              <a:buFont typeface="Arial" panose="020B0604020202020204" pitchFamily="34" charset="0"/>
              <a:buChar char="•"/>
            </a:pPr>
            <a:r>
              <a:rPr lang="en-US" sz="1600" dirty="0"/>
              <a:t>Ran straw polls on technical/comment submissions by using electronic polling systems</a:t>
            </a:r>
          </a:p>
          <a:p>
            <a:pPr marL="1200150" lvl="2" indent="-285750">
              <a:buFont typeface="Arial" panose="020B0604020202020204" pitchFamily="34" charset="0"/>
              <a:buChar char="•"/>
            </a:pPr>
            <a:r>
              <a:rPr lang="en-US" sz="1400" dirty="0"/>
              <a:t>Proposed draft texts and CR documents are expected to be included in subsequent TGbe drafts</a:t>
            </a:r>
          </a:p>
          <a:p>
            <a:pPr lvl="1">
              <a:buFont typeface="Arial" panose="020B0604020202020204" pitchFamily="34" charset="0"/>
              <a:buChar char="•"/>
            </a:pPr>
            <a:r>
              <a:rPr lang="en-US" sz="1600" dirty="0"/>
              <a:t>Ran (cumulative) motions during pre-announced Joint conference calls</a:t>
            </a:r>
          </a:p>
        </p:txBody>
      </p:sp>
      <p:sp>
        <p:nvSpPr>
          <p:cNvPr id="6" name="Slide Number Placeholder 5">
            <a:extLst>
              <a:ext uri="{FF2B5EF4-FFF2-40B4-BE49-F238E27FC236}">
                <a16:creationId xmlns:a16="http://schemas.microsoft.com/office/drawing/2014/main" id="{A03D9847-5657-4B58-B8FF-3668580ECB86}"/>
              </a:ext>
            </a:extLst>
          </p:cNvPr>
          <p:cNvSpPr>
            <a:spLocks noGrp="1"/>
          </p:cNvSpPr>
          <p:nvPr>
            <p:ph type="sldNum" idx="12"/>
          </p:nvPr>
        </p:nvSpPr>
        <p:spPr/>
        <p:txBody>
          <a:bodyPr/>
          <a:lstStyle/>
          <a:p>
            <a:r>
              <a:rPr lang="en-GB"/>
              <a:t>Slide </a:t>
            </a:r>
            <a:fld id="{DE40C9FC-4879-4F20-9ECA-A574A90476B7}" type="slidenum">
              <a:rPr lang="en-GB" smtClean="0"/>
              <a:pPr/>
              <a:t>24</a:t>
            </a:fld>
            <a:endParaRPr lang="en-GB"/>
          </a:p>
        </p:txBody>
      </p:sp>
      <p:sp>
        <p:nvSpPr>
          <p:cNvPr id="5" name="Footer Placeholder 4">
            <a:extLst>
              <a:ext uri="{FF2B5EF4-FFF2-40B4-BE49-F238E27FC236}">
                <a16:creationId xmlns:a16="http://schemas.microsoft.com/office/drawing/2014/main" id="{43F877FD-3629-4CD9-BDC2-2377AD7A92AF}"/>
              </a:ext>
            </a:extLst>
          </p:cNvPr>
          <p:cNvSpPr>
            <a:spLocks noGrp="1"/>
          </p:cNvSpPr>
          <p:nvPr>
            <p:ph type="ftr" idx="14"/>
          </p:nvPr>
        </p:nvSpPr>
        <p:spPr/>
        <p:txBody>
          <a:bodyPr/>
          <a:lstStyle/>
          <a:p>
            <a:r>
              <a:rPr lang="en-GB" dirty="0"/>
              <a:t>Alfred Asterjadhi, Qualcomm Inc.</a:t>
            </a:r>
          </a:p>
        </p:txBody>
      </p:sp>
      <p:sp>
        <p:nvSpPr>
          <p:cNvPr id="4" name="Date Placeholder 3">
            <a:extLst>
              <a:ext uri="{FF2B5EF4-FFF2-40B4-BE49-F238E27FC236}">
                <a16:creationId xmlns:a16="http://schemas.microsoft.com/office/drawing/2014/main" id="{7A49A46B-83F4-41E7-8168-FFD1DD87FEB5}"/>
              </a:ext>
            </a:extLst>
          </p:cNvPr>
          <p:cNvSpPr>
            <a:spLocks noGrp="1"/>
          </p:cNvSpPr>
          <p:nvPr>
            <p:ph type="dt" idx="15"/>
          </p:nvPr>
        </p:nvSpPr>
        <p:spPr/>
        <p:txBody>
          <a:bodyPr/>
          <a:lstStyle/>
          <a:p>
            <a:r>
              <a:rPr lang="en-US" dirty="0"/>
              <a:t>May 2022</a:t>
            </a:r>
            <a:endParaRPr lang="en-GB" dirty="0"/>
          </a:p>
        </p:txBody>
      </p:sp>
      <p:grpSp>
        <p:nvGrpSpPr>
          <p:cNvPr id="11" name="Group 10">
            <a:extLst>
              <a:ext uri="{FF2B5EF4-FFF2-40B4-BE49-F238E27FC236}">
                <a16:creationId xmlns:a16="http://schemas.microsoft.com/office/drawing/2014/main" id="{8DE90360-D941-43D1-853B-3415B3A0ED7E}"/>
              </a:ext>
            </a:extLst>
          </p:cNvPr>
          <p:cNvGrpSpPr/>
          <p:nvPr/>
        </p:nvGrpSpPr>
        <p:grpSpPr>
          <a:xfrm>
            <a:off x="8915403" y="5181600"/>
            <a:ext cx="3269894" cy="1055408"/>
            <a:chOff x="9370963" y="5383085"/>
            <a:chExt cx="2701720" cy="1017715"/>
          </a:xfrm>
        </p:grpSpPr>
        <p:sp>
          <p:nvSpPr>
            <p:cNvPr id="2" name="Rectangle 1">
              <a:extLst>
                <a:ext uri="{FF2B5EF4-FFF2-40B4-BE49-F238E27FC236}">
                  <a16:creationId xmlns:a16="http://schemas.microsoft.com/office/drawing/2014/main" id="{24DBDADD-EFD5-4EBD-8722-F83530F3A109}"/>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TextBox 8">
              <a:extLst>
                <a:ext uri="{FF2B5EF4-FFF2-40B4-BE49-F238E27FC236}">
                  <a16:creationId xmlns:a16="http://schemas.microsoft.com/office/drawing/2014/main" id="{F1036C4B-10F5-4228-BB94-1D0325C95929}"/>
                </a:ext>
              </a:extLst>
            </p:cNvPr>
            <p:cNvSpPr txBox="1"/>
            <p:nvPr/>
          </p:nvSpPr>
          <p:spPr>
            <a:xfrm>
              <a:off x="9663399" y="6093023"/>
              <a:ext cx="2071401" cy="307777"/>
            </a:xfrm>
            <a:prstGeom prst="rect">
              <a:avLst/>
            </a:prstGeom>
            <a:noFill/>
          </p:spPr>
          <p:txBody>
            <a:bodyPr wrap="none" rtlCol="0">
              <a:spAutoFit/>
            </a:bodyPr>
            <a:lstStyle/>
            <a:p>
              <a:r>
                <a:rPr lang="en-US" sz="1400" dirty="0">
                  <a:solidFill>
                    <a:schemeClr val="tx1"/>
                  </a:solidFill>
                </a:rPr>
                <a:t> CID Distribution (~4350)</a:t>
              </a:r>
            </a:p>
          </p:txBody>
        </p:sp>
        <p:sp>
          <p:nvSpPr>
            <p:cNvPr id="12" name="Rectangle 11">
              <a:extLst>
                <a:ext uri="{FF2B5EF4-FFF2-40B4-BE49-F238E27FC236}">
                  <a16:creationId xmlns:a16="http://schemas.microsoft.com/office/drawing/2014/main" id="{3CABFFB5-EB33-496A-8B11-9F178DE319A0}"/>
                </a:ext>
              </a:extLst>
            </p:cNvPr>
            <p:cNvSpPr/>
            <p:nvPr/>
          </p:nvSpPr>
          <p:spPr bwMode="auto">
            <a:xfrm>
              <a:off x="9370963" y="5578368"/>
              <a:ext cx="611237"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0C08FBFF-CEAD-49D5-BC69-DCF68E787267}"/>
                </a:ext>
              </a:extLst>
            </p:cNvPr>
            <p:cNvSpPr/>
            <p:nvPr/>
          </p:nvSpPr>
          <p:spPr bwMode="auto">
            <a:xfrm>
              <a:off x="9982199" y="5578368"/>
              <a:ext cx="1818051"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7FE48AD9-9D43-4965-A380-828DB24EF4E0}"/>
                </a:ext>
              </a:extLst>
            </p:cNvPr>
            <p:cNvSpPr/>
            <p:nvPr/>
          </p:nvSpPr>
          <p:spPr bwMode="auto">
            <a:xfrm>
              <a:off x="11800250" y="5578368"/>
              <a:ext cx="86948"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TextBox 9">
              <a:extLst>
                <a:ext uri="{FF2B5EF4-FFF2-40B4-BE49-F238E27FC236}">
                  <a16:creationId xmlns:a16="http://schemas.microsoft.com/office/drawing/2014/main" id="{13AC7F5B-8E05-46E5-8A8C-8CA361E79753}"/>
                </a:ext>
              </a:extLst>
            </p:cNvPr>
            <p:cNvSpPr txBox="1"/>
            <p:nvPr/>
          </p:nvSpPr>
          <p:spPr>
            <a:xfrm>
              <a:off x="11700465" y="5388508"/>
              <a:ext cx="372218" cy="261610"/>
            </a:xfrm>
            <a:prstGeom prst="rect">
              <a:avLst/>
            </a:prstGeom>
            <a:noFill/>
          </p:spPr>
          <p:txBody>
            <a:bodyPr wrap="none" rtlCol="0">
              <a:spAutoFit/>
            </a:bodyPr>
            <a:lstStyle/>
            <a:p>
              <a:r>
                <a:rPr lang="en-US" sz="1050" dirty="0">
                  <a:solidFill>
                    <a:schemeClr val="tx1"/>
                  </a:solidFill>
                </a:rPr>
                <a:t>9%</a:t>
              </a:r>
            </a:p>
          </p:txBody>
        </p:sp>
        <p:sp>
          <p:nvSpPr>
            <p:cNvPr id="23" name="TextBox 22">
              <a:extLst>
                <a:ext uri="{FF2B5EF4-FFF2-40B4-BE49-F238E27FC236}">
                  <a16:creationId xmlns:a16="http://schemas.microsoft.com/office/drawing/2014/main" id="{50D181A5-EDC2-4175-8345-CCC7A324853D}"/>
                </a:ext>
              </a:extLst>
            </p:cNvPr>
            <p:cNvSpPr txBox="1"/>
            <p:nvPr/>
          </p:nvSpPr>
          <p:spPr>
            <a:xfrm>
              <a:off x="10705115" y="5388508"/>
              <a:ext cx="431528" cy="253916"/>
            </a:xfrm>
            <a:prstGeom prst="rect">
              <a:avLst/>
            </a:prstGeom>
            <a:noFill/>
          </p:spPr>
          <p:txBody>
            <a:bodyPr wrap="none" rtlCol="0">
              <a:spAutoFit/>
            </a:bodyPr>
            <a:lstStyle/>
            <a:p>
              <a:r>
                <a:rPr lang="en-US" sz="1050" dirty="0">
                  <a:solidFill>
                    <a:schemeClr val="tx1"/>
                  </a:solidFill>
                </a:rPr>
                <a:t>67%</a:t>
              </a:r>
            </a:p>
          </p:txBody>
        </p:sp>
        <p:sp>
          <p:nvSpPr>
            <p:cNvPr id="24" name="TextBox 23">
              <a:extLst>
                <a:ext uri="{FF2B5EF4-FFF2-40B4-BE49-F238E27FC236}">
                  <a16:creationId xmlns:a16="http://schemas.microsoft.com/office/drawing/2014/main" id="{AAA1AB56-3428-4FAA-B81A-51FE57AE3119}"/>
                </a:ext>
              </a:extLst>
            </p:cNvPr>
            <p:cNvSpPr txBox="1"/>
            <p:nvPr/>
          </p:nvSpPr>
          <p:spPr>
            <a:xfrm>
              <a:off x="9542828" y="5383085"/>
              <a:ext cx="431528" cy="253916"/>
            </a:xfrm>
            <a:prstGeom prst="rect">
              <a:avLst/>
            </a:prstGeom>
            <a:noFill/>
          </p:spPr>
          <p:txBody>
            <a:bodyPr wrap="none" rtlCol="0">
              <a:spAutoFit/>
            </a:bodyPr>
            <a:lstStyle/>
            <a:p>
              <a:r>
                <a:rPr lang="en-US" sz="1050" dirty="0">
                  <a:solidFill>
                    <a:schemeClr val="tx1"/>
                  </a:solidFill>
                </a:rPr>
                <a:t>24%</a:t>
              </a:r>
            </a:p>
          </p:txBody>
        </p:sp>
      </p:grpSp>
      <p:grpSp>
        <p:nvGrpSpPr>
          <p:cNvPr id="14" name="Group 13">
            <a:extLst>
              <a:ext uri="{FF2B5EF4-FFF2-40B4-BE49-F238E27FC236}">
                <a16:creationId xmlns:a16="http://schemas.microsoft.com/office/drawing/2014/main" id="{575DB41B-90B7-41D3-9BE9-84142EA45D76}"/>
              </a:ext>
            </a:extLst>
          </p:cNvPr>
          <p:cNvGrpSpPr/>
          <p:nvPr/>
        </p:nvGrpSpPr>
        <p:grpSpPr>
          <a:xfrm>
            <a:off x="8305800" y="1735802"/>
            <a:ext cx="3988417" cy="2991313"/>
            <a:chOff x="8305800" y="1735802"/>
            <a:chExt cx="3988417" cy="2991313"/>
          </a:xfrm>
        </p:grpSpPr>
        <p:pic>
          <p:nvPicPr>
            <p:cNvPr id="13" name="Picture 12">
              <a:extLst>
                <a:ext uri="{FF2B5EF4-FFF2-40B4-BE49-F238E27FC236}">
                  <a16:creationId xmlns:a16="http://schemas.microsoft.com/office/drawing/2014/main" id="{D6FD17E8-B0A5-42F8-97F9-3E483B9A141A}"/>
                </a:ext>
              </a:extLst>
            </p:cNvPr>
            <p:cNvPicPr>
              <a:picLocks noChangeAspect="1"/>
            </p:cNvPicPr>
            <p:nvPr/>
          </p:nvPicPr>
          <p:blipFill>
            <a:blip r:embed="rId2"/>
            <a:stretch>
              <a:fillRect/>
            </a:stretch>
          </p:blipFill>
          <p:spPr>
            <a:xfrm>
              <a:off x="8305800" y="1735802"/>
              <a:ext cx="3988417" cy="2991313"/>
            </a:xfrm>
            <a:prstGeom prst="rect">
              <a:avLst/>
            </a:prstGeom>
          </p:spPr>
        </p:pic>
        <p:grpSp>
          <p:nvGrpSpPr>
            <p:cNvPr id="25" name="Group 24">
              <a:extLst>
                <a:ext uri="{FF2B5EF4-FFF2-40B4-BE49-F238E27FC236}">
                  <a16:creationId xmlns:a16="http://schemas.microsoft.com/office/drawing/2014/main" id="{E6D9511D-19D6-4C64-BC63-A88DC8DC09AC}"/>
                </a:ext>
              </a:extLst>
            </p:cNvPr>
            <p:cNvGrpSpPr/>
            <p:nvPr/>
          </p:nvGrpSpPr>
          <p:grpSpPr>
            <a:xfrm>
              <a:off x="8919888" y="1962774"/>
              <a:ext cx="2922112" cy="2434937"/>
              <a:chOff x="5952209" y="3185625"/>
              <a:chExt cx="2922112" cy="2434937"/>
            </a:xfrm>
          </p:grpSpPr>
          <p:sp>
            <p:nvSpPr>
              <p:cNvPr id="15" name="Rectangle 14">
                <a:extLst>
                  <a:ext uri="{FF2B5EF4-FFF2-40B4-BE49-F238E27FC236}">
                    <a16:creationId xmlns:a16="http://schemas.microsoft.com/office/drawing/2014/main" id="{432D1A93-4889-4393-9523-9230667923D8}"/>
                  </a:ext>
                </a:extLst>
              </p:cNvPr>
              <p:cNvSpPr/>
              <p:nvPr/>
            </p:nvSpPr>
            <p:spPr bwMode="auto">
              <a:xfrm>
                <a:off x="8259812" y="3343471"/>
                <a:ext cx="614509" cy="2277091"/>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0" name="Rectangle 29">
                <a:extLst>
                  <a:ext uri="{FF2B5EF4-FFF2-40B4-BE49-F238E27FC236}">
                    <a16:creationId xmlns:a16="http://schemas.microsoft.com/office/drawing/2014/main" id="{3933AA60-F542-42B1-B913-66B2AE660298}"/>
                  </a:ext>
                </a:extLst>
              </p:cNvPr>
              <p:cNvSpPr/>
              <p:nvPr/>
            </p:nvSpPr>
            <p:spPr bwMode="auto">
              <a:xfrm>
                <a:off x="5952209" y="3185625"/>
                <a:ext cx="598176" cy="2434937"/>
              </a:xfrm>
              <a:prstGeom prst="rect">
                <a:avLst/>
              </a:prstGeom>
              <a:solidFill>
                <a:srgbClr val="00B050"/>
              </a:solid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31" name="Rectangle 30">
                <a:extLst>
                  <a:ext uri="{FF2B5EF4-FFF2-40B4-BE49-F238E27FC236}">
                    <a16:creationId xmlns:a16="http://schemas.microsoft.com/office/drawing/2014/main" id="{B886C7C5-FB81-4163-AEB7-A36163CF51EC}"/>
                  </a:ext>
                </a:extLst>
              </p:cNvPr>
              <p:cNvSpPr/>
              <p:nvPr/>
            </p:nvSpPr>
            <p:spPr bwMode="auto">
              <a:xfrm>
                <a:off x="6716878" y="3428061"/>
                <a:ext cx="604977" cy="2192501"/>
              </a:xfrm>
              <a:prstGeom prst="rect">
                <a:avLst/>
              </a:prstGeom>
              <a:solidFill>
                <a:srgbClr val="FF0000"/>
              </a:solid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32" name="Rectangle 31">
                <a:extLst>
                  <a:ext uri="{FF2B5EF4-FFF2-40B4-BE49-F238E27FC236}">
                    <a16:creationId xmlns:a16="http://schemas.microsoft.com/office/drawing/2014/main" id="{F89B998F-6B3C-45E4-A29C-084B3495113D}"/>
                  </a:ext>
                </a:extLst>
              </p:cNvPr>
              <p:cNvSpPr/>
              <p:nvPr/>
            </p:nvSpPr>
            <p:spPr bwMode="auto">
              <a:xfrm>
                <a:off x="7481286" y="3185625"/>
                <a:ext cx="615219" cy="2422019"/>
              </a:xfrm>
              <a:prstGeom prst="rect">
                <a:avLst/>
              </a:prstGeom>
              <a:solidFill>
                <a:srgbClr val="0070C0"/>
              </a:solid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grpSp>
      </p:grpSp>
    </p:spTree>
    <p:extLst>
      <p:ext uri="{BB962C8B-B14F-4D97-AF65-F5344CB8AC3E}">
        <p14:creationId xmlns:p14="http://schemas.microsoft.com/office/powerpoint/2010/main" val="5343792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5FFF3-3971-4A1D-9E32-FCF52E85E166}"/>
              </a:ext>
            </a:extLst>
          </p:cNvPr>
          <p:cNvSpPr>
            <a:spLocks noGrp="1"/>
          </p:cNvSpPr>
          <p:nvPr>
            <p:ph type="title"/>
          </p:nvPr>
        </p:nvSpPr>
        <p:spPr/>
        <p:txBody>
          <a:bodyPr/>
          <a:lstStyle/>
          <a:p>
            <a:r>
              <a:rPr lang="en-US" dirty="0"/>
              <a:t>TGbe (Extremely High Throughput)</a:t>
            </a:r>
          </a:p>
        </p:txBody>
      </p:sp>
      <p:sp>
        <p:nvSpPr>
          <p:cNvPr id="3" name="Content Placeholder 2">
            <a:extLst>
              <a:ext uri="{FF2B5EF4-FFF2-40B4-BE49-F238E27FC236}">
                <a16:creationId xmlns:a16="http://schemas.microsoft.com/office/drawing/2014/main" id="{31DC9244-F1D3-4E6B-8812-9165AD945109}"/>
              </a:ext>
            </a:extLst>
          </p:cNvPr>
          <p:cNvSpPr>
            <a:spLocks noGrp="1"/>
          </p:cNvSpPr>
          <p:nvPr>
            <p:ph idx="1"/>
          </p:nvPr>
        </p:nvSpPr>
        <p:spPr>
          <a:xfrm>
            <a:off x="914401" y="1981201"/>
            <a:ext cx="10361084" cy="4494213"/>
          </a:xfrm>
        </p:spPr>
        <p:txBody>
          <a:bodyPr/>
          <a:lstStyle/>
          <a:p>
            <a:pPr>
              <a:buFont typeface="Arial" panose="020B0604020202020204" pitchFamily="34" charset="0"/>
              <a:buChar char="•"/>
            </a:pPr>
            <a:r>
              <a:rPr lang="en-US" dirty="0">
                <a:solidFill>
                  <a:schemeClr val="tx1"/>
                </a:solidFill>
              </a:rPr>
              <a:t>TGbe has scheduled 6 conf. calls during the May electronic meeting</a:t>
            </a:r>
          </a:p>
          <a:p>
            <a:pPr lvl="1">
              <a:buFont typeface="Arial" panose="020B0604020202020204" pitchFamily="34" charset="0"/>
              <a:buChar char="•"/>
            </a:pPr>
            <a:r>
              <a:rPr lang="en-US" dirty="0"/>
              <a:t>Two Joint, and four parallel MAC/PHY calls</a:t>
            </a:r>
          </a:p>
          <a:p>
            <a:pPr lvl="2">
              <a:buFont typeface="Arial" panose="020B0604020202020204" pitchFamily="34" charset="0"/>
              <a:buChar char="•"/>
            </a:pPr>
            <a:r>
              <a:rPr lang="en-US" dirty="0"/>
              <a:t>Continue resolving comments from CC36, and discussion any PDTs, and technical submissions</a:t>
            </a:r>
          </a:p>
          <a:p>
            <a:pPr lvl="1">
              <a:buFont typeface="Arial" panose="020B0604020202020204" pitchFamily="34" charset="0"/>
              <a:buChar char="•"/>
            </a:pPr>
            <a:r>
              <a:rPr lang="en-US" dirty="0"/>
              <a:t>Targets:</a:t>
            </a:r>
          </a:p>
          <a:p>
            <a:pPr lvl="2">
              <a:buFont typeface="Arial" panose="020B0604020202020204" pitchFamily="34" charset="0"/>
              <a:buChar char="•"/>
            </a:pPr>
            <a:r>
              <a:rPr lang="en-US" dirty="0"/>
              <a:t>End CC36 processing</a:t>
            </a:r>
          </a:p>
          <a:p>
            <a:pPr lvl="2">
              <a:buFont typeface="Arial" panose="020B0604020202020204" pitchFamily="34" charset="0"/>
              <a:buChar char="•"/>
            </a:pPr>
            <a:r>
              <a:rPr lang="en-US" dirty="0"/>
              <a:t>Create IEEE802.11be D2.0 </a:t>
            </a:r>
          </a:p>
          <a:p>
            <a:pPr lvl="2">
              <a:buFont typeface="Arial" panose="020B0604020202020204" pitchFamily="34" charset="0"/>
              <a:buChar char="•"/>
            </a:pPr>
            <a:r>
              <a:rPr lang="en-US" dirty="0"/>
              <a:t>Go to WG letter ballot with IEEE802.11be D2.0</a:t>
            </a:r>
          </a:p>
          <a:p>
            <a:pPr marL="0" indent="0"/>
            <a:endParaRPr lang="en-US" dirty="0"/>
          </a:p>
          <a:p>
            <a:pPr>
              <a:buFont typeface="Arial" panose="020B0604020202020204" pitchFamily="34" charset="0"/>
              <a:buChar char="•"/>
            </a:pPr>
            <a:r>
              <a:rPr lang="en-US" dirty="0"/>
              <a:t>Agenda is available in </a:t>
            </a:r>
            <a:r>
              <a:rPr lang="en-US" dirty="0">
                <a:hlinkClick r:id="rId2"/>
              </a:rPr>
              <a:t>11-22/0595</a:t>
            </a:r>
            <a:endParaRPr lang="en-US" dirty="0"/>
          </a:p>
          <a:p>
            <a:pPr lvl="1">
              <a:buFont typeface="Arial" panose="020B0604020202020204" pitchFamily="34" charset="0"/>
              <a:buChar char="•"/>
            </a:pPr>
            <a:r>
              <a:rPr lang="en-US" u="sng" dirty="0">
                <a:highlight>
                  <a:srgbClr val="00FF00"/>
                </a:highlight>
              </a:rPr>
              <a:t>Schedule</a:t>
            </a:r>
            <a:r>
              <a:rPr lang="en-US" dirty="0"/>
              <a:t> is provided in the next slide</a:t>
            </a:r>
          </a:p>
        </p:txBody>
      </p:sp>
      <p:sp>
        <p:nvSpPr>
          <p:cNvPr id="4" name="Slide Number Placeholder 3">
            <a:extLst>
              <a:ext uri="{FF2B5EF4-FFF2-40B4-BE49-F238E27FC236}">
                <a16:creationId xmlns:a16="http://schemas.microsoft.com/office/drawing/2014/main" id="{3871601A-E80F-434B-A97D-F320083E6E3A}"/>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2C7159C5-3E2B-41FA-9D49-BA4DCFB9A8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21C99AD-073C-44E2-9ED3-C4B1C975F366}"/>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5499771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6B6C1-2CF1-4FA7-A15B-497AAB3AE60D}"/>
              </a:ext>
            </a:extLst>
          </p:cNvPr>
          <p:cNvSpPr>
            <a:spLocks noGrp="1"/>
          </p:cNvSpPr>
          <p:nvPr>
            <p:ph type="title"/>
          </p:nvPr>
        </p:nvSpPr>
        <p:spPr/>
        <p:txBody>
          <a:bodyPr/>
          <a:lstStyle/>
          <a:p>
            <a:r>
              <a:rPr lang="en-US" dirty="0">
                <a:solidFill>
                  <a:schemeClr val="tx1"/>
                </a:solidFill>
              </a:rPr>
              <a:t>Teleconference Plan</a:t>
            </a:r>
          </a:p>
        </p:txBody>
      </p:sp>
      <p:sp>
        <p:nvSpPr>
          <p:cNvPr id="4" name="Slide Number Placeholder 3">
            <a:extLst>
              <a:ext uri="{FF2B5EF4-FFF2-40B4-BE49-F238E27FC236}">
                <a16:creationId xmlns:a16="http://schemas.microsoft.com/office/drawing/2014/main" id="{6A52FC8E-3F2C-4E2E-ABD1-7DF4A6D163B1}"/>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20806CAB-098F-4FA4-874C-F09858EA0A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E5D496B-D904-44CD-879F-8DF7E1D59DD1}"/>
              </a:ext>
            </a:extLst>
          </p:cNvPr>
          <p:cNvSpPr>
            <a:spLocks noGrp="1"/>
          </p:cNvSpPr>
          <p:nvPr>
            <p:ph type="dt" idx="15"/>
          </p:nvPr>
        </p:nvSpPr>
        <p:spPr/>
        <p:txBody>
          <a:bodyPr/>
          <a:lstStyle/>
          <a:p>
            <a:r>
              <a:rPr lang="en-US" dirty="0"/>
              <a:t>May 2022</a:t>
            </a:r>
            <a:endParaRPr lang="en-GB" dirty="0"/>
          </a:p>
        </p:txBody>
      </p:sp>
      <p:sp>
        <p:nvSpPr>
          <p:cNvPr id="8" name="Content Placeholder 2">
            <a:extLst>
              <a:ext uri="{FF2B5EF4-FFF2-40B4-BE49-F238E27FC236}">
                <a16:creationId xmlns:a16="http://schemas.microsoft.com/office/drawing/2014/main" id="{77F4F601-23E3-46B6-A79D-1B06F13D1768}"/>
              </a:ext>
            </a:extLst>
          </p:cNvPr>
          <p:cNvSpPr txBox="1">
            <a:spLocks/>
          </p:cNvSpPr>
          <p:nvPr/>
        </p:nvSpPr>
        <p:spPr bwMode="auto">
          <a:xfrm>
            <a:off x="6466708" y="1447801"/>
            <a:ext cx="5437717" cy="50276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lvl="0" indent="0">
              <a:spcBef>
                <a:spcPts val="0"/>
              </a:spcBef>
              <a:spcAft>
                <a:spcPts val="1200"/>
              </a:spcAft>
            </a:pPr>
            <a:r>
              <a:rPr lang="en-GB" sz="1100" b="1" dirty="0">
                <a:effectLst/>
                <a:latin typeface="Times New Roman" panose="02020603050405020304" pitchFamily="18" charset="0"/>
                <a:ea typeface="Times New Roman" panose="02020603050405020304" pitchFamily="18" charset="0"/>
              </a:rPr>
              <a:t>June 08		Wednesday 	– Joint	 (Motions)	10:00-12:00 ET</a:t>
            </a:r>
            <a:endParaRPr lang="en-US" sz="11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100" b="1" dirty="0">
                <a:effectLst/>
                <a:latin typeface="Times New Roman" panose="02020603050405020304" pitchFamily="18" charset="0"/>
                <a:ea typeface="Times New Roman" panose="02020603050405020304" pitchFamily="18" charset="0"/>
              </a:rPr>
              <a:t>June 09		Thursday 	– MAC			10:00-12:00 ET</a:t>
            </a:r>
            <a:endParaRPr lang="en-US" sz="11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100" b="1" dirty="0">
                <a:effectLst/>
                <a:latin typeface="Times New Roman" panose="02020603050405020304" pitchFamily="18" charset="0"/>
                <a:ea typeface="Times New Roman" panose="02020603050405020304" pitchFamily="18" charset="0"/>
              </a:rPr>
              <a:t>June 13		Monday 	– MAC/PHY		19:00-21:00 ET </a:t>
            </a:r>
            <a:endParaRPr lang="en-US" sz="11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100" b="1" dirty="0">
                <a:effectLst/>
                <a:latin typeface="Times New Roman" panose="02020603050405020304" pitchFamily="18" charset="0"/>
                <a:ea typeface="Times New Roman" panose="02020603050405020304" pitchFamily="18" charset="0"/>
              </a:rPr>
              <a:t>June 15		Wednesday 	– Joint	**		10:00-12:00 ET</a:t>
            </a:r>
            <a:endParaRPr lang="en-US" sz="11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100" b="1" dirty="0">
                <a:effectLst/>
                <a:latin typeface="Times New Roman" panose="02020603050405020304" pitchFamily="18" charset="0"/>
                <a:ea typeface="Times New Roman" panose="02020603050405020304" pitchFamily="18" charset="0"/>
              </a:rPr>
              <a:t>June 16		Thursday 	– MAC			10:00-12:00 ET</a:t>
            </a:r>
            <a:endParaRPr lang="en-US" sz="11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100" b="1" dirty="0">
                <a:effectLst/>
                <a:latin typeface="Times New Roman" panose="02020603050405020304" pitchFamily="18" charset="0"/>
                <a:ea typeface="Times New Roman" panose="02020603050405020304" pitchFamily="18" charset="0"/>
              </a:rPr>
              <a:t>June 20		Monday 	– MAC/PHY		19:00-21:00 ET</a:t>
            </a:r>
            <a:endParaRPr lang="en-US" sz="11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100" b="1" dirty="0">
                <a:effectLst/>
                <a:latin typeface="Times New Roman" panose="02020603050405020304" pitchFamily="18" charset="0"/>
                <a:ea typeface="Times New Roman" panose="02020603050405020304" pitchFamily="18" charset="0"/>
              </a:rPr>
              <a:t>June 22		Wednesday 	– Joint	**		10:00-12:00 ET</a:t>
            </a:r>
            <a:endParaRPr lang="en-US" sz="11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100" b="1" dirty="0">
                <a:effectLst/>
                <a:latin typeface="Times New Roman" panose="02020603050405020304" pitchFamily="18" charset="0"/>
                <a:ea typeface="Times New Roman" panose="02020603050405020304" pitchFamily="18" charset="0"/>
              </a:rPr>
              <a:t>June 23		Thursday 	– MAC			10:00-12:00 ET</a:t>
            </a:r>
            <a:endParaRPr lang="en-US" sz="11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100" b="1" dirty="0">
                <a:effectLst/>
                <a:latin typeface="Times New Roman" panose="02020603050405020304" pitchFamily="18" charset="0"/>
                <a:ea typeface="Times New Roman" panose="02020603050405020304" pitchFamily="18" charset="0"/>
              </a:rPr>
              <a:t>June 27		Monday 	– MAC/PHY		19:00-21:00 ET</a:t>
            </a:r>
            <a:endParaRPr lang="en-US" sz="11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100" b="1" dirty="0">
                <a:effectLst/>
                <a:latin typeface="Times New Roman" panose="02020603050405020304" pitchFamily="18" charset="0"/>
                <a:ea typeface="Times New Roman" panose="02020603050405020304" pitchFamily="18" charset="0"/>
              </a:rPr>
              <a:t>June 29		Wednesday 	– Joint	 (Motions)	10:00-12:00 ET</a:t>
            </a:r>
            <a:endParaRPr lang="en-US" sz="11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100" b="1" dirty="0">
                <a:effectLst/>
                <a:latin typeface="Times New Roman" panose="02020603050405020304" pitchFamily="18" charset="0"/>
                <a:ea typeface="Times New Roman" panose="02020603050405020304" pitchFamily="18" charset="0"/>
              </a:rPr>
              <a:t>June 30		Thursday 	– MAC			10:00-12:00 ET</a:t>
            </a:r>
            <a:endParaRPr lang="en-US" sz="11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100" b="1" dirty="0">
                <a:solidFill>
                  <a:srgbClr val="FF0000"/>
                </a:solidFill>
                <a:effectLst/>
                <a:highlight>
                  <a:srgbClr val="00FFFF"/>
                </a:highlight>
                <a:latin typeface="Times New Roman" panose="02020603050405020304" pitchFamily="18" charset="0"/>
                <a:ea typeface="Times New Roman" panose="02020603050405020304" pitchFamily="18" charset="0"/>
              </a:rPr>
              <a:t>July 04		Monday 		– No Conf Call		Holiday</a:t>
            </a:r>
            <a:endParaRPr lang="en-US" sz="11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100" b="1" dirty="0">
                <a:effectLst/>
                <a:latin typeface="Times New Roman" panose="02020603050405020304" pitchFamily="18" charset="0"/>
                <a:ea typeface="Times New Roman" panose="02020603050405020304" pitchFamily="18" charset="0"/>
              </a:rPr>
              <a:t>July 06		Wednesday 		– Joint	**		10:00-12:00 ET</a:t>
            </a:r>
            <a:endParaRPr lang="en-US" sz="11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100" b="1" dirty="0">
                <a:effectLst/>
                <a:latin typeface="Times New Roman" panose="02020603050405020304" pitchFamily="18" charset="0"/>
                <a:ea typeface="Times New Roman" panose="02020603050405020304" pitchFamily="18" charset="0"/>
              </a:rPr>
              <a:t>July 07		Thursday </a:t>
            </a:r>
            <a:r>
              <a:rPr lang="en-GB" sz="1100" b="1">
                <a:effectLst/>
                <a:latin typeface="Times New Roman" panose="02020603050405020304" pitchFamily="18" charset="0"/>
                <a:ea typeface="Times New Roman" panose="02020603050405020304" pitchFamily="18" charset="0"/>
              </a:rPr>
              <a:t>		– </a:t>
            </a:r>
            <a:r>
              <a:rPr lang="en-GB" sz="1100" b="1" dirty="0">
                <a:effectLst/>
                <a:latin typeface="Times New Roman" panose="02020603050405020304" pitchFamily="18" charset="0"/>
                <a:ea typeface="Times New Roman" panose="02020603050405020304" pitchFamily="18" charset="0"/>
              </a:rPr>
              <a:t>MAC	</a:t>
            </a:r>
            <a:r>
              <a:rPr lang="en-GB" sz="1100" b="1">
                <a:effectLst/>
                <a:latin typeface="Times New Roman" panose="02020603050405020304" pitchFamily="18" charset="0"/>
                <a:ea typeface="Times New Roman" panose="02020603050405020304" pitchFamily="18" charset="0"/>
              </a:rPr>
              <a:t>		10:00-12:00 </a:t>
            </a:r>
            <a:r>
              <a:rPr lang="en-GB" sz="1100" b="1" dirty="0">
                <a:effectLst/>
                <a:latin typeface="Times New Roman" panose="02020603050405020304" pitchFamily="18" charset="0"/>
                <a:ea typeface="Times New Roman" panose="02020603050405020304" pitchFamily="18" charset="0"/>
              </a:rPr>
              <a:t>ET</a:t>
            </a:r>
            <a:endParaRPr lang="en-US" sz="1100" dirty="0">
              <a:effectLst/>
              <a:latin typeface="Times New Roman" panose="02020603050405020304" pitchFamily="18" charset="0"/>
              <a:ea typeface="Times New Roman" panose="02020603050405020304" pitchFamily="18" charset="0"/>
            </a:endParaRPr>
          </a:p>
          <a:p>
            <a:pPr marL="0" indent="0">
              <a:spcBef>
                <a:spcPts val="0"/>
              </a:spcBef>
              <a:spcAft>
                <a:spcPts val="1200"/>
              </a:spcAft>
            </a:pPr>
            <a:r>
              <a:rPr lang="en-GB" sz="1100" b="1" dirty="0">
                <a:effectLst/>
                <a:latin typeface="Times New Roman" panose="02020603050405020304" pitchFamily="18" charset="0"/>
                <a:ea typeface="Times New Roman" panose="02020603050405020304" pitchFamily="18" charset="0"/>
              </a:rPr>
              <a:t>** Can be modified to MAC/PHY on the fly with pre-announcement.</a:t>
            </a:r>
            <a:endParaRPr lang="en-US" sz="11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endParaRPr lang="en-US" sz="1000" dirty="0">
              <a:effectLst/>
              <a:latin typeface="Times New Roman" panose="02020603050405020304" pitchFamily="18" charset="0"/>
              <a:ea typeface="Times New Roman" panose="02020603050405020304" pitchFamily="18" charset="0"/>
            </a:endParaRPr>
          </a:p>
        </p:txBody>
      </p:sp>
      <p:sp>
        <p:nvSpPr>
          <p:cNvPr id="12" name="Content Placeholder 2">
            <a:extLst>
              <a:ext uri="{FF2B5EF4-FFF2-40B4-BE49-F238E27FC236}">
                <a16:creationId xmlns:a16="http://schemas.microsoft.com/office/drawing/2014/main" id="{1737DF73-1D87-41BC-91FB-A745EB8262F3}"/>
              </a:ext>
            </a:extLst>
          </p:cNvPr>
          <p:cNvSpPr txBox="1">
            <a:spLocks/>
          </p:cNvSpPr>
          <p:nvPr/>
        </p:nvSpPr>
        <p:spPr bwMode="auto">
          <a:xfrm>
            <a:off x="834435" y="1447801"/>
            <a:ext cx="5437717" cy="5027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spcBef>
                <a:spcPts val="0"/>
              </a:spcBef>
              <a:spcAft>
                <a:spcPts val="1200"/>
              </a:spcAft>
            </a:pPr>
            <a:r>
              <a:rPr lang="en-US" sz="1100" dirty="0">
                <a:effectLst/>
                <a:highlight>
                  <a:srgbClr val="00FF00"/>
                </a:highlight>
                <a:latin typeface="Times New Roman" panose="02020603050405020304" pitchFamily="18" charset="0"/>
                <a:ea typeface="Times New Roman" panose="02020603050405020304" pitchFamily="18" charset="0"/>
              </a:rPr>
              <a:t>May 09 		Monday 	– MAC/PHY			19:00-21:00 ET</a:t>
            </a:r>
          </a:p>
          <a:p>
            <a:pPr marL="0" indent="0">
              <a:spcBef>
                <a:spcPts val="0"/>
              </a:spcBef>
              <a:spcAft>
                <a:spcPts val="1200"/>
              </a:spcAft>
            </a:pPr>
            <a:r>
              <a:rPr lang="en-US" sz="1100" dirty="0">
                <a:effectLst/>
                <a:highlight>
                  <a:srgbClr val="00FF00"/>
                </a:highlight>
                <a:latin typeface="Times New Roman" panose="02020603050405020304" pitchFamily="18" charset="0"/>
                <a:ea typeface="Times New Roman" panose="02020603050405020304" pitchFamily="18" charset="0"/>
              </a:rPr>
              <a:t>May 10 		Tuesday 	– Joint				09:00-11:00 ET</a:t>
            </a:r>
          </a:p>
          <a:p>
            <a:pPr marL="0" indent="0">
              <a:spcBef>
                <a:spcPts val="0"/>
              </a:spcBef>
              <a:spcAft>
                <a:spcPts val="1200"/>
              </a:spcAft>
            </a:pPr>
            <a:r>
              <a:rPr lang="en-US" sz="1100" dirty="0">
                <a:effectLst/>
                <a:highlight>
                  <a:srgbClr val="00FF00"/>
                </a:highlight>
                <a:latin typeface="Times New Roman" panose="02020603050405020304" pitchFamily="18" charset="0"/>
                <a:ea typeface="Times New Roman" panose="02020603050405020304" pitchFamily="18" charset="0"/>
              </a:rPr>
              <a:t>May </a:t>
            </a:r>
            <a:r>
              <a:rPr lang="en-US" sz="1100" dirty="0">
                <a:highlight>
                  <a:srgbClr val="00FF00"/>
                </a:highlight>
                <a:latin typeface="Times New Roman" panose="02020603050405020304" pitchFamily="18" charset="0"/>
                <a:ea typeface="Times New Roman" panose="02020603050405020304" pitchFamily="18" charset="0"/>
              </a:rPr>
              <a:t>11</a:t>
            </a:r>
            <a:r>
              <a:rPr lang="en-US" sz="1100" dirty="0">
                <a:effectLst/>
                <a:highlight>
                  <a:srgbClr val="00FF00"/>
                </a:highlight>
                <a:latin typeface="Times New Roman" panose="02020603050405020304" pitchFamily="18" charset="0"/>
                <a:ea typeface="Times New Roman" panose="02020603050405020304" pitchFamily="18" charset="0"/>
              </a:rPr>
              <a:t>			Wednesday	– Joint (Motions)		09:00-11:00 ET</a:t>
            </a:r>
          </a:p>
          <a:p>
            <a:pPr marL="0" indent="0">
              <a:spcBef>
                <a:spcPts val="0"/>
              </a:spcBef>
              <a:spcAft>
                <a:spcPts val="1200"/>
              </a:spcAft>
            </a:pPr>
            <a:r>
              <a:rPr lang="en-US" sz="1100" dirty="0">
                <a:effectLst/>
                <a:highlight>
                  <a:srgbClr val="00FF00"/>
                </a:highlight>
                <a:latin typeface="Times New Roman" panose="02020603050405020304" pitchFamily="18" charset="0"/>
                <a:ea typeface="Times New Roman" panose="02020603050405020304" pitchFamily="18" charset="0"/>
              </a:rPr>
              <a:t>May </a:t>
            </a:r>
            <a:r>
              <a:rPr lang="en-US" sz="1100" dirty="0">
                <a:highlight>
                  <a:srgbClr val="00FF00"/>
                </a:highlight>
                <a:latin typeface="Times New Roman" panose="02020603050405020304" pitchFamily="18" charset="0"/>
                <a:ea typeface="Times New Roman" panose="02020603050405020304" pitchFamily="18" charset="0"/>
              </a:rPr>
              <a:t>11</a:t>
            </a:r>
            <a:r>
              <a:rPr lang="en-US" sz="1100" dirty="0">
                <a:effectLst/>
                <a:highlight>
                  <a:srgbClr val="00FF00"/>
                </a:highlight>
                <a:latin typeface="Times New Roman" panose="02020603050405020304" pitchFamily="18" charset="0"/>
                <a:ea typeface="Times New Roman" panose="02020603050405020304" pitchFamily="18" charset="0"/>
              </a:rPr>
              <a:t> 		 Wednesday 	– MAC/PHY			19:00-21:00 ET</a:t>
            </a:r>
          </a:p>
          <a:p>
            <a:pPr marL="0" indent="0">
              <a:spcBef>
                <a:spcPts val="0"/>
              </a:spcBef>
              <a:spcAft>
                <a:spcPts val="1200"/>
              </a:spcAft>
            </a:pPr>
            <a:r>
              <a:rPr lang="en-US" sz="1100" dirty="0">
                <a:effectLst/>
                <a:highlight>
                  <a:srgbClr val="00FF00"/>
                </a:highlight>
                <a:latin typeface="Times New Roman" panose="02020603050405020304" pitchFamily="18" charset="0"/>
                <a:ea typeface="Times New Roman" panose="02020603050405020304" pitchFamily="18" charset="0"/>
              </a:rPr>
              <a:t>May 12			Thursday 	– Joint				09:00-11:00 ET</a:t>
            </a:r>
          </a:p>
          <a:p>
            <a:pPr marL="0" indent="0">
              <a:spcBef>
                <a:spcPts val="0"/>
              </a:spcBef>
              <a:spcAft>
                <a:spcPts val="1200"/>
              </a:spcAft>
            </a:pPr>
            <a:r>
              <a:rPr lang="en-US" sz="1100" dirty="0">
                <a:effectLst/>
                <a:highlight>
                  <a:srgbClr val="00FF00"/>
                </a:highlight>
                <a:latin typeface="Times New Roman" panose="02020603050405020304" pitchFamily="18" charset="0"/>
                <a:ea typeface="Times New Roman" panose="02020603050405020304" pitchFamily="18" charset="0"/>
              </a:rPr>
              <a:t>May 12 		Thursday 	– MAC/PHY			19:00-21:00 ET</a:t>
            </a:r>
          </a:p>
          <a:p>
            <a:pPr marL="0" indent="0">
              <a:spcBef>
                <a:spcPts val="0"/>
              </a:spcBef>
              <a:spcAft>
                <a:spcPts val="1200"/>
              </a:spcAft>
            </a:pPr>
            <a:r>
              <a:rPr lang="en-US" sz="1100" dirty="0">
                <a:effectLst/>
                <a:highlight>
                  <a:srgbClr val="00FF00"/>
                </a:highlight>
                <a:latin typeface="Times New Roman" panose="02020603050405020304" pitchFamily="18" charset="0"/>
                <a:ea typeface="Times New Roman" panose="02020603050405020304" pitchFamily="18" charset="0"/>
              </a:rPr>
              <a:t>May 16			Monday 	– Joint (Motions)		09:00-11:00 ET</a:t>
            </a:r>
          </a:p>
          <a:p>
            <a:pPr marL="0" marR="0" lvl="0" indent="0">
              <a:spcBef>
                <a:spcPts val="0"/>
              </a:spcBef>
              <a:spcAft>
                <a:spcPts val="1200"/>
              </a:spcAft>
            </a:pPr>
            <a:r>
              <a:rPr lang="en-GB" sz="1100" b="1" dirty="0">
                <a:solidFill>
                  <a:srgbClr val="FF0000"/>
                </a:solidFill>
                <a:effectLst/>
                <a:highlight>
                  <a:srgbClr val="00FFFF"/>
                </a:highlight>
                <a:latin typeface="Times New Roman" panose="02020603050405020304" pitchFamily="18" charset="0"/>
                <a:ea typeface="Times New Roman" panose="02020603050405020304" pitchFamily="18" charset="0"/>
              </a:rPr>
              <a:t>May 18			Wednesday 	– No Conf Call			Holiday</a:t>
            </a:r>
            <a:endParaRPr lang="en-US" sz="11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100" b="1" dirty="0">
                <a:solidFill>
                  <a:srgbClr val="FF0000"/>
                </a:solidFill>
                <a:effectLst/>
                <a:highlight>
                  <a:srgbClr val="00FFFF"/>
                </a:highlight>
                <a:latin typeface="Times New Roman" panose="02020603050405020304" pitchFamily="18" charset="0"/>
                <a:ea typeface="Times New Roman" panose="02020603050405020304" pitchFamily="18" charset="0"/>
              </a:rPr>
              <a:t>May 19			Thursday 	– No Conf Call			Holiday</a:t>
            </a:r>
            <a:endParaRPr lang="en-US" sz="11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100" b="1" dirty="0">
                <a:effectLst/>
                <a:latin typeface="Times New Roman" panose="02020603050405020304" pitchFamily="18" charset="0"/>
                <a:ea typeface="Times New Roman" panose="02020603050405020304" pitchFamily="18" charset="0"/>
              </a:rPr>
              <a:t>May 23			Monday 	– MAC/PHY			19:00-21:00 ET</a:t>
            </a:r>
            <a:endParaRPr lang="en-US" sz="11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100" b="1" dirty="0">
                <a:effectLst/>
                <a:latin typeface="Times New Roman" panose="02020603050405020304" pitchFamily="18" charset="0"/>
                <a:ea typeface="Times New Roman" panose="02020603050405020304" pitchFamily="18" charset="0"/>
              </a:rPr>
              <a:t>May 25			Wednesday 	– Joint**			10:00-12:00 ET</a:t>
            </a:r>
            <a:endParaRPr lang="en-US" sz="11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100" b="1" dirty="0">
                <a:effectLst/>
                <a:latin typeface="Times New Roman" panose="02020603050405020304" pitchFamily="18" charset="0"/>
                <a:ea typeface="Times New Roman" panose="02020603050405020304" pitchFamily="18" charset="0"/>
              </a:rPr>
              <a:t>May 26			Thursday 	– MAC				10:00-12:00 ET</a:t>
            </a:r>
            <a:endParaRPr lang="en-US" sz="11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100" b="1" dirty="0">
                <a:solidFill>
                  <a:srgbClr val="FF0000"/>
                </a:solidFill>
                <a:effectLst/>
                <a:highlight>
                  <a:srgbClr val="00FFFF"/>
                </a:highlight>
                <a:latin typeface="Times New Roman" panose="02020603050405020304" pitchFamily="18" charset="0"/>
                <a:ea typeface="Times New Roman" panose="02020603050405020304" pitchFamily="18" charset="0"/>
              </a:rPr>
              <a:t>May 30			Monday 	– No Conf Call			Holiday</a:t>
            </a:r>
            <a:endParaRPr lang="en-US" sz="11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100" b="1" dirty="0">
                <a:effectLst/>
                <a:latin typeface="Times New Roman" panose="02020603050405020304" pitchFamily="18" charset="0"/>
                <a:ea typeface="Times New Roman" panose="02020603050405020304" pitchFamily="18" charset="0"/>
              </a:rPr>
              <a:t>June 01		Wednesday 	– Joint	**			10:00-12:00 ET</a:t>
            </a:r>
            <a:endParaRPr lang="en-US" sz="11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100" b="1" dirty="0">
                <a:effectLst/>
                <a:latin typeface="Times New Roman" panose="02020603050405020304" pitchFamily="18" charset="0"/>
                <a:ea typeface="Times New Roman" panose="02020603050405020304" pitchFamily="18" charset="0"/>
              </a:rPr>
              <a:t>June 02		Thursday 	– MAC				10:00-12:00 ET</a:t>
            </a:r>
            <a:endParaRPr lang="en-US" sz="11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100" b="1" dirty="0">
                <a:effectLst/>
                <a:latin typeface="Times New Roman" panose="02020603050405020304" pitchFamily="18" charset="0"/>
                <a:ea typeface="Times New Roman" panose="02020603050405020304" pitchFamily="18" charset="0"/>
              </a:rPr>
              <a:t>June 06		Monday 	– MAC/PHY			19:00-21:00 ET</a:t>
            </a:r>
            <a:endParaRPr lang="en-US" sz="1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966893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err="1"/>
              <a:t>TGbf</a:t>
            </a:r>
            <a:r>
              <a:rPr lang="en-US" altLang="zh-CN" dirty="0"/>
              <a:t> (WLAN Sensing) </a:t>
            </a:r>
            <a:r>
              <a:rPr lang="en-US" dirty="0"/>
              <a:t>–</a:t>
            </a:r>
            <a:r>
              <a:rPr lang="en-US" altLang="zh-CN" dirty="0"/>
              <a:t> May </a:t>
            </a:r>
            <a:r>
              <a:rPr lang="en-US" dirty="0"/>
              <a:t>2022</a:t>
            </a:r>
            <a:endParaRPr lang="en-GB" dirty="0"/>
          </a:p>
        </p:txBody>
      </p:sp>
      <p:sp>
        <p:nvSpPr>
          <p:cNvPr id="9218" name="Rectangle 2"/>
          <p:cNvSpPr>
            <a:spLocks noGrp="1" noChangeArrowheads="1"/>
          </p:cNvSpPr>
          <p:nvPr>
            <p:ph idx="1"/>
          </p:nvPr>
        </p:nvSpPr>
        <p:spPr>
          <a:xfrm>
            <a:off x="914401" y="1676400"/>
            <a:ext cx="10361083" cy="4495800"/>
          </a:xfrm>
          <a:ln/>
        </p:spPr>
        <p:txBody>
          <a:bodyPr/>
          <a:lstStyle/>
          <a:p>
            <a:pPr algn="just">
              <a:spcBef>
                <a:spcPts val="0"/>
              </a:spcBef>
              <a:spcAft>
                <a:spcPts val="600"/>
              </a:spcAft>
              <a:buFont typeface="Arial" panose="020B0604020202020204" pitchFamily="34" charset="0"/>
              <a:buChar char="•"/>
            </a:pPr>
            <a:r>
              <a:rPr lang="en-US" sz="2000" dirty="0"/>
              <a:t>Progress since </a:t>
            </a:r>
            <a:r>
              <a:rPr lang="en-US" altLang="zh-CN" sz="2000" dirty="0"/>
              <a:t>March </a:t>
            </a:r>
            <a:r>
              <a:rPr lang="en-US" sz="2000" dirty="0"/>
              <a:t>meeting</a:t>
            </a:r>
          </a:p>
          <a:p>
            <a:pPr marL="720725" lvl="1" indent="-342900" algn="just">
              <a:spcBef>
                <a:spcPts val="0"/>
              </a:spcBef>
              <a:spcAft>
                <a:spcPts val="600"/>
              </a:spcAft>
              <a:buFont typeface="Times New Roman" panose="02020603050405020304" pitchFamily="18" charset="0"/>
              <a:buChar char="−"/>
            </a:pPr>
            <a:r>
              <a:rPr lang="en-US" sz="1800" dirty="0">
                <a:solidFill>
                  <a:srgbClr val="0000FF"/>
                </a:solidFill>
              </a:rPr>
              <a:t>15</a:t>
            </a:r>
            <a:r>
              <a:rPr lang="en-US" sz="1800" dirty="0"/>
              <a:t> teleconference calls were held</a:t>
            </a:r>
          </a:p>
          <a:p>
            <a:pPr marL="720725" lvl="1" indent="-342900" algn="just">
              <a:spcBef>
                <a:spcPts val="0"/>
              </a:spcBef>
              <a:spcAft>
                <a:spcPts val="600"/>
              </a:spcAft>
              <a:buFont typeface="Times New Roman" panose="02020603050405020304" pitchFamily="18" charset="0"/>
              <a:buChar char="−"/>
            </a:pPr>
            <a:r>
              <a:rPr lang="en-US" sz="1800" dirty="0"/>
              <a:t>Presentation of technical submissions (e.g., Feedback type, general protocol and procedure, DMG/EDMG, </a:t>
            </a:r>
            <a:r>
              <a:rPr lang="en-US" sz="1800" dirty="0">
                <a:solidFill>
                  <a:srgbClr val="0000FF"/>
                </a:solidFill>
              </a:rPr>
              <a:t>PDT</a:t>
            </a:r>
            <a:r>
              <a:rPr lang="en-US" sz="1800" dirty="0"/>
              <a:t>……)</a:t>
            </a:r>
          </a:p>
          <a:p>
            <a:pPr marL="720725" lvl="1" indent="-342900" algn="just">
              <a:spcBef>
                <a:spcPts val="0"/>
              </a:spcBef>
              <a:spcAft>
                <a:spcPts val="600"/>
              </a:spcAft>
              <a:buFont typeface="Times New Roman" panose="02020603050405020304" pitchFamily="18" charset="0"/>
              <a:buChar char="−"/>
            </a:pPr>
            <a:r>
              <a:rPr lang="en-US" altLang="zh-CN" sz="1800" dirty="0"/>
              <a:t>Released </a:t>
            </a:r>
            <a:r>
              <a:rPr lang="en-US" altLang="zh-CN" sz="1800" dirty="0" err="1">
                <a:solidFill>
                  <a:srgbClr val="0000FF"/>
                </a:solidFill>
              </a:rPr>
              <a:t>TGbf</a:t>
            </a:r>
            <a:r>
              <a:rPr lang="en-US" altLang="zh-CN" sz="1800" dirty="0">
                <a:solidFill>
                  <a:srgbClr val="0000FF"/>
                </a:solidFill>
              </a:rPr>
              <a:t> D0.1</a:t>
            </a:r>
            <a:r>
              <a:rPr lang="en-US" altLang="zh-CN" sz="1800" dirty="0"/>
              <a:t>, and </a:t>
            </a:r>
            <a:r>
              <a:rPr lang="en-US" altLang="zh-CN" sz="1800" dirty="0">
                <a:solidFill>
                  <a:srgbClr val="0000FF"/>
                </a:solidFill>
              </a:rPr>
              <a:t>30-day comment collection </a:t>
            </a:r>
            <a:r>
              <a:rPr lang="en-US" altLang="zh-CN" sz="1800" dirty="0"/>
              <a:t>window opens</a:t>
            </a:r>
          </a:p>
          <a:p>
            <a:pPr marL="1120775" lvl="2" indent="-342900" algn="just">
              <a:spcBef>
                <a:spcPts val="0"/>
              </a:spcBef>
              <a:spcAft>
                <a:spcPts val="600"/>
              </a:spcAft>
              <a:buSzPct val="50000"/>
              <a:buFont typeface="Wingdings" panose="05000000000000000000" pitchFamily="2" charset="2"/>
              <a:buChar char="n"/>
            </a:pPr>
            <a:r>
              <a:rPr lang="en-US" altLang="zh-CN" sz="1600" dirty="0"/>
              <a:t>from Wednesday </a:t>
            </a:r>
            <a:r>
              <a:rPr lang="en-US" altLang="zh-CN" sz="1600" dirty="0">
                <a:solidFill>
                  <a:srgbClr val="0000FF"/>
                </a:solidFill>
              </a:rPr>
              <a:t>April 20</a:t>
            </a:r>
            <a:r>
              <a:rPr lang="en-US" altLang="zh-CN" sz="1600" dirty="0"/>
              <a:t>, 2022 at 23:59 Eastern Time USA (11:59PM) </a:t>
            </a:r>
          </a:p>
          <a:p>
            <a:pPr marL="1120775" lvl="2" indent="-342900" algn="just">
              <a:spcBef>
                <a:spcPts val="0"/>
              </a:spcBef>
              <a:spcAft>
                <a:spcPts val="600"/>
              </a:spcAft>
              <a:buSzPct val="50000"/>
              <a:buFont typeface="Wingdings" panose="05000000000000000000" pitchFamily="2" charset="2"/>
              <a:buChar char="n"/>
            </a:pPr>
            <a:r>
              <a:rPr lang="en-US" altLang="zh-CN" sz="1600" dirty="0"/>
              <a:t>and will close 30 days later on Friday </a:t>
            </a:r>
            <a:r>
              <a:rPr lang="en-US" altLang="zh-CN" sz="1600" dirty="0">
                <a:solidFill>
                  <a:srgbClr val="0000FF"/>
                </a:solidFill>
              </a:rPr>
              <a:t>May 20</a:t>
            </a:r>
            <a:r>
              <a:rPr lang="en-US" altLang="zh-CN" sz="1600" dirty="0"/>
              <a:t>, 2022 at 23:59 Eastern Time USA (11:59pm). </a:t>
            </a:r>
          </a:p>
          <a:p>
            <a:pPr marL="720725" lvl="1" indent="-342900" algn="just">
              <a:spcBef>
                <a:spcPts val="0"/>
              </a:spcBef>
              <a:spcAft>
                <a:spcPts val="600"/>
              </a:spcAft>
              <a:buFont typeface="Times New Roman" panose="02020603050405020304" pitchFamily="18" charset="0"/>
              <a:buChar char="−"/>
            </a:pPr>
            <a:endParaRPr lang="en-US" altLang="zh-CN" sz="1800" dirty="0"/>
          </a:p>
          <a:p>
            <a:pPr marL="1657350" lvl="3" indent="-342900" algn="just">
              <a:spcBef>
                <a:spcPts val="0"/>
              </a:spcBef>
              <a:spcAft>
                <a:spcPts val="600"/>
              </a:spcAft>
              <a:buFont typeface="Arial" panose="020B0604020202020204" pitchFamily="34" charset="0"/>
              <a:buChar char="•"/>
            </a:pPr>
            <a:endParaRPr lang="en-US" sz="1400" dirty="0"/>
          </a:p>
          <a:p>
            <a:pPr algn="just">
              <a:spcBef>
                <a:spcPts val="0"/>
              </a:spcBef>
              <a:spcAft>
                <a:spcPts val="600"/>
              </a:spcAft>
              <a:buFont typeface="Arial" panose="020B0604020202020204" pitchFamily="34" charset="0"/>
              <a:buChar char="•"/>
            </a:pPr>
            <a:r>
              <a:rPr lang="en-US" sz="2000" dirty="0"/>
              <a:t>Goals for </a:t>
            </a:r>
            <a:r>
              <a:rPr lang="en-US" altLang="zh-CN" sz="2000" dirty="0"/>
              <a:t>May </a:t>
            </a:r>
            <a:r>
              <a:rPr lang="en-US" sz="2000" dirty="0"/>
              <a:t>meeting</a:t>
            </a:r>
          </a:p>
          <a:p>
            <a:pPr marL="720725" lvl="1" indent="-342900" algn="just">
              <a:spcBef>
                <a:spcPts val="0"/>
              </a:spcBef>
              <a:spcAft>
                <a:spcPts val="600"/>
              </a:spcAft>
              <a:buFont typeface="Times New Roman" panose="02020603050405020304" pitchFamily="18" charset="0"/>
              <a:buChar char="−"/>
            </a:pPr>
            <a:r>
              <a:rPr lang="en-US" sz="1800" dirty="0">
                <a:solidFill>
                  <a:srgbClr val="0000FF"/>
                </a:solidFill>
              </a:rPr>
              <a:t>4</a:t>
            </a:r>
            <a:r>
              <a:rPr lang="en-US" sz="1800" dirty="0"/>
              <a:t> teleconference calls scheduled for </a:t>
            </a:r>
            <a:r>
              <a:rPr lang="en-US" sz="1800" dirty="0" err="1"/>
              <a:t>TGbf</a:t>
            </a:r>
            <a:r>
              <a:rPr lang="en-US" sz="1800" dirty="0"/>
              <a:t> (</a:t>
            </a:r>
            <a:r>
              <a:rPr lang="en-US" altLang="zh-CN" sz="1800" dirty="0">
                <a:solidFill>
                  <a:srgbClr val="0000FF"/>
                </a:solidFill>
              </a:rPr>
              <a:t>May 10, 11, 13, 16</a:t>
            </a:r>
            <a:r>
              <a:rPr lang="en-US" sz="1800" dirty="0"/>
              <a:t>)</a:t>
            </a:r>
          </a:p>
          <a:p>
            <a:pPr marL="720725" lvl="1" indent="-342900" algn="just">
              <a:spcBef>
                <a:spcPts val="0"/>
              </a:spcBef>
              <a:spcAft>
                <a:spcPts val="600"/>
              </a:spcAft>
              <a:buFont typeface="Times New Roman" panose="02020603050405020304" pitchFamily="18" charset="0"/>
              <a:buChar char="−"/>
            </a:pPr>
            <a:r>
              <a:rPr lang="en-US" sz="1800" dirty="0"/>
              <a:t>Presentation of technical submissions</a:t>
            </a:r>
          </a:p>
          <a:p>
            <a:pPr marL="720725" lvl="1" indent="-342900" algn="just">
              <a:spcBef>
                <a:spcPts val="0"/>
              </a:spcBef>
              <a:spcAft>
                <a:spcPts val="600"/>
              </a:spcAft>
              <a:buFont typeface="Times New Roman" panose="02020603050405020304" pitchFamily="18" charset="0"/>
              <a:buChar char="−"/>
            </a:pPr>
            <a:r>
              <a:rPr lang="en-US" sz="1800" dirty="0"/>
              <a:t>Continue the technical discussion and </a:t>
            </a:r>
            <a:r>
              <a:rPr lang="en-US" altLang="zh-CN" sz="1800" dirty="0"/>
              <a:t>developing the </a:t>
            </a:r>
            <a:r>
              <a:rPr lang="en-US" altLang="zh-CN" sz="1800" dirty="0">
                <a:solidFill>
                  <a:srgbClr val="0000FF"/>
                </a:solidFill>
              </a:rPr>
              <a:t>SFD</a:t>
            </a:r>
            <a:r>
              <a:rPr lang="en-US" altLang="zh-CN" sz="1800" dirty="0"/>
              <a:t> and </a:t>
            </a:r>
            <a:r>
              <a:rPr lang="en-US" altLang="zh-CN" sz="1800" dirty="0">
                <a:solidFill>
                  <a:srgbClr val="0000FF"/>
                </a:solidFill>
              </a:rPr>
              <a:t>Draft</a:t>
            </a:r>
            <a:r>
              <a:rPr lang="en-US" altLang="zh-CN" sz="1800" dirty="0"/>
              <a:t> (Requested </a:t>
            </a:r>
            <a:r>
              <a:rPr lang="en-US" altLang="zh-CN" sz="1800" dirty="0">
                <a:solidFill>
                  <a:srgbClr val="0000FF"/>
                </a:solidFill>
              </a:rPr>
              <a:t>3</a:t>
            </a:r>
            <a:r>
              <a:rPr lang="en-US" altLang="zh-CN" sz="1800" dirty="0"/>
              <a:t> calls per week)</a:t>
            </a:r>
            <a:endParaRPr lang="en-US" sz="1400" dirty="0"/>
          </a:p>
        </p:txBody>
      </p:sp>
      <p:sp>
        <p:nvSpPr>
          <p:cNvPr id="3" name="Footer Placeholder 2">
            <a:extLst>
              <a:ext uri="{FF2B5EF4-FFF2-40B4-BE49-F238E27FC236}">
                <a16:creationId xmlns:a16="http://schemas.microsoft.com/office/drawing/2014/main" id="{D52EBBE4-B4AB-463D-82B3-62BA53680A80}"/>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6DB6F60D-D656-41E6-8096-DDF3D3CBA86A}"/>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7" name="Date Placeholder 6">
            <a:extLst>
              <a:ext uri="{FF2B5EF4-FFF2-40B4-BE49-F238E27FC236}">
                <a16:creationId xmlns:a16="http://schemas.microsoft.com/office/drawing/2014/main" id="{C2B5876B-1658-45B2-9CD7-F7FE1638B42C}"/>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2059797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Sep 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Oct 2020</a:t>
            </a: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a:solidFill>
                  <a:srgbClr val="FF0000"/>
                </a:solidFill>
                <a:sym typeface="Wingdings" panose="05000000000000000000" pitchFamily="2" charset="2"/>
              </a:rPr>
              <a:t>					  April 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i="1" strike="sngStrike" kern="0" dirty="0"/>
              <a:t>Jul 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(D2.0)		</a:t>
            </a:r>
            <a:r>
              <a:rPr lang="en-US" altLang="zh-CN" sz="1800" i="1" kern="0" dirty="0"/>
              <a:t>Jan 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i="1" kern="0" dirty="0"/>
              <a:t>May 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i="1" kern="0" dirty="0"/>
              <a:t>July 2023</a:t>
            </a:r>
          </a:p>
          <a:p>
            <a:pPr marL="161925" lvl="1" indent="-233363" algn="just" defTabSz="685800" eaLnBrk="1" fontAlgn="auto" hangingPunct="1">
              <a:spcBef>
                <a:spcPts val="600"/>
              </a:spcBef>
              <a:spcAft>
                <a:spcPts val="600"/>
              </a:spcAft>
              <a:defRPr/>
            </a:pPr>
            <a:r>
              <a:rPr lang="en-US" altLang="zh-CN" sz="1800" kern="0" dirty="0"/>
              <a:t>Initial SA Ballot (D4.0)	 	Sep 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i="1" kern="0" dirty="0"/>
              <a:t>July 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i="1" kern="0" dirty="0"/>
              <a:t>July 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a:solidFill>
                  <a:srgbClr val="000000"/>
                </a:solidFill>
              </a:rPr>
              <a:t>(</a:t>
            </a:r>
            <a:r>
              <a:rPr lang="en-US" altLang="zh-CN" kern="0" dirty="0">
                <a:solidFill>
                  <a:srgbClr val="FF0000"/>
                </a:solidFill>
              </a:rPr>
              <a:t>Updated</a:t>
            </a:r>
            <a:r>
              <a:rPr lang="en-US" altLang="zh-CN" kern="0" dirty="0">
                <a:solidFill>
                  <a:srgbClr val="000000"/>
                </a:solidFill>
              </a:rPr>
              <a:t>)</a:t>
            </a:r>
          </a:p>
        </p:txBody>
      </p:sp>
      <p:sp>
        <p:nvSpPr>
          <p:cNvPr id="10" name="Rectangle 3"/>
          <p:cNvSpPr txBox="1">
            <a:spLocks noChangeArrowheads="1"/>
          </p:cNvSpPr>
          <p:nvPr/>
        </p:nvSpPr>
        <p:spPr bwMode="auto">
          <a:xfrm>
            <a:off x="6227762" y="1428750"/>
            <a:ext cx="5735638" cy="504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6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Chair issues call for volunteers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600" kern="0" dirty="0">
                <a:solidFill>
                  <a:schemeClr val="bg1">
                    <a:lumMod val="50000"/>
                  </a:schemeClr>
                </a:solidFill>
              </a:rPr>
              <a:t>January </a:t>
            </a:r>
            <a:r>
              <a:rPr lang="en-US" altLang="zh-CN" sz="1600" strike="sngStrike" kern="0" dirty="0">
                <a:solidFill>
                  <a:schemeClr val="bg1">
                    <a:lumMod val="50000"/>
                  </a:schemeClr>
                </a:solidFill>
              </a:rPr>
              <a:t>21 </a:t>
            </a:r>
            <a:r>
              <a:rPr lang="en-US" altLang="zh-CN" sz="16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Deadline for </a:t>
            </a:r>
            <a:r>
              <a:rPr lang="en-US" altLang="zh-CN" sz="1200" u="sng" kern="0" dirty="0">
                <a:solidFill>
                  <a:schemeClr val="bg1">
                    <a:lumMod val="50000"/>
                  </a:schemeClr>
                </a:solidFill>
              </a:rPr>
              <a:t>baseline document </a:t>
            </a:r>
            <a:r>
              <a:rPr lang="en-US" altLang="zh-CN" sz="1200" kern="0" dirty="0">
                <a:solidFill>
                  <a:schemeClr val="bg1">
                    <a:lumMod val="50000"/>
                  </a:schemeClr>
                </a:solidFill>
              </a:rPr>
              <a:t>for each topic (in the initial list) to be uploaded</a:t>
            </a:r>
          </a:p>
          <a:p>
            <a:pPr marL="134541" lvl="0" indent="-134541" defTabSz="685800" eaLnBrk="1" fontAlgn="auto" hangingPunct="1">
              <a:spcBef>
                <a:spcPts val="600"/>
              </a:spcBef>
              <a:spcAft>
                <a:spcPts val="0"/>
              </a:spcAft>
            </a:pPr>
            <a:r>
              <a:rPr lang="en-US" altLang="zh-CN" sz="1600" kern="0" dirty="0">
                <a:solidFill>
                  <a:schemeClr val="bg1">
                    <a:lumMod val="50000"/>
                  </a:schemeClr>
                </a:solidFill>
              </a:rPr>
              <a:t>After March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Editor releases D0.01 (only for reference, not for comment collection)</a:t>
            </a:r>
          </a:p>
          <a:p>
            <a:pPr marL="134541" lvl="0" indent="-134541" defTabSz="685800" eaLnBrk="1" fontAlgn="auto" hangingPunct="1">
              <a:spcBef>
                <a:spcPts val="600"/>
              </a:spcBef>
              <a:spcAft>
                <a:spcPts val="0"/>
              </a:spcAft>
            </a:pPr>
            <a:r>
              <a:rPr lang="en-US" altLang="zh-CN" sz="1600" kern="0" dirty="0">
                <a:solidFill>
                  <a:schemeClr val="bg1">
                    <a:lumMod val="50000"/>
                  </a:schemeClr>
                </a:solidFill>
              </a:rPr>
              <a:t>April 1</a:t>
            </a:r>
            <a:endParaRPr lang="zh-CN" altLang="zh-CN" sz="1600" kern="0" dirty="0">
              <a:solidFill>
                <a:schemeClr val="bg1">
                  <a:lumMod val="50000"/>
                </a:schemeClr>
              </a:solidFill>
            </a:endParaRP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Deadline for sending the Motion request.</a:t>
            </a:r>
          </a:p>
          <a:p>
            <a:pPr marL="134541" indent="-134541" defTabSz="685800" eaLnBrk="1" fontAlgn="auto" hangingPunct="1">
              <a:spcBef>
                <a:spcPts val="600"/>
              </a:spcBef>
              <a:spcAft>
                <a:spcPts val="0"/>
              </a:spcAft>
            </a:pPr>
            <a:r>
              <a:rPr lang="en-US" altLang="zh-CN" sz="1600" kern="0" dirty="0">
                <a:solidFill>
                  <a:schemeClr val="bg1">
                    <a:lumMod val="50000"/>
                  </a:schemeClr>
                </a:solidFill>
              </a:rPr>
              <a:t>April 12 or 14 (10+ days after Motion request)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Deadline for contributions to pass motion 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Seek </a:t>
            </a:r>
            <a:r>
              <a:rPr lang="en-US" altLang="zh-CN" sz="1200" kern="0" dirty="0" err="1">
                <a:solidFill>
                  <a:schemeClr val="bg1">
                    <a:lumMod val="50000"/>
                  </a:schemeClr>
                </a:solidFill>
              </a:rPr>
              <a:t>TGbf</a:t>
            </a:r>
            <a:r>
              <a:rPr lang="en-US" altLang="zh-CN" sz="1200" kern="0" dirty="0">
                <a:solidFill>
                  <a:schemeClr val="bg1">
                    <a:lumMod val="50000"/>
                  </a:schemeClr>
                </a:solidFill>
              </a:rPr>
              <a:t> approval to go to comment collection  (“Move to instruct the </a:t>
            </a:r>
            <a:r>
              <a:rPr lang="en-US" altLang="zh-CN" sz="1200" kern="0" dirty="0" err="1">
                <a:solidFill>
                  <a:schemeClr val="bg1">
                    <a:lumMod val="50000"/>
                  </a:schemeClr>
                </a:solidFill>
              </a:rPr>
              <a:t>TGbf</a:t>
            </a:r>
            <a:r>
              <a:rPr lang="en-US" altLang="zh-CN" sz="1200" kern="0" dirty="0">
                <a:solidFill>
                  <a:schemeClr val="bg1">
                    <a:lumMod val="50000"/>
                  </a:schemeClr>
                </a:solidFill>
              </a:rPr>
              <a:t> editor to prepare </a:t>
            </a:r>
            <a:r>
              <a:rPr lang="en-US" altLang="zh-CN" sz="1200" kern="0" dirty="0" err="1">
                <a:solidFill>
                  <a:schemeClr val="bg1">
                    <a:lumMod val="50000"/>
                  </a:schemeClr>
                </a:solidFill>
              </a:rPr>
              <a:t>TGbf</a:t>
            </a:r>
            <a:r>
              <a:rPr lang="en-US" altLang="zh-CN" sz="1200" kern="0" dirty="0">
                <a:solidFill>
                  <a:schemeClr val="bg1">
                    <a:lumMod val="50000"/>
                  </a:schemeClr>
                </a:solidFill>
              </a:rPr>
              <a:t> D0.1 and launch a 30-day comment collection on </a:t>
            </a:r>
            <a:r>
              <a:rPr lang="en-US" altLang="zh-CN" sz="1200" kern="0" dirty="0" err="1">
                <a:solidFill>
                  <a:schemeClr val="bg1">
                    <a:lumMod val="50000"/>
                  </a:schemeClr>
                </a:solidFill>
              </a:rPr>
              <a:t>TGbf</a:t>
            </a:r>
            <a:r>
              <a:rPr lang="en-US" altLang="zh-CN" sz="1200" kern="0" dirty="0">
                <a:solidFill>
                  <a:schemeClr val="bg1">
                    <a:lumMod val="50000"/>
                  </a:schemeClr>
                </a:solidFill>
              </a:rPr>
              <a:t> D0.1.”)</a:t>
            </a:r>
          </a:p>
          <a:p>
            <a:pPr marL="134541" indent="-134541" defTabSz="685800" eaLnBrk="1" fontAlgn="auto" hangingPunct="1">
              <a:spcBef>
                <a:spcPts val="600"/>
              </a:spcBef>
              <a:spcAft>
                <a:spcPts val="0"/>
              </a:spcAft>
            </a:pPr>
            <a:r>
              <a:rPr lang="en-US" altLang="zh-CN" sz="1600" dirty="0">
                <a:solidFill>
                  <a:schemeClr val="bg1">
                    <a:lumMod val="50000"/>
                  </a:schemeClr>
                </a:solidFill>
              </a:rPr>
              <a:t>April 22 (Around)</a:t>
            </a:r>
            <a:r>
              <a:rPr lang="en-US" altLang="zh-CN" sz="1600" kern="0" dirty="0">
                <a:solidFill>
                  <a:schemeClr val="bg1">
                    <a:lumMod val="50000"/>
                  </a:schemeClr>
                </a:solidFill>
              </a:rPr>
              <a: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Editor releases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If the Motion is favorable, the TG chair sends a request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30-day comment collection window 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A688FD4E-B86C-4342-9401-28734F20B7FC}"/>
              </a:ext>
            </a:extLst>
          </p:cNvPr>
          <p:cNvSpPr>
            <a:spLocks noGrp="1"/>
          </p:cNvSpPr>
          <p:nvPr>
            <p:ph type="ftr" idx="14"/>
          </p:nvPr>
        </p:nvSpPr>
        <p:spPr/>
        <p:txBody>
          <a:bodyPr/>
          <a:lstStyle/>
          <a:p>
            <a:r>
              <a:rPr lang="en-GB"/>
              <a:t>Tony Xiao Han, Huawei</a:t>
            </a:r>
            <a:endParaRPr lang="en-GB" dirty="0"/>
          </a:p>
        </p:txBody>
      </p:sp>
      <p:sp>
        <p:nvSpPr>
          <p:cNvPr id="5" name="Slide Number Placeholder 4">
            <a:extLst>
              <a:ext uri="{FF2B5EF4-FFF2-40B4-BE49-F238E27FC236}">
                <a16:creationId xmlns:a16="http://schemas.microsoft.com/office/drawing/2014/main" id="{9E04A9D9-D8BC-4A8B-BA75-8BBFF9262536}"/>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6" name="Date Placeholder 5">
            <a:extLst>
              <a:ext uri="{FF2B5EF4-FFF2-40B4-BE49-F238E27FC236}">
                <a16:creationId xmlns:a16="http://schemas.microsoft.com/office/drawing/2014/main" id="{666F0A74-488E-4DCB-9795-8E0928663297}"/>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6148708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85799"/>
          </a:xfrm>
        </p:spPr>
        <p:txBody>
          <a:bodyPr/>
          <a:lstStyle/>
          <a:p>
            <a:r>
              <a:rPr lang="en-US" altLang="zh-CN" dirty="0"/>
              <a:t>Teleconference Times</a:t>
            </a:r>
            <a:endParaRPr lang="en-US" altLang="en-US" dirty="0">
              <a:solidFill>
                <a:schemeClr val="tx2"/>
              </a:solidFill>
            </a:endParaRPr>
          </a:p>
        </p:txBody>
      </p:sp>
      <p:sp>
        <p:nvSpPr>
          <p:cNvPr id="10" name="Rectangle 3"/>
          <p:cNvSpPr txBox="1">
            <a:spLocks noChangeArrowheads="1"/>
          </p:cNvSpPr>
          <p:nvPr/>
        </p:nvSpPr>
        <p:spPr bwMode="auto">
          <a:xfrm>
            <a:off x="533400" y="1371600"/>
            <a:ext cx="11506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228600" marR="0" lvl="1" indent="-228600" algn="just" defTabSz="449263" eaLnBrk="1" fontAlgn="auto" latinLnBrk="0" hangingPunct="1">
              <a:lnSpc>
                <a:spcPct val="100000"/>
              </a:lnSpc>
              <a:spcBef>
                <a:spcPct val="0"/>
              </a:spcBef>
              <a:spcAft>
                <a:spcPts val="0"/>
              </a:spcAft>
              <a:buClrTx/>
              <a:buSzTx/>
              <a:buFont typeface="Arial" panose="020B0604020202020204" pitchFamily="34" charset="0"/>
              <a:buChar char="•"/>
              <a:tabLst/>
              <a:defRPr/>
            </a:pPr>
            <a:r>
              <a:rPr kumimoji="0" lang="en-US" altLang="zh-CN" sz="1800" b="1"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Confirmed:</a:t>
            </a:r>
          </a:p>
          <a:p>
            <a:pPr marL="361950" lvl="1" indent="-361950" algn="just">
              <a:spcBef>
                <a:spcPct val="0"/>
              </a:spcBef>
              <a:spcAft>
                <a:spcPts val="0"/>
              </a:spcAft>
              <a:buNone/>
              <a:defRPr/>
            </a:pPr>
            <a:r>
              <a:rPr lang="en-US" altLang="zh-CN" sz="1800" dirty="0"/>
              <a:t>	May interim 2022 (May 8-17)</a:t>
            </a:r>
            <a:endParaRPr lang="en-US" altLang="zh-CN" sz="1800"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10   (Tuesday),		10am - 12:00pm ET</a:t>
            </a:r>
            <a:endParaRPr lang="en-US" altLang="zh-CN" sz="1100" strike="sngStrike"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400" u="sng" dirty="0">
                <a:solidFill>
                  <a:srgbClr val="00B0F0"/>
                </a:solidFill>
                <a:cs typeface="Times New Roman" panose="02020603050405020304" pitchFamily="18" charset="0"/>
              </a:rPr>
              <a:t>May 	11   (Wednesday),		23</a:t>
            </a:r>
            <a:r>
              <a:rPr lang="zh-CN" altLang="en-US" sz="1400" u="sng" dirty="0">
                <a:solidFill>
                  <a:srgbClr val="00B0F0"/>
                </a:solidFill>
                <a:cs typeface="Times New Roman" panose="02020603050405020304" pitchFamily="18" charset="0"/>
              </a:rPr>
              <a:t>：</a:t>
            </a:r>
            <a:r>
              <a:rPr lang="en-US" altLang="zh-CN" sz="1400" u="sng" dirty="0">
                <a:solidFill>
                  <a:srgbClr val="00B0F0"/>
                </a:solidFill>
                <a:cs typeface="Times New Roman" panose="02020603050405020304" pitchFamily="18" charset="0"/>
              </a:rPr>
              <a:t>00 - 01:00am ET</a:t>
            </a:r>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13  (Friday),			10am - 12:00pm ET</a:t>
            </a:r>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16  (Monday),		10am - 12:00pm ET</a:t>
            </a:r>
          </a:p>
          <a:p>
            <a:pPr marL="228600" marR="0" lvl="1" indent="-228600" algn="just" defTabSz="449263" eaLnBrk="1" fontAlgn="auto" latinLnBrk="0" hangingPunct="1">
              <a:lnSpc>
                <a:spcPct val="100000"/>
              </a:lnSpc>
              <a:spcBef>
                <a:spcPct val="0"/>
              </a:spcBef>
              <a:spcAft>
                <a:spcPts val="0"/>
              </a:spcAft>
              <a:buClrTx/>
              <a:buSzTx/>
              <a:buFont typeface="Arial" panose="020B0604020202020204" pitchFamily="34" charset="0"/>
              <a:buChar char="•"/>
              <a:tabLst/>
              <a:defRPr/>
            </a:pPr>
            <a:endParaRPr kumimoji="0" lang="en-US" altLang="zh-CN" sz="1200" b="1"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Times New Roman" panose="02020603050405020304" pitchFamily="18" charset="0"/>
            </a:endParaRPr>
          </a:p>
          <a:p>
            <a:pPr marL="228600" marR="0" lvl="1" indent="-228600" algn="just" defTabSz="449263" eaLnBrk="1" fontAlgn="auto" latinLnBrk="0" hangingPunct="1">
              <a:lnSpc>
                <a:spcPct val="100000"/>
              </a:lnSpc>
              <a:spcBef>
                <a:spcPct val="0"/>
              </a:spcBef>
              <a:spcAft>
                <a:spcPts val="0"/>
              </a:spcAft>
              <a:buClrTx/>
              <a:buSzTx/>
              <a:buFont typeface="Arial" panose="020B0604020202020204" pitchFamily="34" charset="0"/>
              <a:buChar char="•"/>
              <a:tabLst/>
              <a:defRPr/>
            </a:pPr>
            <a:endParaRPr kumimoji="0" lang="en-US" altLang="zh-CN" sz="1200" b="1"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Times New Roman" panose="02020603050405020304" pitchFamily="18" charset="0"/>
            </a:endParaRPr>
          </a:p>
          <a:p>
            <a:pPr marL="0" lvl="1" indent="0" algn="just">
              <a:spcBef>
                <a:spcPct val="0"/>
              </a:spcBef>
              <a:spcAft>
                <a:spcPts val="0"/>
              </a:spcAft>
              <a:buNone/>
              <a:defRPr/>
            </a:pPr>
            <a:r>
              <a:rPr kumimoji="0" lang="en-US" altLang="zh-CN" sz="1000" b="1" i="0" u="none" strike="noStrike" kern="0" cap="none" spc="0" normalizeH="0" baseline="0" noProof="0" dirty="0">
                <a:ln>
                  <a:noFill/>
                </a:ln>
                <a:solidFill>
                  <a:srgbClr val="000000"/>
                </a:solidFill>
                <a:effectLst/>
                <a:uLnTx/>
                <a:uFillTx/>
                <a:cs typeface="Times New Roman" panose="02020603050405020304" pitchFamily="18" charset="0"/>
              </a:rPr>
              <a:t>** Note: </a:t>
            </a:r>
          </a:p>
          <a:p>
            <a:pPr marL="0" lvl="1" indent="0" algn="just">
              <a:spcBef>
                <a:spcPct val="0"/>
              </a:spcBef>
              <a:spcAft>
                <a:spcPts val="0"/>
              </a:spcAft>
              <a:buNone/>
              <a:defRPr/>
            </a:pPr>
            <a:r>
              <a:rPr lang="en-US" altLang="zh-CN" sz="1000" dirty="0">
                <a:cs typeface="Times New Roman" panose="02020603050405020304" pitchFamily="18" charset="0"/>
              </a:rPr>
              <a:t>1. when conflict with CAC, the call will be changed from </a:t>
            </a:r>
            <a:r>
              <a:rPr lang="en-US" altLang="zh-CN" sz="1000" dirty="0">
                <a:solidFill>
                  <a:srgbClr val="FF3300"/>
                </a:solidFill>
                <a:cs typeface="Times New Roman" panose="02020603050405020304" pitchFamily="18" charset="0"/>
              </a:rPr>
              <a:t>10am</a:t>
            </a:r>
            <a:r>
              <a:rPr lang="en-US" altLang="zh-CN" sz="1000" dirty="0">
                <a:cs typeface="Times New Roman" panose="02020603050405020304" pitchFamily="18" charset="0"/>
              </a:rPr>
              <a:t> -12:00pm to </a:t>
            </a:r>
            <a:r>
              <a:rPr lang="en-US" altLang="zh-CN" sz="1000" dirty="0">
                <a:solidFill>
                  <a:srgbClr val="FF3300"/>
                </a:solidFill>
                <a:cs typeface="Times New Roman" panose="02020603050405020304" pitchFamily="18" charset="0"/>
              </a:rPr>
              <a:t>11am</a:t>
            </a:r>
            <a:r>
              <a:rPr lang="en-US" altLang="zh-CN" sz="1000" dirty="0">
                <a:cs typeface="Times New Roman" panose="02020603050405020304" pitchFamily="18" charset="0"/>
              </a:rPr>
              <a:t> -12:00pm (March - May 2022 CAC calls (TBD):   )</a:t>
            </a:r>
          </a:p>
          <a:p>
            <a:pPr marL="0" lvl="1" indent="0" algn="just">
              <a:spcBef>
                <a:spcPct val="0"/>
              </a:spcBef>
              <a:spcAft>
                <a:spcPts val="0"/>
              </a:spcAft>
              <a:buNone/>
              <a:defRPr/>
            </a:pPr>
            <a:r>
              <a:rPr lang="en-US" altLang="zh-CN" sz="1000" dirty="0">
                <a:cs typeface="Times New Roman" panose="02020603050405020304" pitchFamily="18" charset="0"/>
              </a:rPr>
              <a:t>2. </a:t>
            </a:r>
            <a:r>
              <a:rPr lang="en-US" altLang="zh-CN" sz="1000" dirty="0">
                <a:cs typeface="MS PGothic" charset="0"/>
              </a:rPr>
              <a:t>Thursday </a:t>
            </a:r>
            <a:r>
              <a:rPr lang="en-US" altLang="zh-CN" sz="1000" dirty="0">
                <a:solidFill>
                  <a:srgbClr val="00B0F0"/>
                </a:solidFill>
                <a:cs typeface="Times New Roman" panose="02020603050405020304" pitchFamily="18" charset="0"/>
              </a:rPr>
              <a:t>23:00 - 01:00am ET </a:t>
            </a:r>
            <a:r>
              <a:rPr lang="en-US" altLang="zh-CN" sz="1000" dirty="0">
                <a:cs typeface="MS PGothic" charset="0"/>
              </a:rPr>
              <a:t>(Thursday 20</a:t>
            </a:r>
            <a:r>
              <a:rPr lang="zh-CN" altLang="en-US" sz="1000" dirty="0">
                <a:cs typeface="MS PGothic" charset="0"/>
              </a:rPr>
              <a:t>：</a:t>
            </a:r>
            <a:r>
              <a:rPr lang="en-US" altLang="zh-CN" sz="1000" dirty="0">
                <a:cs typeface="MS PGothic" charset="0"/>
              </a:rPr>
              <a:t>00  – 22:00 PT, Friday 11am-13:00 in China, Friday 5am-7am in Israel, Friday 4am – 6am in Central Europe), and </a:t>
            </a:r>
            <a:r>
              <a:rPr lang="en-US" altLang="zh-CN" sz="1000" dirty="0">
                <a:solidFill>
                  <a:srgbClr val="0000FF"/>
                </a:solidFill>
                <a:cs typeface="MS PGothic" charset="0"/>
              </a:rPr>
              <a:t>Sang Kim </a:t>
            </a:r>
            <a:r>
              <a:rPr lang="en-US" altLang="zh-CN" sz="1000" dirty="0">
                <a:cs typeface="MS PGothic" charset="0"/>
              </a:rPr>
              <a:t>will help to take the minutes for these slots.</a:t>
            </a:r>
            <a:endParaRPr lang="zh-CN" altLang="en-US" sz="1000" dirty="0"/>
          </a:p>
        </p:txBody>
      </p:sp>
      <p:sp>
        <p:nvSpPr>
          <p:cNvPr id="3" name="Footer Placeholder 2">
            <a:extLst>
              <a:ext uri="{FF2B5EF4-FFF2-40B4-BE49-F238E27FC236}">
                <a16:creationId xmlns:a16="http://schemas.microsoft.com/office/drawing/2014/main" id="{7E77BBF5-A1DE-4662-823B-A38F3ADF175A}"/>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9D8A2F64-6AC7-4C32-95DD-D95D770DEA82}"/>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7" name="Date Placeholder 6">
            <a:extLst>
              <a:ext uri="{FF2B5EF4-FFF2-40B4-BE49-F238E27FC236}">
                <a16:creationId xmlns:a16="http://schemas.microsoft.com/office/drawing/2014/main" id="{5A329B8E-B807-4B6D-888E-445EF6EF3C66}"/>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3546178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Editors: Agenda for 2022-05-09 meeting</a:t>
            </a:r>
          </a:p>
        </p:txBody>
      </p:sp>
      <p:sp>
        <p:nvSpPr>
          <p:cNvPr id="3" name="Content Placeholder 2"/>
          <p:cNvSpPr>
            <a:spLocks noGrp="1"/>
          </p:cNvSpPr>
          <p:nvPr>
            <p:ph idx="1"/>
          </p:nvPr>
        </p:nvSpPr>
        <p:spPr/>
        <p:txBody>
          <a:bodyPr/>
          <a:lstStyle/>
          <a:p>
            <a:r>
              <a:rPr lang="en-US" dirty="0"/>
              <a:t>Roll Call / Contacts / Reflector</a:t>
            </a:r>
          </a:p>
          <a:p>
            <a:r>
              <a:rPr lang="en-US" dirty="0"/>
              <a:t>Brief status report</a:t>
            </a:r>
          </a:p>
          <a:p>
            <a:r>
              <a:rPr lang="en-US" dirty="0"/>
              <a:t>Draft Numbering</a:t>
            </a:r>
          </a:p>
          <a:p>
            <a:r>
              <a:rPr lang="en-US" dirty="0"/>
              <a:t>Initiate Mandatory Draft Review for 11bc</a:t>
            </a:r>
          </a:p>
          <a:p>
            <a:r>
              <a:rPr lang="en-US" dirty="0"/>
              <a:t>Review WG Style Guide, 11be and </a:t>
            </a:r>
            <a:r>
              <a:rPr lang="en-US" dirty="0" err="1"/>
              <a:t>REVme</a:t>
            </a:r>
            <a:r>
              <a:rPr lang="en-US" dirty="0"/>
              <a:t> practice</a:t>
            </a:r>
          </a:p>
          <a:p>
            <a:r>
              <a:rPr lang="en-US" dirty="0"/>
              <a:t>WG Style Guide for 802.11 draft </a:t>
            </a:r>
            <a:r>
              <a:rPr lang="en-US" dirty="0">
                <a:solidFill>
                  <a:schemeClr val="tx1"/>
                </a:solidFill>
              </a:rPr>
              <a:t>09/1034r20</a:t>
            </a:r>
          </a:p>
          <a:p>
            <a:r>
              <a:rPr lang="en-US" dirty="0"/>
              <a:t>Draft and Amendment alignments</a:t>
            </a:r>
          </a:p>
          <a:p>
            <a:endParaRPr lang="en-US" dirty="0"/>
          </a:p>
        </p:txBody>
      </p:sp>
      <p:sp>
        <p:nvSpPr>
          <p:cNvPr id="7" name="Footer Placeholder 6">
            <a:extLst>
              <a:ext uri="{FF2B5EF4-FFF2-40B4-BE49-F238E27FC236}">
                <a16:creationId xmlns:a16="http://schemas.microsoft.com/office/drawing/2014/main" id="{BB32A6D7-C449-4322-8A27-A19284939F35}"/>
              </a:ext>
            </a:extLst>
          </p:cNvPr>
          <p:cNvSpPr>
            <a:spLocks noGrp="1"/>
          </p:cNvSpPr>
          <p:nvPr>
            <p:ph type="ftr" idx="14"/>
          </p:nvPr>
        </p:nvSpPr>
        <p:spPr/>
        <p:txBody>
          <a:bodyPr/>
          <a:lstStyle/>
          <a:p>
            <a:r>
              <a:rPr lang="en-GB"/>
              <a:t>Peter Eccelsine, Cisco</a:t>
            </a:r>
            <a:endParaRPr lang="en-GB" dirty="0"/>
          </a:p>
        </p:txBody>
      </p:sp>
      <p:sp>
        <p:nvSpPr>
          <p:cNvPr id="8" name="Slide Number Placeholder 7">
            <a:extLst>
              <a:ext uri="{FF2B5EF4-FFF2-40B4-BE49-F238E27FC236}">
                <a16:creationId xmlns:a16="http://schemas.microsoft.com/office/drawing/2014/main" id="{50E81501-A487-4C9F-80F7-74700768111E}"/>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9" name="Date Placeholder 8">
            <a:extLst>
              <a:ext uri="{FF2B5EF4-FFF2-40B4-BE49-F238E27FC236}">
                <a16:creationId xmlns:a16="http://schemas.microsoft.com/office/drawing/2014/main" id="{9931C180-D846-4A38-AB09-C12FA942EA36}"/>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1097177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1"/>
            <a:ext cx="10896600"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(Random and Changing MAC Addresses) – May 2022</a:t>
            </a:r>
            <a:endParaRPr lang="en-GB" dirty="0"/>
          </a:p>
        </p:txBody>
      </p:sp>
      <p:sp>
        <p:nvSpPr>
          <p:cNvPr id="5122" name="Rectangle 2"/>
          <p:cNvSpPr>
            <a:spLocks noGrp="1" noChangeArrowheads="1"/>
          </p:cNvSpPr>
          <p:nvPr>
            <p:ph idx="1"/>
          </p:nvPr>
        </p:nvSpPr>
        <p:spPr>
          <a:xfrm>
            <a:off x="889000" y="1447800"/>
            <a:ext cx="10500784" cy="5027614"/>
          </a:xfrm>
          <a:ln/>
        </p:spPr>
        <p:txBody>
          <a:bodyPr/>
          <a:lstStyle/>
          <a:p>
            <a:pPr marL="0" lvl="2" indent="0">
              <a:spcBef>
                <a:spcPts val="300"/>
              </a:spcBef>
              <a:spcAft>
                <a:spcPts val="0"/>
              </a:spcAft>
              <a:defRPr/>
            </a:pPr>
            <a:r>
              <a:rPr lang="en-US" altLang="en-US" sz="2400" b="1" dirty="0"/>
              <a:t>Three teleconferences since March: Mar 29, Apr 7, 12</a:t>
            </a:r>
          </a:p>
          <a:p>
            <a:pPr marL="342900" lvl="2" indent="-342900">
              <a:spcBef>
                <a:spcPts val="0"/>
              </a:spcBef>
              <a:spcAft>
                <a:spcPts val="0"/>
              </a:spcAft>
              <a:buFontTx/>
              <a:buChar char="-"/>
              <a:defRPr/>
            </a:pPr>
            <a:r>
              <a:rPr lang="en-US" altLang="en-US" sz="2400" b="1" dirty="0"/>
              <a:t>Agreed on first materials to be incorporated into a draft</a:t>
            </a:r>
          </a:p>
          <a:p>
            <a:pPr marL="342900" lvl="2" indent="-342900">
              <a:spcBef>
                <a:spcPts val="1200"/>
              </a:spcBef>
              <a:spcAft>
                <a:spcPts val="0"/>
              </a:spcAft>
              <a:defRPr/>
            </a:pPr>
            <a:r>
              <a:rPr lang="en-US" altLang="en-US" sz="2400" b="1" dirty="0"/>
              <a:t>Will have four meetings this session: Tuesday 13:30 ET, Wednesday 19:00 ET, Thursday 13:30 ET, Friday 9:00 ET</a:t>
            </a:r>
          </a:p>
          <a:p>
            <a:pPr marL="342900" lvl="2" indent="-342900">
              <a:spcBef>
                <a:spcPts val="1200"/>
              </a:spcBef>
              <a:spcAft>
                <a:spcPts val="0"/>
              </a:spcAft>
              <a:defRPr/>
            </a:pPr>
            <a:r>
              <a:rPr lang="en-US" altLang="en-US" sz="2400" b="1" dirty="0"/>
              <a:t>Agenda topics (agenda is in </a:t>
            </a:r>
            <a:r>
              <a:rPr lang="en-US" altLang="en-US" sz="2400" b="1" dirty="0">
                <a:hlinkClick r:id="rId3"/>
              </a:rPr>
              <a:t>11-22/0590r0</a:t>
            </a:r>
            <a:r>
              <a:rPr lang="en-US" altLang="en-US" sz="2400" b="1" dirty="0"/>
              <a:t>):</a:t>
            </a:r>
          </a:p>
          <a:p>
            <a:pPr marL="342900" lvl="2" indent="-342900">
              <a:spcBef>
                <a:spcPts val="0"/>
              </a:spcBef>
              <a:spcAft>
                <a:spcPts val="0"/>
              </a:spcAft>
              <a:buFontTx/>
              <a:buChar char="-"/>
              <a:defRPr/>
            </a:pPr>
            <a:r>
              <a:rPr lang="en-US" altLang="en-US" sz="2400" b="1" dirty="0"/>
              <a:t>Discuss/update tracking document </a:t>
            </a:r>
            <a:r>
              <a:rPr lang="en-US" sz="2400" b="1" dirty="0">
                <a:hlinkClick r:id="rId4"/>
              </a:rPr>
              <a:t>11-21/0332r30</a:t>
            </a:r>
            <a:r>
              <a:rPr lang="en-US" sz="2400" b="1" dirty="0"/>
              <a:t> (especially open topics and “margin comments”, suggested “recommendations”) and </a:t>
            </a:r>
            <a:r>
              <a:rPr lang="en-US" sz="2400" b="1" dirty="0">
                <a:hlinkClick r:id="rId5"/>
              </a:rPr>
              <a:t>11-21/0332r35</a:t>
            </a:r>
            <a:r>
              <a:rPr lang="en-US" sz="2400" b="1" dirty="0"/>
              <a:t>  </a:t>
            </a:r>
          </a:p>
          <a:p>
            <a:pPr marL="342900" lvl="2" indent="-342900">
              <a:spcBef>
                <a:spcPts val="0"/>
              </a:spcBef>
              <a:spcAft>
                <a:spcPts val="0"/>
              </a:spcAft>
              <a:buFontTx/>
              <a:buChar char="-"/>
              <a:defRPr/>
            </a:pPr>
            <a:r>
              <a:rPr lang="en-US" altLang="en-US" sz="2400" b="1" dirty="0"/>
              <a:t>Contributions and technical discussions</a:t>
            </a:r>
          </a:p>
          <a:p>
            <a:pPr marL="800100" lvl="3" indent="-342900">
              <a:spcBef>
                <a:spcPts val="0"/>
              </a:spcBef>
              <a:spcAft>
                <a:spcPts val="0"/>
              </a:spcAft>
              <a:buFontTx/>
              <a:buChar char="-"/>
              <a:defRPr/>
            </a:pPr>
            <a:r>
              <a:rPr lang="en-US" altLang="en-US" sz="2200" dirty="0"/>
              <a:t>All proposals (so far) have been reviewed/straw polled</a:t>
            </a:r>
          </a:p>
          <a:p>
            <a:pPr marL="800100" lvl="3" indent="-342900">
              <a:spcBef>
                <a:spcPts val="0"/>
              </a:spcBef>
              <a:spcAft>
                <a:spcPts val="0"/>
              </a:spcAft>
              <a:buFontTx/>
              <a:buChar char="-"/>
              <a:defRPr/>
            </a:pPr>
            <a:r>
              <a:rPr lang="en-US" altLang="en-US" sz="2200" dirty="0"/>
              <a:t>Discussion on any further material/contributions to be added to draft</a:t>
            </a:r>
          </a:p>
          <a:p>
            <a:pPr marL="800100" lvl="3" indent="-342900">
              <a:spcBef>
                <a:spcPts val="0"/>
              </a:spcBef>
              <a:spcAft>
                <a:spcPts val="0"/>
              </a:spcAft>
              <a:buFontTx/>
              <a:buChar char="-"/>
              <a:defRPr/>
            </a:pPr>
            <a:r>
              <a:rPr lang="en-US" altLang="en-US" sz="2200" dirty="0"/>
              <a:t>Consider next steps (comment collection/initial WG letter ballot)</a:t>
            </a:r>
          </a:p>
          <a:p>
            <a:pPr marL="342900" lvl="2" indent="-342900">
              <a:spcBef>
                <a:spcPts val="0"/>
              </a:spcBef>
              <a:spcAft>
                <a:spcPts val="0"/>
              </a:spcAft>
              <a:buFontTx/>
              <a:buChar char="-"/>
              <a:defRPr/>
            </a:pPr>
            <a:r>
              <a:rPr lang="en-US" altLang="en-US" sz="2400" b="1" dirty="0"/>
              <a:t>Approve material for D1.0, update Timeline</a:t>
            </a:r>
          </a:p>
          <a:p>
            <a:pPr marL="342900" lvl="2" indent="-342900">
              <a:spcBef>
                <a:spcPts val="0"/>
              </a:spcBef>
              <a:spcAft>
                <a:spcPts val="0"/>
              </a:spcAft>
              <a:buFontTx/>
              <a:buChar char="-"/>
              <a:defRPr/>
            </a:pPr>
            <a:r>
              <a:rPr lang="en-US" altLang="en-US" sz="2400" b="1" dirty="0"/>
              <a:t>Respond to liaison from WBA </a:t>
            </a:r>
            <a:r>
              <a:rPr lang="en-US" sz="2400" b="1" u="sng" dirty="0">
                <a:hlinkClick r:id="rId6"/>
              </a:rPr>
              <a:t>11-21/0703r0</a:t>
            </a:r>
            <a:r>
              <a:rPr lang="en-US" sz="2400" dirty="0"/>
              <a:t>, </a:t>
            </a:r>
            <a:r>
              <a:rPr lang="en-US" sz="2400" b="1" u="sng" dirty="0">
                <a:hlinkClick r:id="rId7"/>
              </a:rPr>
              <a:t>11-21/1141r0</a:t>
            </a:r>
            <a:endParaRPr lang="en-US" altLang="en-US" sz="2400" b="1" dirty="0"/>
          </a:p>
        </p:txBody>
      </p:sp>
      <p:sp>
        <p:nvSpPr>
          <p:cNvPr id="2" name="Footer Placeholder 1">
            <a:extLst>
              <a:ext uri="{FF2B5EF4-FFF2-40B4-BE49-F238E27FC236}">
                <a16:creationId xmlns:a16="http://schemas.microsoft.com/office/drawing/2014/main" id="{9EBBFD55-FBE0-476E-BA5A-737C4ED90789}"/>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12D7B2AE-D95C-485B-9CE9-38D01B61213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7" name="Date Placeholder 6">
            <a:extLst>
              <a:ext uri="{FF2B5EF4-FFF2-40B4-BE49-F238E27FC236}">
                <a16:creationId xmlns:a16="http://schemas.microsoft.com/office/drawing/2014/main" id="{7BACBFEE-72D7-4A7E-994D-42BA2CECEA6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542384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Date Placeholder 1"/>
          <p:cNvSpPr txBox="1"/>
          <p:nvPr/>
        </p:nvSpPr>
        <p:spPr>
          <a:xfrm>
            <a:off x="914399" y="227827"/>
            <a:ext cx="1817691"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b">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1800" b="1"/>
            </a:lvl1pPr>
          </a:lstStyle>
          <a:p>
            <a:r>
              <a:rPr lang="en-US" dirty="0"/>
              <a:t>May </a:t>
            </a:r>
            <a:r>
              <a:rPr dirty="0"/>
              <a:t>202</a:t>
            </a:r>
            <a:r>
              <a:rPr lang="en-US" dirty="0"/>
              <a:t>2</a:t>
            </a:r>
            <a:endParaRPr dirty="0"/>
          </a:p>
        </p:txBody>
      </p:sp>
      <p:sp>
        <p:nvSpPr>
          <p:cNvPr id="80" name="Slide Number Placeholder 3"/>
          <p:cNvSpPr txBox="1">
            <a:spLocks noGrp="1"/>
          </p:cNvSpPr>
          <p:nvPr>
            <p:ph type="sldNum" sz="quarter" idx="2"/>
          </p:nvPr>
        </p:nvSpPr>
        <p:spPr>
          <a:xfrm>
            <a:off x="6063192" y="6475414"/>
            <a:ext cx="165101"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449262" rtl="0" fontAlgn="auto" latinLnBrk="0" hangingPunct="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kumimoji="0" sz="1200" b="0" i="0" u="none" strike="noStrike" cap="none" spc="0" normalizeH="0" baseline="0">
                <a:ln>
                  <a:noFill/>
                </a:ln>
                <a:solidFill>
                  <a:srgbClr val="000000"/>
                </a:solidFill>
                <a:effectLst/>
                <a:uFillTx/>
                <a:latin typeface="+mn-lt"/>
                <a:ea typeface="+mn-ea"/>
                <a:cs typeface="+mn-cs"/>
                <a:sym typeface="Times New Roman"/>
              </a:defRPr>
            </a:lvl1pPr>
            <a:lvl2pPr marL="0" marR="0" indent="4572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2pPr>
            <a:lvl3pPr marL="0" marR="0" indent="9144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3pPr>
            <a:lvl4pPr marL="0" marR="0" indent="13716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4pPr>
            <a:lvl5pPr marL="0" marR="0" indent="18288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5pPr>
            <a:lvl6pPr marL="0" marR="0" indent="22860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6pPr>
            <a:lvl7pPr marL="0" marR="0" indent="27432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7pPr>
            <a:lvl8pPr marL="0" marR="0" indent="32004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8pPr>
            <a:lvl9pPr marL="0" marR="0" indent="36576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9pPr>
          </a:lstStyle>
          <a:p>
            <a:fld id="{86CB4B4D-7CA3-9044-876B-883B54F8677D}" type="slidenum">
              <a:rPr lang="en-US" smtClean="0"/>
              <a:pPr/>
              <a:t>31</a:t>
            </a:fld>
            <a:endParaRPr/>
          </a:p>
        </p:txBody>
      </p:sp>
      <p:sp>
        <p:nvSpPr>
          <p:cNvPr id="81" name="Title 1"/>
          <p:cNvSpPr txBox="1">
            <a:spLocks noGrp="1"/>
          </p:cNvSpPr>
          <p:nvPr>
            <p:ph type="title" idx="4294967295"/>
          </p:nvPr>
        </p:nvSpPr>
        <p:spPr>
          <a:xfrm>
            <a:off x="2209800" y="457200"/>
            <a:ext cx="7772400" cy="1066800"/>
          </a:xfrm>
          <a:prstGeom prst="rect">
            <a:avLst/>
          </a:prstGeom>
        </p:spPr>
        <p:txBody>
          <a:bodyPr lIns="45719" tIns="45719" rIns="45719" bIns="45719"/>
          <a:lstStyle/>
          <a:p>
            <a:r>
              <a:rPr dirty="0"/>
              <a:t>IEEE 802.11 </a:t>
            </a:r>
            <a:r>
              <a:rPr lang="en-US" dirty="0" err="1"/>
              <a:t>TGbi</a:t>
            </a:r>
            <a:r>
              <a:rPr lang="en-US" dirty="0"/>
              <a:t> </a:t>
            </a:r>
            <a:r>
              <a:rPr dirty="0"/>
              <a:t>– </a:t>
            </a:r>
            <a:r>
              <a:rPr lang="en-US" dirty="0"/>
              <a:t>May 2022</a:t>
            </a:r>
            <a:endParaRPr dirty="0"/>
          </a:p>
        </p:txBody>
      </p:sp>
      <p:sp>
        <p:nvSpPr>
          <p:cNvPr id="82" name="Content Placeholder 2"/>
          <p:cNvSpPr txBox="1">
            <a:spLocks noGrp="1"/>
          </p:cNvSpPr>
          <p:nvPr>
            <p:ph type="body" idx="4294967295"/>
          </p:nvPr>
        </p:nvSpPr>
        <p:spPr>
          <a:xfrm>
            <a:off x="1103843" y="1397876"/>
            <a:ext cx="10210800" cy="4887831"/>
          </a:xfrm>
          <a:prstGeom prst="rect">
            <a:avLst/>
          </a:prstGeom>
        </p:spPr>
        <p:txBody>
          <a:bodyPr lIns="45719" tIns="45719" rIns="45719" bIns="45719">
            <a:normAutofit lnSpcReduction="10000"/>
          </a:bodyPr>
          <a:lstStyle/>
          <a:p>
            <a:pPr>
              <a:buClr>
                <a:srgbClr val="000000"/>
              </a:buClr>
              <a:buSzPct val="100000"/>
              <a:buFont typeface="Arial"/>
              <a:buChar char="•"/>
            </a:pP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 is working on the Requirement definition phase of our timeline.</a:t>
            </a: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For our last two meetings, we have been discussing requirements to determine the level of consensus.</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marL="343619">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There are 3 sessions in the </a:t>
            </a:r>
            <a:r>
              <a:rPr lang="en-US" sz="2000">
                <a:latin typeface="Times New Roman" panose="02020603050405020304" pitchFamily="18" charset="0"/>
                <a:cs typeface="Times New Roman" panose="02020603050405020304" pitchFamily="18" charset="0"/>
              </a:rPr>
              <a:t>May Interim </a:t>
            </a:r>
            <a:r>
              <a:rPr lang="en-US" sz="2000" dirty="0">
                <a:latin typeface="Times New Roman" panose="02020603050405020304" pitchFamily="18" charset="0"/>
                <a:cs typeface="Times New Roman" panose="02020603050405020304" pitchFamily="18" charset="0"/>
              </a:rPr>
              <a:t>for </a:t>
            </a: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Wednesday 11:15 ET</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Thursday	11:15 ET</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Friday    	11:15 ET </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We will discuss at least one submission on Wednesday, and we will return to our discussion of the existing requirements.</a:t>
            </a: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On Friday, we will motion the approval of the requirements for which there is a consensus.</a:t>
            </a:r>
          </a:p>
          <a:p>
            <a:pPr>
              <a:buClr>
                <a:srgbClr val="000000"/>
              </a:buClr>
              <a:buSzPct val="100000"/>
              <a:buFont typeface="Arial"/>
              <a:buChar char="•"/>
            </a:pPr>
            <a:endParaRPr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sz="2000" dirty="0">
                <a:latin typeface="Times New Roman" panose="02020603050405020304" pitchFamily="18" charset="0"/>
                <a:cs typeface="Times New Roman" panose="02020603050405020304" pitchFamily="18" charset="0"/>
              </a:rPr>
              <a:t>The agenda </a:t>
            </a:r>
            <a:r>
              <a:rPr lang="en-US" sz="2000" dirty="0">
                <a:latin typeface="Times New Roman" panose="02020603050405020304" pitchFamily="18" charset="0"/>
                <a:cs typeface="Times New Roman" panose="02020603050405020304" pitchFamily="18" charset="0"/>
              </a:rPr>
              <a:t>will be </a:t>
            </a:r>
            <a:r>
              <a:rPr sz="2000" dirty="0">
                <a:latin typeface="Times New Roman" panose="02020603050405020304" pitchFamily="18" charset="0"/>
                <a:cs typeface="Times New Roman" panose="02020603050405020304" pitchFamily="18" charset="0"/>
              </a:rPr>
              <a:t>available as 802.11-2</a:t>
            </a:r>
            <a:r>
              <a:rPr lang="en-US" sz="2000" dirty="0">
                <a:latin typeface="Times New Roman" panose="02020603050405020304" pitchFamily="18" charset="0"/>
                <a:cs typeface="Times New Roman" panose="02020603050405020304" pitchFamily="18" charset="0"/>
              </a:rPr>
              <a:t>2/606r0.</a:t>
            </a:r>
            <a:endParaRPr sz="2000" dirty="0">
              <a:latin typeface="Times New Roman" panose="02020603050405020304" pitchFamily="18" charset="0"/>
              <a:cs typeface="Times New Roman" panose="02020603050405020304" pitchFamily="18" charset="0"/>
            </a:endParaRPr>
          </a:p>
        </p:txBody>
      </p:sp>
      <p:sp>
        <p:nvSpPr>
          <p:cNvPr id="2" name="Date Placeholder 1">
            <a:extLst>
              <a:ext uri="{FF2B5EF4-FFF2-40B4-BE49-F238E27FC236}">
                <a16:creationId xmlns:a16="http://schemas.microsoft.com/office/drawing/2014/main" id="{5F44EFCB-A5A4-4CB7-89DC-C8EFE13311A8}"/>
              </a:ext>
            </a:extLst>
          </p:cNvPr>
          <p:cNvSpPr>
            <a:spLocks noGrp="1"/>
          </p:cNvSpPr>
          <p:nvPr>
            <p:ph type="dt" idx="10"/>
          </p:nvPr>
        </p:nvSpPr>
        <p:spPr/>
        <p:txBody>
          <a:bodyPr/>
          <a:lstStyle/>
          <a:p>
            <a:r>
              <a:rPr lang="en-US"/>
              <a:t>May 2022</a:t>
            </a:r>
            <a:endParaRPr lang="en-GB"/>
          </a:p>
        </p:txBody>
      </p:sp>
      <p:sp>
        <p:nvSpPr>
          <p:cNvPr id="3" name="Footer Placeholder 2">
            <a:extLst>
              <a:ext uri="{FF2B5EF4-FFF2-40B4-BE49-F238E27FC236}">
                <a16:creationId xmlns:a16="http://schemas.microsoft.com/office/drawing/2014/main" id="{655C1A62-5A3B-4DF0-96E9-4F7644C36298}"/>
              </a:ext>
            </a:extLst>
          </p:cNvPr>
          <p:cNvSpPr>
            <a:spLocks noGrp="1"/>
          </p:cNvSpPr>
          <p:nvPr>
            <p:ph type="ftr" idx="11"/>
          </p:nvPr>
        </p:nvSpPr>
        <p:spPr/>
        <p:txBody>
          <a:bodyPr/>
          <a:lstStyle/>
          <a:p>
            <a:r>
              <a:rPr lang="en-GB"/>
              <a:t>Carol Ansley, Cox</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04255"/>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802.11 ITU Liaison Ad Hoc (ITU AHG) – May 2022</a:t>
            </a:r>
            <a:endParaRPr lang="en-GB" dirty="0"/>
          </a:p>
        </p:txBody>
      </p:sp>
      <p:sp>
        <p:nvSpPr>
          <p:cNvPr id="5122" name="Rectangle 2"/>
          <p:cNvSpPr>
            <a:spLocks noGrp="1" noChangeArrowheads="1"/>
          </p:cNvSpPr>
          <p:nvPr>
            <p:ph idx="1"/>
          </p:nvPr>
        </p:nvSpPr>
        <p:spPr>
          <a:xfrm>
            <a:off x="915458" y="1210745"/>
            <a:ext cx="10361084" cy="5073649"/>
          </a:xfrm>
          <a:ln/>
        </p:spPr>
        <p:txBody>
          <a:bodyPr/>
          <a:lstStyle/>
          <a:p>
            <a:pPr marL="342900" lvl="2" indent="-342900">
              <a:spcBef>
                <a:spcPts val="300"/>
              </a:spcBef>
              <a:spcAft>
                <a:spcPts val="0"/>
              </a:spcAft>
              <a:buFont typeface="Arial" panose="020B0604020202020204" pitchFamily="34" charset="0"/>
              <a:buChar char="•"/>
              <a:defRPr/>
            </a:pPr>
            <a:r>
              <a:rPr lang="en-US" altLang="en-US" sz="2400" dirty="0">
                <a:solidFill>
                  <a:schemeClr val="tx1"/>
                </a:solidFill>
              </a:rPr>
              <a:t>Had no meetings since March </a:t>
            </a:r>
            <a:r>
              <a:rPr lang="en-US" altLang="en-US" sz="2400">
                <a:solidFill>
                  <a:schemeClr val="tx1"/>
                </a:solidFill>
              </a:rPr>
              <a:t>2022 Plenary </a:t>
            </a:r>
            <a:endParaRPr lang="en-US" altLang="en-US" sz="2400" dirty="0">
              <a:solidFill>
                <a:schemeClr val="tx1"/>
              </a:solidFill>
            </a:endParaRPr>
          </a:p>
          <a:p>
            <a:pPr marL="342900" lvl="2" indent="-342900">
              <a:spcBef>
                <a:spcPts val="300"/>
              </a:spcBef>
              <a:spcAft>
                <a:spcPts val="0"/>
              </a:spcAft>
              <a:buFont typeface="Arial" panose="020B0604020202020204" pitchFamily="34" charset="0"/>
              <a:buChar char="•"/>
              <a:defRPr/>
            </a:pPr>
            <a:r>
              <a:rPr lang="en-US" altLang="en-US" sz="2400" dirty="0">
                <a:solidFill>
                  <a:schemeClr val="tx1"/>
                </a:solidFill>
              </a:rPr>
              <a:t>802.18 Recommendations on M.1450-5 &amp; M.1801-2, based on ITU –AHG recommendations, approved by EC and submitted to WP 5A</a:t>
            </a:r>
          </a:p>
          <a:p>
            <a:pPr marL="800100" lvl="3" indent="-342900">
              <a:spcBef>
                <a:spcPts val="300"/>
              </a:spcBef>
              <a:spcAft>
                <a:spcPts val="0"/>
              </a:spcAft>
              <a:buFont typeface="Arial" panose="020B0604020202020204" pitchFamily="34" charset="0"/>
              <a:buChar char="•"/>
              <a:defRPr/>
            </a:pPr>
            <a:r>
              <a:rPr lang="en-US" altLang="en-US" sz="2000" dirty="0">
                <a:solidFill>
                  <a:schemeClr val="tx1"/>
                </a:solidFill>
                <a:hlinkClick r:id="rId3"/>
              </a:rPr>
              <a:t>https://mentor.ieee.org/802.18/dcn/22/18-22-0032-05-0000-proposed-modifications-to-itu-r-m-1450-5.docx</a:t>
            </a:r>
            <a:r>
              <a:rPr lang="en-US" altLang="en-US" sz="2000" dirty="0">
                <a:solidFill>
                  <a:schemeClr val="tx1"/>
                </a:solidFill>
              </a:rPr>
              <a:t>  </a:t>
            </a:r>
          </a:p>
          <a:p>
            <a:pPr marL="800100" lvl="3" indent="-342900">
              <a:spcBef>
                <a:spcPts val="300"/>
              </a:spcBef>
              <a:spcAft>
                <a:spcPts val="0"/>
              </a:spcAft>
              <a:buFont typeface="Arial" panose="020B0604020202020204" pitchFamily="34" charset="0"/>
              <a:buChar char="•"/>
              <a:defRPr/>
            </a:pPr>
            <a:r>
              <a:rPr lang="en-US" altLang="en-US" sz="2000" dirty="0">
                <a:solidFill>
                  <a:schemeClr val="tx1"/>
                </a:solidFill>
                <a:hlinkClick r:id="rId4"/>
              </a:rPr>
              <a:t>https://mentor.ieee.org/802.18/dcn/22/18-22-0033-04-0000-proposed-modifications-to-itu-r-m-1801-2.docx</a:t>
            </a:r>
            <a:endParaRPr lang="en-US" altLang="en-US" sz="2000" dirty="0">
              <a:solidFill>
                <a:schemeClr val="tx1"/>
              </a:solidFill>
            </a:endParaRPr>
          </a:p>
          <a:p>
            <a:pPr marL="342900" lvl="2" indent="-342900">
              <a:spcBef>
                <a:spcPts val="300"/>
              </a:spcBef>
              <a:spcAft>
                <a:spcPts val="0"/>
              </a:spcAft>
              <a:buFont typeface="Arial" panose="020B0604020202020204" pitchFamily="34" charset="0"/>
              <a:buChar char="•"/>
              <a:defRPr/>
            </a:pPr>
            <a:r>
              <a:rPr lang="en-US" sz="2600" dirty="0">
                <a:solidFill>
                  <a:schemeClr val="tx1"/>
                </a:solidFill>
              </a:rPr>
              <a:t>No ITU AHG session during May 2022 session as we are still waiting for the result of WP 5A May-June meeting</a:t>
            </a:r>
          </a:p>
          <a:p>
            <a:pPr marL="342900" lvl="2" indent="-342900">
              <a:spcBef>
                <a:spcPts val="300"/>
              </a:spcBef>
              <a:spcAft>
                <a:spcPts val="0"/>
              </a:spcAft>
              <a:buFont typeface="Arial" panose="020B0604020202020204" pitchFamily="34" charset="0"/>
              <a:buChar char="•"/>
              <a:defRPr/>
            </a:pPr>
            <a:r>
              <a:rPr lang="en-US" sz="2400" dirty="0">
                <a:solidFill>
                  <a:schemeClr val="tx1"/>
                </a:solidFill>
              </a:rPr>
              <a:t>Next Steps</a:t>
            </a:r>
          </a:p>
          <a:p>
            <a:pPr marL="800100" lvl="3" indent="-342900">
              <a:spcBef>
                <a:spcPts val="300"/>
              </a:spcBef>
              <a:spcAft>
                <a:spcPts val="0"/>
              </a:spcAft>
              <a:buFont typeface="Arial" panose="020B0604020202020204" pitchFamily="34" charset="0"/>
              <a:buChar char="•"/>
              <a:defRPr/>
            </a:pPr>
            <a:r>
              <a:rPr lang="en-US" sz="2000" dirty="0"/>
              <a:t>Working Party 5A Next Meeting Dates</a:t>
            </a:r>
          </a:p>
          <a:p>
            <a:pPr marL="800100" lvl="3" indent="-342900">
              <a:spcBef>
                <a:spcPts val="300"/>
              </a:spcBef>
              <a:spcAft>
                <a:spcPts val="0"/>
              </a:spcAft>
              <a:buFont typeface="Arial" panose="020B0604020202020204" pitchFamily="34" charset="0"/>
              <a:buChar char="•"/>
              <a:defRPr/>
            </a:pPr>
            <a:r>
              <a:rPr lang="en-US" sz="2000" dirty="0">
                <a:hlinkClick r:id="rId5">
                  <a:extLst>
                    <a:ext uri="{A12FA001-AC4F-418D-AE19-62706E023703}">
                      <ahyp:hlinkClr xmlns:ahyp="http://schemas.microsoft.com/office/drawing/2018/hyperlinkcolor" val="tx"/>
                    </a:ext>
                  </a:extLst>
                </a:hlinkClick>
              </a:rPr>
              <a:t>Monday 2022-05-23 - Friday 2022-06-03</a:t>
            </a:r>
            <a:endParaRPr lang="pt-BR" sz="2000" dirty="0"/>
          </a:p>
          <a:p>
            <a:pPr marL="800100" lvl="3" indent="-342900">
              <a:spcBef>
                <a:spcPts val="300"/>
              </a:spcBef>
              <a:spcAft>
                <a:spcPts val="0"/>
              </a:spcAft>
              <a:buFont typeface="Arial" panose="020B0604020202020204" pitchFamily="34" charset="0"/>
              <a:buChar char="•"/>
              <a:defRPr/>
            </a:pPr>
            <a:r>
              <a:rPr lang="en-US" sz="2000" dirty="0"/>
              <a:t>Next ITU AHG Meeting: </a:t>
            </a:r>
          </a:p>
          <a:p>
            <a:pPr marL="1257300" lvl="4" indent="-342900">
              <a:spcBef>
                <a:spcPts val="300"/>
              </a:spcBef>
              <a:spcAft>
                <a:spcPts val="0"/>
              </a:spcAft>
              <a:buFont typeface="Arial" panose="020B0604020202020204" pitchFamily="34" charset="0"/>
              <a:buChar char="•"/>
              <a:defRPr/>
            </a:pPr>
            <a:r>
              <a:rPr lang="en-US" sz="2000" dirty="0"/>
              <a:t>TBD</a:t>
            </a:r>
            <a:endParaRPr lang="en-US" sz="2400" dirty="0">
              <a:solidFill>
                <a:schemeClr val="tx1"/>
              </a:solidFill>
            </a:endParaRPr>
          </a:p>
        </p:txBody>
      </p:sp>
      <p:sp>
        <p:nvSpPr>
          <p:cNvPr id="4" name="Footer Placeholder 3">
            <a:extLst>
              <a:ext uri="{FF2B5EF4-FFF2-40B4-BE49-F238E27FC236}">
                <a16:creationId xmlns:a16="http://schemas.microsoft.com/office/drawing/2014/main" id="{6A98F58D-DAF6-457B-9BF2-F51B8C705BFF}"/>
              </a:ext>
            </a:extLst>
          </p:cNvPr>
          <p:cNvSpPr>
            <a:spLocks noGrp="1"/>
          </p:cNvSpPr>
          <p:nvPr>
            <p:ph type="ftr" idx="14"/>
          </p:nvPr>
        </p:nvSpPr>
        <p:spPr/>
        <p:txBody>
          <a:bodyPr/>
          <a:lstStyle/>
          <a:p>
            <a:r>
              <a:rPr lang="en-GB"/>
              <a:t>Hassan Yaghoobi, Intel</a:t>
            </a:r>
            <a:endParaRPr lang="en-GB" dirty="0"/>
          </a:p>
        </p:txBody>
      </p:sp>
      <p:sp>
        <p:nvSpPr>
          <p:cNvPr id="5" name="Slide Number Placeholder 4">
            <a:extLst>
              <a:ext uri="{FF2B5EF4-FFF2-40B4-BE49-F238E27FC236}">
                <a16:creationId xmlns:a16="http://schemas.microsoft.com/office/drawing/2014/main" id="{2FCE7B35-3811-4156-BFBF-85A6EB7B8763}"/>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6" name="Date Placeholder 5">
            <a:extLst>
              <a:ext uri="{FF2B5EF4-FFF2-40B4-BE49-F238E27FC236}">
                <a16:creationId xmlns:a16="http://schemas.microsoft.com/office/drawing/2014/main" id="{4D5EACE6-F056-48C3-8D1A-2ABB07184E6E}"/>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6000917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2209800" y="609600"/>
            <a:ext cx="7772400" cy="1066800"/>
          </a:xfrm>
        </p:spPr>
        <p:txBody>
          <a:bodyPr/>
          <a:lstStyle/>
          <a:p>
            <a:r>
              <a:rPr lang="en-US" altLang="en-US" dirty="0"/>
              <a:t>ANA Status</a:t>
            </a:r>
          </a:p>
        </p:txBody>
      </p:sp>
      <p:sp>
        <p:nvSpPr>
          <p:cNvPr id="4099" name="Content Placeholder 6"/>
          <p:cNvSpPr>
            <a:spLocks noGrp="1"/>
          </p:cNvSpPr>
          <p:nvPr>
            <p:ph idx="1"/>
          </p:nvPr>
        </p:nvSpPr>
        <p:spPr>
          <a:xfrm>
            <a:off x="2209800" y="1905000"/>
            <a:ext cx="7772400" cy="3505200"/>
          </a:xfrm>
        </p:spPr>
        <p:txBody>
          <a:bodyPr/>
          <a:lstStyle/>
          <a:p>
            <a:pPr eaLnBrk="1" hangingPunct="1"/>
            <a:r>
              <a:rPr lang="en-US" altLang="en-US" dirty="0"/>
              <a:t>The latest database is 11-11/0270r61 (May 2022)</a:t>
            </a:r>
          </a:p>
          <a:p>
            <a:pPr eaLnBrk="1" hangingPunct="1"/>
            <a:r>
              <a:rPr lang="en-US" altLang="en-US" dirty="0"/>
              <a:t>Changes since March 2022:</a:t>
            </a:r>
          </a:p>
          <a:p>
            <a:pPr lvl="1" eaLnBrk="1" hangingPunct="1"/>
            <a:r>
              <a:rPr lang="en-US" altLang="en-US" dirty="0" err="1"/>
              <a:t>TGbe</a:t>
            </a:r>
            <a:r>
              <a:rPr lang="en-US" altLang="en-US" dirty="0"/>
              <a:t>: allocated MIB objects and Extension Element ID</a:t>
            </a:r>
          </a:p>
          <a:p>
            <a:pPr eaLnBrk="1" hangingPunct="1"/>
            <a:r>
              <a:rPr lang="en-US" altLang="en-US" dirty="0"/>
              <a:t>Pending changes:</a:t>
            </a:r>
          </a:p>
          <a:p>
            <a:pPr lvl="1" eaLnBrk="1" hangingPunct="1"/>
            <a:r>
              <a:rPr lang="en-US" altLang="en-US" dirty="0" err="1"/>
              <a:t>REVme</a:t>
            </a:r>
            <a:r>
              <a:rPr lang="en-US" altLang="en-US" dirty="0"/>
              <a:t>: allocate Extended RSN Capabilities, release some RSN Capabilities, allocate MIB objects</a:t>
            </a:r>
          </a:p>
        </p:txBody>
      </p:sp>
      <p:sp>
        <p:nvSpPr>
          <p:cNvPr id="2" name="Footer Placeholder 1">
            <a:extLst>
              <a:ext uri="{FF2B5EF4-FFF2-40B4-BE49-F238E27FC236}">
                <a16:creationId xmlns:a16="http://schemas.microsoft.com/office/drawing/2014/main" id="{B378FDA6-01B4-46E9-BD70-D10B41BC04E0}"/>
              </a:ext>
            </a:extLst>
          </p:cNvPr>
          <p:cNvSpPr>
            <a:spLocks noGrp="1"/>
          </p:cNvSpPr>
          <p:nvPr>
            <p:ph type="ftr" idx="14"/>
          </p:nvPr>
        </p:nvSpPr>
        <p:spPr/>
        <p:txBody>
          <a:bodyPr/>
          <a:lstStyle/>
          <a:p>
            <a:r>
              <a:rPr lang="en-GB"/>
              <a:t>Robert Stacey, Intel</a:t>
            </a:r>
            <a:endParaRPr lang="en-GB" dirty="0"/>
          </a:p>
        </p:txBody>
      </p:sp>
      <p:sp>
        <p:nvSpPr>
          <p:cNvPr id="3" name="Slide Number Placeholder 2">
            <a:extLst>
              <a:ext uri="{FF2B5EF4-FFF2-40B4-BE49-F238E27FC236}">
                <a16:creationId xmlns:a16="http://schemas.microsoft.com/office/drawing/2014/main" id="{06D711B6-5BBA-4C13-93D3-EBCF5F8C5D1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Date Placeholder 3">
            <a:extLst>
              <a:ext uri="{FF2B5EF4-FFF2-40B4-BE49-F238E27FC236}">
                <a16:creationId xmlns:a16="http://schemas.microsoft.com/office/drawing/2014/main" id="{1B29BCD2-E569-489D-AE06-611DA9B76609}"/>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470700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May 2022</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342900" lvl="2" indent="-342900">
              <a:spcBef>
                <a:spcPts val="300"/>
              </a:spcBef>
              <a:spcAft>
                <a:spcPts val="0"/>
              </a:spcAft>
              <a:defRPr/>
            </a:pPr>
            <a:r>
              <a:rPr lang="en-US" altLang="en-US" sz="2400" b="1" dirty="0"/>
              <a:t>Teleconferences since March (2): </a:t>
            </a:r>
          </a:p>
          <a:p>
            <a:pPr marL="457200" indent="-457200">
              <a:lnSpc>
                <a:spcPct val="90000"/>
              </a:lnSpc>
              <a:spcBef>
                <a:spcPts val="300"/>
              </a:spcBef>
              <a:spcAft>
                <a:spcPts val="0"/>
              </a:spcAft>
              <a:buFont typeface="Arial" panose="020B0604020202020204" pitchFamily="34" charset="0"/>
              <a:buChar char="•"/>
              <a:defRPr/>
            </a:pPr>
            <a:r>
              <a:rPr lang="en-US" dirty="0"/>
              <a:t>Clause 6 discussion: </a:t>
            </a:r>
            <a:r>
              <a:rPr lang="en-US" dirty="0">
                <a:hlinkClick r:id="rId3"/>
              </a:rPr>
              <a:t>11-22/0413r2</a:t>
            </a:r>
            <a:r>
              <a:rPr lang="en-US" dirty="0"/>
              <a:t> </a:t>
            </a:r>
          </a:p>
          <a:p>
            <a:pPr marL="457200" indent="-457200">
              <a:lnSpc>
                <a:spcPct val="90000"/>
              </a:lnSpc>
              <a:spcBef>
                <a:spcPts val="300"/>
              </a:spcBef>
              <a:spcAft>
                <a:spcPts val="0"/>
              </a:spcAft>
              <a:buFont typeface="Arial" panose="020B0604020202020204" pitchFamily="34" charset="0"/>
              <a:buChar char="•"/>
              <a:defRPr/>
            </a:pPr>
            <a:r>
              <a:rPr lang="en-US" dirty="0"/>
              <a:t>Updates on Std 802 project</a:t>
            </a:r>
            <a:endParaRPr lang="en-US" altLang="en-US" b="1" dirty="0"/>
          </a:p>
          <a:p>
            <a:pPr marL="342900" lvl="2" indent="-342900">
              <a:spcBef>
                <a:spcPts val="1200"/>
              </a:spcBef>
              <a:spcAft>
                <a:spcPts val="1200"/>
              </a:spcAft>
              <a:defRPr/>
            </a:pPr>
            <a:r>
              <a:rPr lang="en-US" altLang="en-US" sz="2400" b="1" dirty="0"/>
              <a:t>Will have two meetings this week: Monday 13:30 ET, Wednesday 11:15 ET</a:t>
            </a:r>
          </a:p>
          <a:p>
            <a:pPr marL="342900" lvl="2" indent="-342900">
              <a:spcBef>
                <a:spcPts val="300"/>
              </a:spcBef>
              <a:spcAft>
                <a:spcPts val="0"/>
              </a:spcAft>
              <a:defRPr/>
            </a:pPr>
            <a:r>
              <a:rPr lang="en-US" altLang="en-US" sz="2400" b="1" dirty="0"/>
              <a:t>Agenda is here: </a:t>
            </a:r>
            <a:r>
              <a:rPr lang="en-US" altLang="en-US" sz="2400" b="1" dirty="0">
                <a:hlinkClick r:id="rId4"/>
              </a:rPr>
              <a:t>11-22/0589r0</a:t>
            </a:r>
            <a:r>
              <a:rPr lang="en-US" altLang="en-US" sz="2400" b="1" dirty="0"/>
              <a:t> topics:</a:t>
            </a:r>
          </a:p>
          <a:p>
            <a:pPr marL="342900" lvl="2" indent="-342900">
              <a:spcBef>
                <a:spcPts val="300"/>
              </a:spcBef>
              <a:spcAft>
                <a:spcPts val="0"/>
              </a:spcAft>
              <a:buFontTx/>
              <a:buChar char="-"/>
              <a:defRPr/>
            </a:pPr>
            <a:r>
              <a:rPr lang="en-US" altLang="en-US" sz="2400" b="1" dirty="0"/>
              <a:t>Clause 6 discussion (purpose and value, alternative (much smaller!) representation)</a:t>
            </a:r>
          </a:p>
          <a:p>
            <a:pPr marL="342900" lvl="2" indent="-342900">
              <a:spcBef>
                <a:spcPts val="300"/>
              </a:spcBef>
              <a:spcAft>
                <a:spcPts val="0"/>
              </a:spcAft>
              <a:buFontTx/>
              <a:buChar char="-"/>
              <a:defRPr/>
            </a:pPr>
            <a:r>
              <a:rPr lang="en-US" altLang="en-US" sz="2400" b="1" dirty="0"/>
              <a:t>Consider 802/802EC/</a:t>
            </a:r>
            <a:r>
              <a:rPr lang="en-US" altLang="en-US" sz="2400" b="1" dirty="0" err="1"/>
              <a:t>Nendica</a:t>
            </a:r>
            <a:r>
              <a:rPr lang="en-US" altLang="en-US" sz="2400" b="1" dirty="0"/>
              <a:t> activity on IEEE Std 802 revision</a:t>
            </a:r>
          </a:p>
          <a:p>
            <a:pPr marL="342900" lvl="2" indent="-342900">
              <a:spcBef>
                <a:spcPts val="300"/>
              </a:spcBef>
              <a:spcAft>
                <a:spcPts val="0"/>
              </a:spcAft>
              <a:buFontTx/>
              <a:buChar char="-"/>
              <a:defRPr/>
            </a:pPr>
            <a:r>
              <a:rPr lang="en-US" altLang="en-US" sz="2400" b="1" dirty="0"/>
              <a:t>Annex G: Discussion of new alternative</a:t>
            </a:r>
          </a:p>
          <a:p>
            <a:pPr marL="342900" lvl="2" indent="-342900">
              <a:spcBef>
                <a:spcPts val="300"/>
              </a:spcBef>
              <a:spcAft>
                <a:spcPts val="0"/>
              </a:spcAft>
              <a:buFontTx/>
              <a:buChar char="-"/>
              <a:defRPr/>
            </a:pPr>
            <a:r>
              <a:rPr lang="en-US" altLang="en-US" sz="2400" b="1" dirty="0"/>
              <a:t>Any other topics (especially from next slide) ??</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734B115A-05F3-4624-83D6-85CA5DD9EE33}"/>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CBE90B49-5FAA-42BF-96E9-3CC087B2089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Date Placeholder 6">
            <a:extLst>
              <a:ext uri="{FF2B5EF4-FFF2-40B4-BE49-F238E27FC236}">
                <a16:creationId xmlns:a16="http://schemas.microsoft.com/office/drawing/2014/main" id="{D15193E3-FEF3-448F-9A9E-74366FE958B3}"/>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649552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May 2022</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Clarifying EPD/LPD: </a:t>
            </a:r>
            <a:r>
              <a:rPr lang="en-US" sz="2000" kern="0" dirty="0">
                <a:hlinkClick r:id="rId3"/>
              </a:rPr>
              <a:t>11-20/0174r0</a:t>
            </a:r>
            <a:endParaRPr lang="en-US" sz="2000" b="1" kern="0" dirty="0">
              <a:solidFill>
                <a:schemeClr val="accent2">
                  <a:lumMod val="75000"/>
                </a:schemeClr>
              </a:solidFill>
            </a:endParaRP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b="1" kern="0"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A83268DA-93F1-4761-8D2A-B1CDA5990238}"/>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E882E3C4-A9C1-4139-BA10-3853AB94BA42}"/>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Date Placeholder 6">
            <a:extLst>
              <a:ext uri="{FF2B5EF4-FFF2-40B4-BE49-F238E27FC236}">
                <a16:creationId xmlns:a16="http://schemas.microsoft.com/office/drawing/2014/main" id="{18E25E77-D6E8-41D6-81C5-268ED4CA559C}"/>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6461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a:extLst>
              <a:ext uri="{FF2B5EF4-FFF2-40B4-BE49-F238E27FC236}">
                <a16:creationId xmlns:a16="http://schemas.microsoft.com/office/drawing/2014/main" id="{B37EF584-AE1F-41D0-BE69-2166D121E94F}"/>
              </a:ext>
            </a:extLst>
          </p:cNvPr>
          <p:cNvSpPr>
            <a:spLocks noGrp="1" noChangeArrowheads="1"/>
          </p:cNvSpPr>
          <p:nvPr>
            <p:ph type="title" idx="4294967295"/>
          </p:nvPr>
        </p:nvSpPr>
        <p:spPr>
          <a:xfrm>
            <a:off x="2220913" y="609600"/>
            <a:ext cx="7772400" cy="990600"/>
          </a:xfrm>
        </p:spPr>
        <p:txBody>
          <a:bodyPr vert="horz" wrap="square" lIns="91440" tIns="45720" rIns="91440" bIns="45720" numCol="1" anchor="ctr" anchorCtr="0" compatLnSpc="1">
            <a:prstTxWarp prst="textNoShape">
              <a:avLst/>
            </a:prstTxWarp>
          </a:bodyPr>
          <a:lstStyle/>
          <a:p>
            <a:r>
              <a:rPr lang="en-US" altLang="en-US"/>
              <a:t>The Coex SC will formally meet once</a:t>
            </a:r>
            <a:br>
              <a:rPr lang="en-US" altLang="en-US"/>
            </a:br>
            <a:r>
              <a:rPr lang="en-US" altLang="en-US"/>
              <a:t>(</a:t>
            </a:r>
            <a:r>
              <a:rPr lang="en-AU" altLang="en-US"/>
              <a:t>Mon, 16 May 2022 at 4-6 pm)</a:t>
            </a:r>
            <a:endParaRPr lang="en-US" altLang="en-US"/>
          </a:p>
        </p:txBody>
      </p:sp>
      <p:sp>
        <p:nvSpPr>
          <p:cNvPr id="15366" name="Content Placeholder 2">
            <a:extLst>
              <a:ext uri="{FF2B5EF4-FFF2-40B4-BE49-F238E27FC236}">
                <a16:creationId xmlns:a16="http://schemas.microsoft.com/office/drawing/2014/main" id="{D12172DE-E980-46FE-BE7B-30B547F1E2D3}"/>
              </a:ext>
            </a:extLst>
          </p:cNvPr>
          <p:cNvSpPr>
            <a:spLocks noGrp="1" noChangeArrowheads="1"/>
          </p:cNvSpPr>
          <p:nvPr>
            <p:ph idx="4294967295"/>
          </p:nvPr>
        </p:nvSpPr>
        <p:spPr>
          <a:xfrm>
            <a:off x="2251076" y="1905000"/>
            <a:ext cx="7783513" cy="4267200"/>
          </a:xfrm>
        </p:spPr>
        <p:txBody>
          <a:bodyPr vert="horz" wrap="square" lIns="91440" tIns="45720" rIns="91440" bIns="45720" numCol="1" anchor="t" anchorCtr="0" compatLnSpc="1">
            <a:prstTxWarp prst="textNoShape">
              <a:avLst/>
            </a:prstTxWarp>
          </a:bodyPr>
          <a:lstStyle/>
          <a:p>
            <a:pPr marL="0" indent="0">
              <a:defRPr/>
            </a:pPr>
            <a:r>
              <a:rPr lang="en-AU" altLang="en-US" dirty="0"/>
              <a:t>The agenda is light …</a:t>
            </a:r>
          </a:p>
          <a:p>
            <a:pPr marL="0" indent="0">
              <a:defRPr/>
            </a:pPr>
            <a:r>
              <a:rPr lang="en-AU" altLang="en-US" dirty="0"/>
              <a:t>… but the Coex SC agenda (11-22-0278) will focus on:</a:t>
            </a:r>
          </a:p>
          <a:p>
            <a:pPr>
              <a:defRPr/>
            </a:pPr>
            <a:r>
              <a:rPr lang="en-AU" altLang="en-US" dirty="0"/>
              <a:t>BRAN updates</a:t>
            </a:r>
          </a:p>
          <a:p>
            <a:pPr lvl="1">
              <a:defRPr/>
            </a:pPr>
            <a:r>
              <a:rPr lang="en-AU" altLang="en-US" dirty="0"/>
              <a:t>EN 301 893 issues (5 GHz) status</a:t>
            </a:r>
          </a:p>
          <a:p>
            <a:pPr lvl="1">
              <a:defRPr/>
            </a:pPr>
            <a:r>
              <a:rPr lang="en-AU" altLang="en-US" dirty="0"/>
              <a:t>EN 303 687 issues (6 GHz) status</a:t>
            </a:r>
          </a:p>
          <a:p>
            <a:pPr>
              <a:defRPr/>
            </a:pPr>
            <a:r>
              <a:rPr lang="en-AU" dirty="0"/>
              <a:t>… and a variety of other </a:t>
            </a:r>
            <a:r>
              <a:rPr lang="en-AU" dirty="0" err="1"/>
              <a:t>coex</a:t>
            </a:r>
            <a:r>
              <a:rPr lang="en-AU" dirty="0"/>
              <a:t> related topics</a:t>
            </a:r>
          </a:p>
          <a:p>
            <a:pPr lvl="1">
              <a:defRPr/>
            </a:pPr>
            <a:r>
              <a:rPr lang="en-AU" dirty="0"/>
              <a:t>Work needed in IEEE 802.11 WG because of BRAN decisions</a:t>
            </a:r>
          </a:p>
          <a:p>
            <a:pPr lvl="1">
              <a:defRPr/>
            </a:pPr>
            <a:r>
              <a:rPr lang="en-AU" dirty="0"/>
              <a:t>6 GHz spectrum availability</a:t>
            </a:r>
          </a:p>
          <a:p>
            <a:pPr lvl="1">
              <a:defRPr/>
            </a:pPr>
            <a:r>
              <a:rPr lang="en-AU" dirty="0"/>
              <a:t>60 GHz removal from scope</a:t>
            </a:r>
          </a:p>
          <a:p>
            <a:pPr lvl="1">
              <a:defRPr/>
            </a:pPr>
            <a:r>
              <a:rPr lang="en-AU" dirty="0"/>
              <a:t>3GPP </a:t>
            </a:r>
            <a:r>
              <a:rPr lang="en-AU" dirty="0" err="1"/>
              <a:t>coex</a:t>
            </a:r>
            <a:r>
              <a:rPr lang="en-AU"/>
              <a:t> update</a:t>
            </a:r>
            <a:endParaRPr lang="en-AU" dirty="0"/>
          </a:p>
          <a:p>
            <a:pPr lvl="1">
              <a:defRPr/>
            </a:pPr>
            <a:r>
              <a:rPr lang="en-AU" dirty="0"/>
              <a:t>Coex Tech Talk request for assistance</a:t>
            </a:r>
          </a:p>
          <a:p>
            <a:pPr lvl="1">
              <a:defRPr/>
            </a:pPr>
            <a:endParaRPr lang="en-AU" dirty="0"/>
          </a:p>
        </p:txBody>
      </p:sp>
      <p:sp>
        <p:nvSpPr>
          <p:cNvPr id="2" name="Footer Placeholder 1">
            <a:extLst>
              <a:ext uri="{FF2B5EF4-FFF2-40B4-BE49-F238E27FC236}">
                <a16:creationId xmlns:a16="http://schemas.microsoft.com/office/drawing/2014/main" id="{AE70B009-542B-4165-B3A8-FD47B02371AA}"/>
              </a:ext>
            </a:extLst>
          </p:cNvPr>
          <p:cNvSpPr>
            <a:spLocks noGrp="1"/>
          </p:cNvSpPr>
          <p:nvPr>
            <p:ph type="ftr" idx="11"/>
          </p:nvPr>
        </p:nvSpPr>
        <p:spPr/>
        <p:txBody>
          <a:bodyPr/>
          <a:lstStyle/>
          <a:p>
            <a:r>
              <a:rPr lang="en-GB"/>
              <a:t>Andrew Myles, Cisco</a:t>
            </a:r>
          </a:p>
        </p:txBody>
      </p:sp>
      <p:sp>
        <p:nvSpPr>
          <p:cNvPr id="3" name="Slide Number Placeholder 2">
            <a:extLst>
              <a:ext uri="{FF2B5EF4-FFF2-40B4-BE49-F238E27FC236}">
                <a16:creationId xmlns:a16="http://schemas.microsoft.com/office/drawing/2014/main" id="{0695B9CD-0DD8-47BF-9642-C3BDE16A8829}"/>
              </a:ext>
            </a:extLst>
          </p:cNvPr>
          <p:cNvSpPr>
            <a:spLocks noGrp="1"/>
          </p:cNvSpPr>
          <p:nvPr>
            <p:ph type="sldNum" idx="12"/>
          </p:nvPr>
        </p:nvSpPr>
        <p:spPr/>
        <p:txBody>
          <a:bodyPr/>
          <a:lstStyle/>
          <a:p>
            <a:r>
              <a:rPr lang="en-GB"/>
              <a:t>Slide </a:t>
            </a:r>
            <a:fld id="{F5D8E26B-7BCF-4D25-9C89-0168A6618F18}" type="slidenum">
              <a:rPr lang="en-GB" smtClean="0"/>
              <a:pPr/>
              <a:t>7</a:t>
            </a:fld>
            <a:endParaRPr lang="en-GB"/>
          </a:p>
        </p:txBody>
      </p:sp>
      <p:sp>
        <p:nvSpPr>
          <p:cNvPr id="4" name="Date Placeholder 3">
            <a:extLst>
              <a:ext uri="{FF2B5EF4-FFF2-40B4-BE49-F238E27FC236}">
                <a16:creationId xmlns:a16="http://schemas.microsoft.com/office/drawing/2014/main" id="{CDB87ECC-C90F-4208-9381-5DDBC996193A}"/>
              </a:ext>
            </a:extLst>
          </p:cNvPr>
          <p:cNvSpPr>
            <a:spLocks noGrp="1"/>
          </p:cNvSpPr>
          <p:nvPr>
            <p:ph type="dt" idx="10"/>
          </p:nvPr>
        </p:nvSpPr>
        <p:spPr/>
        <p:txBody>
          <a:bodyPr/>
          <a:lstStyle/>
          <a:p>
            <a:r>
              <a:rPr lang="en-US"/>
              <a:t>May 2022</a:t>
            </a:r>
            <a:endParaRPr lang="en-GB"/>
          </a:p>
        </p:txBody>
      </p:sp>
    </p:spTree>
    <p:extLst>
      <p:ext uri="{BB962C8B-B14F-4D97-AF65-F5344CB8AC3E}">
        <p14:creationId xmlns:p14="http://schemas.microsoft.com/office/powerpoint/2010/main" val="40070599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p:txBody>
          <a:bodyPr/>
          <a:lstStyle/>
          <a:p>
            <a:r>
              <a:rPr lang="en-US" altLang="en-US" dirty="0"/>
              <a:t>PAR Review SC – May Snapshot</a:t>
            </a:r>
            <a:br>
              <a:rPr lang="en-US" altLang="en-US" dirty="0"/>
            </a:br>
            <a:r>
              <a:rPr lang="en-US" altLang="en-US" dirty="0"/>
              <a:t>Chair: Jon Rosdahl</a:t>
            </a:r>
            <a:endParaRPr lang="en-US"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981201"/>
            <a:ext cx="10766394" cy="4400127"/>
          </a:xfrm>
        </p:spPr>
        <p:txBody>
          <a:bodyPr/>
          <a:lstStyle/>
          <a:p>
            <a:pPr marL="285750" indent="-285750">
              <a:buFont typeface="Arial" panose="020B0604020202020204" pitchFamily="34" charset="0"/>
              <a:buChar char="•"/>
            </a:pPr>
            <a:r>
              <a:rPr lang="en-US" altLang="en-US" dirty="0"/>
              <a:t>Not meeting this week</a:t>
            </a:r>
          </a:p>
          <a:p>
            <a:pPr marL="285750" indent="-285750">
              <a:buFont typeface="Arial" panose="020B0604020202020204" pitchFamily="34" charset="0"/>
              <a:buChar char="•"/>
            </a:pPr>
            <a:endParaRPr lang="en-US" altLang="en-US" dirty="0"/>
          </a:p>
          <a:p>
            <a:pPr marL="285750" indent="-285750">
              <a:buFont typeface="Arial" panose="020B0604020202020204" pitchFamily="34" charset="0"/>
              <a:buChar char="•"/>
            </a:pPr>
            <a:r>
              <a:rPr lang="en-US" altLang="en-US" dirty="0"/>
              <a:t>Will meet in July 2022 to review proposed PAR documents. </a:t>
            </a:r>
          </a:p>
          <a:p>
            <a:pPr marL="285750" indent="-285750">
              <a:buFont typeface="Arial" panose="020B0604020202020204" pitchFamily="34" charset="0"/>
              <a:buChar char="•"/>
            </a:pPr>
            <a:endParaRPr lang="en-US" altLang="en-US" dirty="0"/>
          </a:p>
          <a:p>
            <a:pPr marL="285750" indent="-285750">
              <a:buFont typeface="Arial" panose="020B0604020202020204" pitchFamily="34" charset="0"/>
              <a:buChar char="•"/>
            </a:pPr>
            <a:r>
              <a:rPr lang="en-US" altLang="en-US" dirty="0"/>
              <a:t>Upcoming Submission deadlines are</a:t>
            </a:r>
          </a:p>
          <a:p>
            <a:pPr lvl="1">
              <a:buFont typeface="Arial" panose="020B0604020202020204" pitchFamily="34" charset="0"/>
              <a:buChar char="•"/>
            </a:pPr>
            <a:r>
              <a:rPr lang="en-US" sz="1800" dirty="0"/>
              <a:t>WG PAR submission to 802 EC</a:t>
            </a:r>
            <a:r>
              <a:rPr lang="en-US" sz="1800"/>
              <a:t>:  1</a:t>
            </a:r>
            <a:r>
              <a:rPr lang="en-US" sz="1600" b="0" i="0">
                <a:solidFill>
                  <a:srgbClr val="000000"/>
                </a:solidFill>
                <a:effectLst/>
                <a:latin typeface="Times New Roman" panose="02020603050405020304" pitchFamily="18" charset="0"/>
              </a:rPr>
              <a:t>0 June </a:t>
            </a:r>
            <a:r>
              <a:rPr lang="en-US" sz="1600" b="0" i="0" dirty="0">
                <a:solidFill>
                  <a:srgbClr val="000000"/>
                </a:solidFill>
                <a:effectLst/>
                <a:latin typeface="Times New Roman" panose="02020603050405020304" pitchFamily="18" charset="0"/>
              </a:rPr>
              <a:t>2022</a:t>
            </a:r>
          </a:p>
          <a:p>
            <a:pPr lvl="1">
              <a:buFont typeface="Arial" panose="020B0604020202020204" pitchFamily="34" charset="0"/>
              <a:buChar char="•"/>
            </a:pPr>
            <a:r>
              <a:rPr lang="en-US" altLang="en-US" sz="1800" dirty="0"/>
              <a:t>WG PAR Submission to </a:t>
            </a:r>
            <a:r>
              <a:rPr lang="en-US" altLang="en-US" sz="1800" dirty="0" err="1"/>
              <a:t>NesCom</a:t>
            </a:r>
            <a:r>
              <a:rPr lang="en-US" altLang="en-US" sz="1800" dirty="0"/>
              <a:t> : </a:t>
            </a:r>
            <a:r>
              <a:rPr lang="en-US" sz="1600" dirty="0"/>
              <a:t>6 May 2022  for June 15 </a:t>
            </a:r>
            <a:r>
              <a:rPr lang="en-US" sz="1600" dirty="0" err="1"/>
              <a:t>NesCom</a:t>
            </a:r>
            <a:endParaRPr lang="en-US" sz="1600" dirty="0"/>
          </a:p>
          <a:p>
            <a:pPr lvl="8">
              <a:buFont typeface="Arial" panose="020B0604020202020204" pitchFamily="34" charset="0"/>
              <a:buChar char="•"/>
            </a:pPr>
            <a:r>
              <a:rPr lang="en-US" dirty="0"/>
              <a:t>11 August 2022 for the Sept 20 </a:t>
            </a:r>
            <a:r>
              <a:rPr lang="en-US" dirty="0" err="1"/>
              <a:t>NesCom</a:t>
            </a:r>
            <a:br>
              <a:rPr lang="en-US" altLang="en-US" sz="2400" dirty="0"/>
            </a:br>
            <a:endParaRPr lang="en-US" altLang="en-US" sz="2400" dirty="0"/>
          </a:p>
          <a:p>
            <a:pPr marL="285750" indent="-285750"/>
            <a:endParaRPr lang="en-US" dirty="0"/>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bwMode="auto">
          <a:xfrm>
            <a:off x="914402" y="304014"/>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May 2022</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bwMode="auto">
          <a:xfrm>
            <a:off x="8760296"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800" kern="1200">
                <a:solidFill>
                  <a:srgbClr val="000000"/>
                </a:solidFill>
                <a:latin typeface="Times New Roman" pitchFamily="16" charset="0"/>
                <a:ea typeface="Arial Unicode MS" pitchFamily="34" charset="-128"/>
                <a:cs typeface="Arial Unicode MS" pitchFamily="34" charset="-128"/>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481227D1-2634-4F13-AB36-3DEA0830291A}"/>
              </a:ext>
            </a:extLst>
          </p:cNvPr>
          <p:cNvSpPr>
            <a:spLocks noGrp="1" noChangeArrowheads="1"/>
          </p:cNvSpPr>
          <p:nvPr>
            <p:ph type="title"/>
          </p:nvPr>
        </p:nvSpPr>
        <p:spPr>
          <a:xfrm>
            <a:off x="2209800" y="581026"/>
            <a:ext cx="7772400" cy="561975"/>
          </a:xfrm>
        </p:spPr>
        <p:txBody>
          <a:bodyPr/>
          <a:lstStyle/>
          <a:p>
            <a:pPr eaLnBrk="1" hangingPunct="1"/>
            <a:r>
              <a:rPr lang="en-US" altLang="en-US"/>
              <a:t>802.11 WNG – May 2022</a:t>
            </a:r>
          </a:p>
        </p:txBody>
      </p:sp>
      <p:sp>
        <p:nvSpPr>
          <p:cNvPr id="15363" name="Rectangle 3">
            <a:extLst>
              <a:ext uri="{FF2B5EF4-FFF2-40B4-BE49-F238E27FC236}">
                <a16:creationId xmlns:a16="http://schemas.microsoft.com/office/drawing/2014/main" id="{30A5194B-22E3-4DB9-859A-06688889ACC4}"/>
              </a:ext>
            </a:extLst>
          </p:cNvPr>
          <p:cNvSpPr>
            <a:spLocks noGrp="1" noChangeArrowheads="1"/>
          </p:cNvSpPr>
          <p:nvPr>
            <p:ph idx="1"/>
          </p:nvPr>
        </p:nvSpPr>
        <p:spPr>
          <a:xfrm>
            <a:off x="2057400" y="1676401"/>
            <a:ext cx="8382000" cy="4206876"/>
          </a:xfrm>
        </p:spPr>
        <p:txBody>
          <a:bodyPr/>
          <a:lstStyle/>
          <a:p>
            <a:pPr>
              <a:spcBef>
                <a:spcPts val="0"/>
              </a:spcBef>
              <a:defRPr/>
            </a:pPr>
            <a:r>
              <a:rPr lang="en-US" altLang="en-US" sz="2000" dirty="0"/>
              <a:t>Announcements</a:t>
            </a:r>
          </a:p>
          <a:p>
            <a:pPr>
              <a:spcBef>
                <a:spcPts val="0"/>
              </a:spcBef>
              <a:defRPr/>
            </a:pPr>
            <a:r>
              <a:rPr lang="en-US" altLang="en-US" sz="2000" dirty="0"/>
              <a:t>Approval of Minutes</a:t>
            </a:r>
          </a:p>
          <a:p>
            <a:pPr>
              <a:spcBef>
                <a:spcPts val="0"/>
              </a:spcBef>
              <a:defRPr/>
            </a:pPr>
            <a:r>
              <a:rPr lang="en-US" altLang="en-US" sz="2000" dirty="0"/>
              <a:t>Vice-chair &amp; secretary confirmation</a:t>
            </a:r>
          </a:p>
          <a:p>
            <a:pPr>
              <a:spcBef>
                <a:spcPts val="0"/>
              </a:spcBef>
              <a:defRPr/>
            </a:pPr>
            <a:r>
              <a:rPr lang="en-US" altLang="en-US" sz="2000" dirty="0"/>
              <a:t>Presentations</a:t>
            </a:r>
            <a:endParaRPr lang="en-US" altLang="en-US" sz="1600" dirty="0"/>
          </a:p>
          <a:p>
            <a:pPr marL="1543050" lvl="3" indent="-457200">
              <a:spcBef>
                <a:spcPct val="0"/>
              </a:spcBef>
              <a:defRPr/>
            </a:pPr>
            <a:r>
              <a:rPr lang="en-US" sz="1400" dirty="0">
                <a:highlight>
                  <a:srgbClr val="00FFFF"/>
                </a:highlight>
              </a:rPr>
              <a:t>“Next Generation after be – follow up”, Laurent </a:t>
            </a:r>
            <a:r>
              <a:rPr lang="en-US" sz="1400" dirty="0" err="1">
                <a:highlight>
                  <a:srgbClr val="00FFFF"/>
                </a:highlight>
              </a:rPr>
              <a:t>Cariou</a:t>
            </a:r>
            <a:r>
              <a:rPr lang="en-US" sz="1400" dirty="0">
                <a:highlight>
                  <a:srgbClr val="00FFFF"/>
                </a:highlight>
              </a:rPr>
              <a:t> (Intel)</a:t>
            </a:r>
          </a:p>
          <a:p>
            <a:pPr marL="1543050" lvl="3" indent="-457200">
              <a:spcBef>
                <a:spcPct val="0"/>
              </a:spcBef>
              <a:defRPr/>
            </a:pPr>
            <a:r>
              <a:rPr lang="en-US" sz="1400" dirty="0">
                <a:highlight>
                  <a:srgbClr val="00FFFF"/>
                </a:highlight>
              </a:rPr>
              <a:t>“Next generation WLAN beyond 11be”, </a:t>
            </a:r>
            <a:r>
              <a:rPr lang="en-US" sz="1400" dirty="0" err="1">
                <a:highlight>
                  <a:srgbClr val="00FFFF"/>
                </a:highlight>
              </a:rPr>
              <a:t>Jinsoo</a:t>
            </a:r>
            <a:r>
              <a:rPr lang="en-US" sz="1400" dirty="0">
                <a:highlight>
                  <a:srgbClr val="00FFFF"/>
                </a:highlight>
              </a:rPr>
              <a:t> Choi (LG Electronics)</a:t>
            </a:r>
          </a:p>
          <a:p>
            <a:pPr marL="1543050" lvl="3" indent="-457200">
              <a:spcBef>
                <a:spcPct val="0"/>
              </a:spcBef>
              <a:defRPr/>
            </a:pPr>
            <a:r>
              <a:rPr lang="en-US" sz="1400" dirty="0">
                <a:highlight>
                  <a:srgbClr val="00FFFF"/>
                </a:highlight>
              </a:rPr>
              <a:t>“Open, </a:t>
            </a:r>
            <a:r>
              <a:rPr lang="en-US" sz="1400" dirty="0" err="1">
                <a:highlight>
                  <a:srgbClr val="00FFFF"/>
                </a:highlight>
              </a:rPr>
              <a:t>Softwarized</a:t>
            </a:r>
            <a:r>
              <a:rPr lang="en-US" sz="1400" dirty="0">
                <a:highlight>
                  <a:srgbClr val="00FFFF"/>
                </a:highlight>
              </a:rPr>
              <a:t>, Data-Driven 802.11 Networks”, Francesco Restuccia (Northeastern University)</a:t>
            </a:r>
          </a:p>
          <a:p>
            <a:pPr marL="1543050" lvl="3" indent="-457200">
              <a:spcBef>
                <a:spcPct val="0"/>
              </a:spcBef>
              <a:defRPr/>
            </a:pPr>
            <a:r>
              <a:rPr lang="en-US" sz="1400" dirty="0">
                <a:highlight>
                  <a:srgbClr val="FFFF00"/>
                </a:highlight>
              </a:rPr>
              <a:t>"Next Gen After 11be v2", </a:t>
            </a:r>
            <a:r>
              <a:rPr lang="en-US" sz="1400" dirty="0" err="1">
                <a:highlight>
                  <a:srgbClr val="FFFF00"/>
                </a:highlight>
              </a:rPr>
              <a:t>Vinko</a:t>
            </a:r>
            <a:r>
              <a:rPr lang="en-US" sz="1400" dirty="0">
                <a:highlight>
                  <a:srgbClr val="FFFF00"/>
                </a:highlight>
              </a:rPr>
              <a:t> Erceg (Broadcom)</a:t>
            </a:r>
          </a:p>
          <a:p>
            <a:pPr marL="1543050" lvl="3" indent="-457200">
              <a:spcBef>
                <a:spcPct val="0"/>
              </a:spcBef>
              <a:defRPr/>
            </a:pPr>
            <a:r>
              <a:rPr lang="en-US" sz="1400" dirty="0">
                <a:highlight>
                  <a:srgbClr val="FFFF00"/>
                </a:highlight>
              </a:rPr>
              <a:t>“Beyond be”, Rolf de Vegt (Qualcomm Technologies, Inc.)</a:t>
            </a:r>
          </a:p>
          <a:p>
            <a:pPr marL="1543050" lvl="3" indent="-457200">
              <a:spcBef>
                <a:spcPct val="0"/>
              </a:spcBef>
              <a:defRPr/>
            </a:pPr>
            <a:r>
              <a:rPr lang="en-US" sz="1400" dirty="0">
                <a:highlight>
                  <a:srgbClr val="FFFF00"/>
                </a:highlight>
              </a:rPr>
              <a:t>“Next gen WLAN”, E. Lei (Haier)</a:t>
            </a:r>
          </a:p>
          <a:p>
            <a:pPr marL="1543050" lvl="3" indent="-457200">
              <a:spcBef>
                <a:spcPct val="0"/>
              </a:spcBef>
              <a:defRPr/>
            </a:pPr>
            <a:r>
              <a:rPr lang="en-US" sz="1400" dirty="0">
                <a:highlight>
                  <a:srgbClr val="FFFF00"/>
                </a:highlight>
              </a:rPr>
              <a:t>“Further discussion on next generation WLAN”, Ming Gan (Huawei)</a:t>
            </a:r>
          </a:p>
          <a:p>
            <a:pPr marL="1543050" lvl="3" indent="-457200">
              <a:spcBef>
                <a:spcPct val="0"/>
              </a:spcBef>
              <a:defRPr/>
            </a:pPr>
            <a:r>
              <a:rPr lang="en-US" sz="1400" dirty="0">
                <a:highlight>
                  <a:srgbClr val="00FF00"/>
                </a:highlight>
              </a:rPr>
              <a:t>“Next Generation WLAN beyond 11be”, </a:t>
            </a:r>
            <a:r>
              <a:rPr lang="en-US" sz="1400" dirty="0" err="1">
                <a:highlight>
                  <a:srgbClr val="00FF00"/>
                </a:highlight>
              </a:rPr>
              <a:t>Chunyu</a:t>
            </a:r>
            <a:r>
              <a:rPr lang="en-US" sz="1400" dirty="0">
                <a:highlight>
                  <a:srgbClr val="00FF00"/>
                </a:highlight>
              </a:rPr>
              <a:t> Hu (Meta)</a:t>
            </a:r>
          </a:p>
          <a:p>
            <a:pPr marL="1543050" lvl="3" indent="-457200">
              <a:spcBef>
                <a:spcPct val="0"/>
              </a:spcBef>
              <a:defRPr/>
            </a:pPr>
            <a:r>
              <a:rPr lang="en-US" sz="1400" dirty="0">
                <a:highlight>
                  <a:srgbClr val="00FF00"/>
                </a:highlight>
              </a:rPr>
              <a:t>“Thoughts on Next Gen WLAN”, </a:t>
            </a:r>
            <a:r>
              <a:rPr lang="en-US" sz="1400" dirty="0" err="1">
                <a:highlight>
                  <a:srgbClr val="00FF00"/>
                </a:highlight>
              </a:rPr>
              <a:t>Xiaofei</a:t>
            </a:r>
            <a:r>
              <a:rPr lang="en-US" sz="1400" dirty="0">
                <a:highlight>
                  <a:srgbClr val="00FF00"/>
                </a:highlight>
              </a:rPr>
              <a:t> Wang (Interdigital)</a:t>
            </a:r>
          </a:p>
          <a:p>
            <a:pPr marL="1543050" lvl="3" indent="-457200">
              <a:spcBef>
                <a:spcPct val="0"/>
              </a:spcBef>
              <a:defRPr/>
            </a:pPr>
            <a:r>
              <a:rPr lang="en-US" sz="1400" dirty="0">
                <a:highlight>
                  <a:srgbClr val="00FF00"/>
                </a:highlight>
              </a:rPr>
              <a:t>“Ambient power enabled IOT for Wi-Fi”, Lei Huang (OPPO)</a:t>
            </a:r>
          </a:p>
          <a:p>
            <a:pPr marL="457200" indent="-457200">
              <a:spcBef>
                <a:spcPct val="0"/>
              </a:spcBef>
              <a:defRPr/>
            </a:pPr>
            <a:r>
              <a:rPr lang="en-US" altLang="en-US" dirty="0"/>
              <a:t>Plans for July 2022</a:t>
            </a:r>
          </a:p>
          <a:p>
            <a:pPr lvl="1">
              <a:spcBef>
                <a:spcPts val="0"/>
              </a:spcBef>
              <a:defRPr/>
            </a:pPr>
            <a:r>
              <a:rPr lang="en-US" altLang="en-US" sz="1800" dirty="0"/>
              <a:t>Chair will make a call for presentations in advance</a:t>
            </a:r>
          </a:p>
          <a:p>
            <a:pPr>
              <a:spcBef>
                <a:spcPts val="0"/>
              </a:spcBef>
              <a:defRPr/>
            </a:pPr>
            <a:r>
              <a:rPr lang="en-US" altLang="en-US" sz="2000" dirty="0"/>
              <a:t>Adjourn</a:t>
            </a:r>
            <a:endParaRPr lang="en-US" altLang="en-US" sz="2000" dirty="0">
              <a:solidFill>
                <a:srgbClr val="FF0000"/>
              </a:solidFill>
            </a:endParaRPr>
          </a:p>
          <a:p>
            <a:pPr marL="0" indent="0" algn="ctr">
              <a:spcBef>
                <a:spcPts val="0"/>
              </a:spcBef>
              <a:defRPr/>
            </a:pPr>
            <a:r>
              <a:rPr lang="en-US" altLang="en-US" sz="1800" dirty="0"/>
              <a:t>Current agenda is document 11-22/0662r1</a:t>
            </a:r>
          </a:p>
        </p:txBody>
      </p:sp>
      <p:sp>
        <p:nvSpPr>
          <p:cNvPr id="15364" name="Date Placeholder 3">
            <a:extLst>
              <a:ext uri="{FF2B5EF4-FFF2-40B4-BE49-F238E27FC236}">
                <a16:creationId xmlns:a16="http://schemas.microsoft.com/office/drawing/2014/main" id="{F35DDD9B-633D-44FD-85F1-6F7DA6B19390}"/>
              </a:ext>
            </a:extLst>
          </p:cNvPr>
          <p:cNvSpPr>
            <a:spLocks noGrp="1"/>
          </p:cNvSpPr>
          <p:nvPr>
            <p:ph type="dt" sz="quarter" idx="10"/>
          </p:nvPr>
        </p:nvSpPr>
        <p:spPr bwMode="auto">
          <a:xfrm>
            <a:off x="696913" y="333375"/>
            <a:ext cx="1182687" cy="276225"/>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spcBef>
                <a:spcPct val="0"/>
              </a:spcBef>
              <a:buFontTx/>
              <a:buNone/>
            </a:pPr>
            <a:r>
              <a:rPr lang="en-US"/>
              <a:t>May 2022</a:t>
            </a:r>
            <a:endParaRPr lang="en-US" altLang="en-US" sz="1800"/>
          </a:p>
        </p:txBody>
      </p:sp>
      <p:sp>
        <p:nvSpPr>
          <p:cNvPr id="15365" name="Footer Placeholder 4">
            <a:extLst>
              <a:ext uri="{FF2B5EF4-FFF2-40B4-BE49-F238E27FC236}">
                <a16:creationId xmlns:a16="http://schemas.microsoft.com/office/drawing/2014/main" id="{7F756BD7-3290-4C5D-B47B-07133B028665}"/>
              </a:ext>
            </a:extLst>
          </p:cNvPr>
          <p:cNvSpPr>
            <a:spLocks noGrp="1"/>
          </p:cNvSpPr>
          <p:nvPr>
            <p:ph type="ftr" sz="quarter" idx="11"/>
          </p:nvPr>
        </p:nvSpPr>
        <p:spPr bwMode="auto">
          <a:xfrm>
            <a:off x="9144000" y="6475413"/>
            <a:ext cx="2249487" cy="184150"/>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spcBef>
                <a:spcPct val="0"/>
              </a:spcBef>
              <a:buFontTx/>
              <a:buNone/>
            </a:pPr>
            <a:r>
              <a:rPr lang="en-US" dirty="0"/>
              <a:t>Jim Lansford, Qualcomm</a:t>
            </a:r>
            <a:endParaRPr lang="en-US" altLang="en-US" sz="1200" b="0" dirty="0"/>
          </a:p>
        </p:txBody>
      </p:sp>
      <p:sp>
        <p:nvSpPr>
          <p:cNvPr id="15366" name="Slide Number Placeholder 5">
            <a:extLst>
              <a:ext uri="{FF2B5EF4-FFF2-40B4-BE49-F238E27FC236}">
                <a16:creationId xmlns:a16="http://schemas.microsoft.com/office/drawing/2014/main" id="{97B8AE44-AFE6-4049-9FDD-023F5B5C4C9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B535F7A5-8B07-490C-A931-0C62A46C90C2}" type="slidenum">
              <a:rPr lang="en-US" altLang="en-US" sz="1200" b="0"/>
              <a:pPr>
                <a:spcBef>
                  <a:spcPct val="0"/>
                </a:spcBef>
                <a:buFontTx/>
                <a:buNone/>
              </a:pPr>
              <a:t>9</a:t>
            </a:fld>
            <a:endParaRPr lang="en-US" altLang="en-US" sz="1200" b="0"/>
          </a:p>
        </p:txBody>
      </p:sp>
      <p:sp>
        <p:nvSpPr>
          <p:cNvPr id="15367" name="Rectangle 1">
            <a:extLst>
              <a:ext uri="{FF2B5EF4-FFF2-40B4-BE49-F238E27FC236}">
                <a16:creationId xmlns:a16="http://schemas.microsoft.com/office/drawing/2014/main" id="{6C16BA3C-564C-4546-B984-CF4B02C0CE69}"/>
              </a:ext>
            </a:extLst>
          </p:cNvPr>
          <p:cNvSpPr>
            <a:spLocks noChangeArrowheads="1"/>
          </p:cNvSpPr>
          <p:nvPr/>
        </p:nvSpPr>
        <p:spPr bwMode="auto">
          <a:xfrm>
            <a:off x="1524000" y="1066801"/>
            <a:ext cx="9144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2000"/>
              <a:t>Tuesday May 10 (11:15-1:15 EDT &amp; 7:00-9:00 EDT)</a:t>
            </a:r>
          </a:p>
          <a:p>
            <a:pPr algn="ctr" eaLnBrk="1" hangingPunct="1">
              <a:spcBef>
                <a:spcPct val="0"/>
              </a:spcBef>
              <a:buFontTx/>
              <a:buNone/>
            </a:pPr>
            <a:r>
              <a:rPr lang="en-US" altLang="en-US" sz="2000"/>
              <a:t>Monday May 16 (7:00-9:00 EDT)</a:t>
            </a:r>
          </a:p>
        </p:txBody>
      </p:sp>
      <p:sp>
        <p:nvSpPr>
          <p:cNvPr id="8" name="TextBox 7">
            <a:extLst>
              <a:ext uri="{FF2B5EF4-FFF2-40B4-BE49-F238E27FC236}">
                <a16:creationId xmlns:a16="http://schemas.microsoft.com/office/drawing/2014/main" id="{C653F47E-DBBA-4DB4-8131-FB948D420F3F}"/>
              </a:ext>
            </a:extLst>
          </p:cNvPr>
          <p:cNvSpPr txBox="1"/>
          <p:nvPr/>
        </p:nvSpPr>
        <p:spPr>
          <a:xfrm>
            <a:off x="1219200" y="3044894"/>
            <a:ext cx="1939505" cy="584775"/>
          </a:xfrm>
          <a:prstGeom prst="rect">
            <a:avLst/>
          </a:prstGeom>
          <a:noFill/>
        </p:spPr>
        <p:txBody>
          <a:bodyPr wrap="none">
            <a:spAutoFit/>
          </a:bodyPr>
          <a:lstStyle/>
          <a:p>
            <a:pPr algn="ctr">
              <a:defRPr/>
            </a:pPr>
            <a:r>
              <a:rPr lang="en-US" sz="1600" b="1" dirty="0">
                <a:solidFill>
                  <a:schemeClr val="tx1"/>
                </a:solidFill>
                <a:highlight>
                  <a:srgbClr val="00FFFF"/>
                </a:highlight>
                <a:latin typeface="Arial" panose="020B0604020202020204" pitchFamily="34" charset="0"/>
                <a:cs typeface="Arial" panose="020B0604020202020204" pitchFamily="34" charset="0"/>
              </a:rPr>
              <a:t>Tuesday 5/10 AM2</a:t>
            </a:r>
          </a:p>
          <a:p>
            <a:pPr algn="ctr">
              <a:defRPr/>
            </a:pPr>
            <a:r>
              <a:rPr lang="en-US" sz="1600" b="1" dirty="0">
                <a:solidFill>
                  <a:schemeClr val="tx1"/>
                </a:solidFill>
                <a:highlight>
                  <a:srgbClr val="00FFFF"/>
                </a:highlight>
                <a:latin typeface="Arial" panose="020B0604020202020204" pitchFamily="34" charset="0"/>
                <a:cs typeface="Arial" panose="020B0604020202020204" pitchFamily="34" charset="0"/>
              </a:rPr>
              <a:t>(1115-1315 EDT)</a:t>
            </a:r>
          </a:p>
        </p:txBody>
      </p:sp>
      <p:sp>
        <p:nvSpPr>
          <p:cNvPr id="9" name="TextBox 8">
            <a:extLst>
              <a:ext uri="{FF2B5EF4-FFF2-40B4-BE49-F238E27FC236}">
                <a16:creationId xmlns:a16="http://schemas.microsoft.com/office/drawing/2014/main" id="{0EB71CD8-D7B7-42CC-91C7-D1B76F3936EC}"/>
              </a:ext>
            </a:extLst>
          </p:cNvPr>
          <p:cNvSpPr txBox="1"/>
          <p:nvPr/>
        </p:nvSpPr>
        <p:spPr>
          <a:xfrm>
            <a:off x="1188285" y="3916719"/>
            <a:ext cx="1935915" cy="584775"/>
          </a:xfrm>
          <a:prstGeom prst="rect">
            <a:avLst/>
          </a:prstGeom>
          <a:noFill/>
        </p:spPr>
        <p:txBody>
          <a:bodyPr wrap="none">
            <a:spAutoFit/>
          </a:bodyPr>
          <a:lstStyle/>
          <a:p>
            <a:pPr algn="ctr">
              <a:defRPr/>
            </a:pPr>
            <a:r>
              <a:rPr lang="en-US" sz="1600" b="1" dirty="0">
                <a:solidFill>
                  <a:schemeClr val="tx1"/>
                </a:solidFill>
                <a:highlight>
                  <a:srgbClr val="FFFF00"/>
                </a:highlight>
                <a:latin typeface="Arial" panose="020B0604020202020204" pitchFamily="34" charset="0"/>
                <a:cs typeface="Arial" panose="020B0604020202020204" pitchFamily="34" charset="0"/>
              </a:rPr>
              <a:t>Tuesday 5/10 PM3</a:t>
            </a:r>
          </a:p>
          <a:p>
            <a:pPr algn="ctr">
              <a:defRPr/>
            </a:pPr>
            <a:r>
              <a:rPr lang="en-US" sz="1600" b="1" dirty="0">
                <a:solidFill>
                  <a:schemeClr val="tx1"/>
                </a:solidFill>
                <a:highlight>
                  <a:srgbClr val="FFFF00"/>
                </a:highlight>
                <a:latin typeface="Arial" panose="020B0604020202020204" pitchFamily="34" charset="0"/>
                <a:cs typeface="Arial" panose="020B0604020202020204" pitchFamily="34" charset="0"/>
              </a:rPr>
              <a:t>(1900-2100 EDT)</a:t>
            </a:r>
          </a:p>
        </p:txBody>
      </p:sp>
      <p:sp>
        <p:nvSpPr>
          <p:cNvPr id="10" name="TextBox 9">
            <a:extLst>
              <a:ext uri="{FF2B5EF4-FFF2-40B4-BE49-F238E27FC236}">
                <a16:creationId xmlns:a16="http://schemas.microsoft.com/office/drawing/2014/main" id="{9303911E-2306-4F71-B8CB-18EF2C8F9951}"/>
              </a:ext>
            </a:extLst>
          </p:cNvPr>
          <p:cNvSpPr txBox="1"/>
          <p:nvPr/>
        </p:nvSpPr>
        <p:spPr>
          <a:xfrm>
            <a:off x="1219200" y="4638353"/>
            <a:ext cx="1895071" cy="584775"/>
          </a:xfrm>
          <a:prstGeom prst="rect">
            <a:avLst/>
          </a:prstGeom>
          <a:noFill/>
        </p:spPr>
        <p:txBody>
          <a:bodyPr wrap="none">
            <a:spAutoFit/>
          </a:bodyPr>
          <a:lstStyle/>
          <a:p>
            <a:pPr algn="ctr">
              <a:defRPr/>
            </a:pPr>
            <a:r>
              <a:rPr lang="en-US" sz="1600" b="1" dirty="0">
                <a:solidFill>
                  <a:schemeClr val="tx1"/>
                </a:solidFill>
                <a:highlight>
                  <a:srgbClr val="00FF00"/>
                </a:highlight>
                <a:latin typeface="Arial" panose="020B0604020202020204" pitchFamily="34" charset="0"/>
                <a:cs typeface="Arial" panose="020B0604020202020204" pitchFamily="34" charset="0"/>
              </a:rPr>
              <a:t>Monday 5/16 PM3</a:t>
            </a:r>
          </a:p>
          <a:p>
            <a:pPr algn="ctr">
              <a:defRPr/>
            </a:pPr>
            <a:r>
              <a:rPr lang="en-US" sz="1600" b="1" dirty="0">
                <a:solidFill>
                  <a:schemeClr val="tx1"/>
                </a:solidFill>
                <a:highlight>
                  <a:srgbClr val="00FF00"/>
                </a:highlight>
                <a:latin typeface="Arial" panose="020B0604020202020204" pitchFamily="34" charset="0"/>
                <a:cs typeface="Arial" panose="020B0604020202020204" pitchFamily="34" charset="0"/>
              </a:rPr>
              <a:t>(1900-2100 EDT)</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AD99616218D054EA63C510D5C3ED3A7" ma:contentTypeVersion="13" ma:contentTypeDescription="Create a new document." ma:contentTypeScope="" ma:versionID="9088c02c015a5ae6094a345e86c0e1ae">
  <xsd:schema xmlns:xsd="http://www.w3.org/2001/XMLSchema" xmlns:xs="http://www.w3.org/2001/XMLSchema" xmlns:p="http://schemas.microsoft.com/office/2006/metadata/properties" xmlns:ns3="23347348-f209-4824-a23a-1433d5a4d5f5" xmlns:ns4="5d48a4fd-b80d-4fe1-b239-a49a0c8fe0fd" targetNamespace="http://schemas.microsoft.com/office/2006/metadata/properties" ma:root="true" ma:fieldsID="0203ac7f69cc6692272b6eeae0d61c95" ns3:_="" ns4:_="">
    <xsd:import namespace="23347348-f209-4824-a23a-1433d5a4d5f5"/>
    <xsd:import namespace="5d48a4fd-b80d-4fe1-b239-a49a0c8fe0f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347348-f209-4824-a23a-1433d5a4d5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48a4fd-b80d-4fe1-b239-a49a0c8fe0f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804785E-67BB-4305-9B97-6021308D188E}">
  <ds:schemaRefs>
    <ds:schemaRef ds:uri="23347348-f209-4824-a23a-1433d5a4d5f5"/>
    <ds:schemaRef ds:uri="http://schemas.microsoft.com/office/2006/metadata/properties"/>
    <ds:schemaRef ds:uri="http://purl.org/dc/terms/"/>
    <ds:schemaRef ds:uri="http://schemas.microsoft.com/office/2006/documentManagement/types"/>
    <ds:schemaRef ds:uri="5d48a4fd-b80d-4fe1-b239-a49a0c8fe0fd"/>
    <ds:schemaRef ds:uri="http://schemas.openxmlformats.org/package/2006/metadata/core-properties"/>
    <ds:schemaRef ds:uri="http://purl.org/dc/elements/1.1/"/>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C1AF8EE4-B00A-41DD-9B69-99C984DD6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347348-f209-4824-a23a-1433d5a4d5f5"/>
    <ds:schemaRef ds:uri="5d48a4fd-b80d-4fe1-b239-a49a0c8fe0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68BF55D-B36D-4C6C-8902-4C438DCE577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13477</TotalTime>
  <Words>4085</Words>
  <Application>Microsoft Office PowerPoint</Application>
  <PresentationFormat>Widescreen</PresentationFormat>
  <Paragraphs>617</Paragraphs>
  <Slides>32</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9" baseType="lpstr">
      <vt:lpstr>微软雅黑</vt:lpstr>
      <vt:lpstr>Arial</vt:lpstr>
      <vt:lpstr>Calibri</vt:lpstr>
      <vt:lpstr>Times New Roman</vt:lpstr>
      <vt:lpstr>Wingdings</vt:lpstr>
      <vt:lpstr>Office Theme</vt:lpstr>
      <vt:lpstr>Document</vt:lpstr>
      <vt:lpstr>WG11 Opening Report Snapshot Slides May 2022</vt:lpstr>
      <vt:lpstr>Abstract</vt:lpstr>
      <vt:lpstr>Editors: Agenda for 2022-05-09 meeting</vt:lpstr>
      <vt:lpstr>ANA Status</vt:lpstr>
      <vt:lpstr>ARC (Architecture) – May 2022</vt:lpstr>
      <vt:lpstr>ARC (Architecture) – May 2022</vt:lpstr>
      <vt:lpstr>The Coex SC will formally meet once (Mon, 16 May 2022 at 4-6 pm)</vt:lpstr>
      <vt:lpstr>PAR Review SC – May Snapshot Chair: Jon Rosdahl</vt:lpstr>
      <vt:lpstr>802.11 WNG – May 2022</vt:lpstr>
      <vt:lpstr>IEEE 802 JTC1 SC will meet once on Tue, 10 May 2022 @ 4-6pm ET</vt:lpstr>
      <vt:lpstr>A large number of IEEE 802 submissions are in the PSDO balloting process</vt:lpstr>
      <vt:lpstr>IEEE 802 has 116 standards in or through the PSDO pipeline</vt:lpstr>
      <vt:lpstr>REVme (Maintenance) Summary </vt:lpstr>
      <vt:lpstr>TGaz Next Generation Positioning</vt:lpstr>
      <vt:lpstr>TGaz Next Generation Positioning</vt:lpstr>
      <vt:lpstr>TGaz Next Generation Positioning</vt:lpstr>
      <vt:lpstr>802.11 TGbb</vt:lpstr>
      <vt:lpstr>IEEE 802.11 TGbc Broadcast Services Chair: Marc Emmelmann</vt:lpstr>
      <vt:lpstr>IEEE 802.11 TGbc Broadcast Services Chair: Marc Emmelmann</vt:lpstr>
      <vt:lpstr>Snapshot of TGbd for May 2022 IEEE 802.11 Interim</vt:lpstr>
      <vt:lpstr>IEEE 802.11 TGbd Sessions in May Interim Week</vt:lpstr>
      <vt:lpstr>TGbd Progress Documents</vt:lpstr>
      <vt:lpstr>IEEE 802.11 TGbd Timeline</vt:lpstr>
      <vt:lpstr>TGbe (Extremely High Throughput)</vt:lpstr>
      <vt:lpstr>TGbe (Extremely High Throughput)</vt:lpstr>
      <vt:lpstr>Teleconference Plan</vt:lpstr>
      <vt:lpstr>TGbf (WLAN Sensing) – May 2022</vt:lpstr>
      <vt:lpstr>TGbf Timeline (Updated)</vt:lpstr>
      <vt:lpstr>Teleconference Times</vt:lpstr>
      <vt:lpstr>TGbh (Random and Changing MAC Addresses) – May 2022</vt:lpstr>
      <vt:lpstr>IEEE 802.11 TGbi – May 2022</vt:lpstr>
      <vt:lpstr>802.11 ITU Liaison Ad Hoc (ITU AHG) – May 2022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Stacey, Robert</cp:lastModifiedBy>
  <cp:revision>196</cp:revision>
  <cp:lastPrinted>1601-01-01T00:00:00Z</cp:lastPrinted>
  <dcterms:created xsi:type="dcterms:W3CDTF">2018-05-02T19:26:26Z</dcterms:created>
  <dcterms:modified xsi:type="dcterms:W3CDTF">2022-05-10T18:00:06Z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2020-07-06 15:50:08Z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0x0101005AD99616218D054EA63C510D5C3ED3A7</vt:lpwstr>
  </property>
</Properties>
</file>