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56" r:id="rId2"/>
    <p:sldId id="257" r:id="rId3"/>
    <p:sldId id="268" r:id="rId4"/>
    <p:sldId id="2372"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2376" r:id="rId19"/>
    <p:sldId id="312" r:id="rId20"/>
    <p:sldId id="2371" r:id="rId21"/>
    <p:sldId id="314" r:id="rId22"/>
    <p:sldId id="297" r:id="rId23"/>
    <p:sldId id="308" r:id="rId24"/>
    <p:sldId id="2375" r:id="rId25"/>
    <p:sldId id="309" r:id="rId26"/>
    <p:sldId id="2374" r:id="rId27"/>
    <p:sldId id="2370" r:id="rId28"/>
    <p:sldId id="2367" r:id="rId29"/>
    <p:sldId id="307" r:id="rId30"/>
    <p:sldId id="310" r:id="rId31"/>
    <p:sldId id="295" r:id="rId32"/>
    <p:sldId id="311" r:id="rId33"/>
    <p:sldId id="313" r:id="rId3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146" d="100"/>
          <a:sy n="146" d="100"/>
        </p:scale>
        <p:origin x="132" y="46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5/9/2022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99577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056527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092361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19</a:t>
            </a:fld>
            <a:endParaRPr lang="en-US"/>
          </a:p>
        </p:txBody>
      </p:sp>
    </p:spTree>
    <p:extLst>
      <p:ext uri="{BB962C8B-B14F-4D97-AF65-F5344CB8AC3E}">
        <p14:creationId xmlns:p14="http://schemas.microsoft.com/office/powerpoint/2010/main" val="1934131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802.11-22/0590r2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35-00-00bh-open-issues-from-issues-tracking.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0488-00-00bh-minutes-tgbh-plenary-march-2022.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0639-01-00bh-802-11bh-telecon-minutes-april-12-2022.docx" TargetMode="External"/><Relationship Id="rId5" Type="http://schemas.openxmlformats.org/officeDocument/2006/relationships/hyperlink" Target="https://mentor.ieee.org/802.11/dcn/22/11-22-0633-00-00bh-802-11bh-telecon-minutes-april-7-2022.docx" TargetMode="External"/><Relationship Id="rId4" Type="http://schemas.openxmlformats.org/officeDocument/2006/relationships/hyperlink" Target="https://mentor.ieee.org/802.11/dcn/22/11-22-0604-00-00bh-802-11bh-telecon-minutes-march-29-2022.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1/11-21-0332-30-00bh-issues-tracking.doc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2/11-22-0435-00-00bh-open-issues-from-issues-tracking.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2/11-22-0435-00-00bh-open-issues-from-issues-tracking.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2/11-22-0435-00-00bh-open-issues-from-issues-tracking.ppt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1/11-21-1720-01-00bh-irm-advantages-and-use-cases.docx" TargetMode="External"/><Relationship Id="rId13" Type="http://schemas.openxmlformats.org/officeDocument/2006/relationships/hyperlink" Target="https://mentor.ieee.org/802.11/dcn/21/11-21-1379-03-00bh-proposed-text-for-id-query-action-frame.docx" TargetMode="External"/><Relationship Id="rId18" Type="http://schemas.openxmlformats.org/officeDocument/2006/relationships/hyperlink" Target="https://mentor.ieee.org/802.11/dcn/22/11-22-0154-00-00bh-opaque-device-id.pptx" TargetMode="External"/><Relationship Id="rId26" Type="http://schemas.openxmlformats.org/officeDocument/2006/relationships/hyperlink" Target="https://mentor.ieee.org/802.11/dcn/22/11-22-0473-00-00bh-rule-based-random-mac-sta-identification.pptx" TargetMode="External"/><Relationship Id="rId3" Type="http://schemas.openxmlformats.org/officeDocument/2006/relationships/hyperlink" Target="https://mentor.ieee.org/802.11/dcn/21/11-21-1083-00-00bh-a-signature-based-method-for-identifying-stas-with-randomized-mac-addresses.pptx" TargetMode="External"/><Relationship Id="rId21" Type="http://schemas.openxmlformats.org/officeDocument/2006/relationships/hyperlink" Target="https://mentor.ieee.org/802.11/dcn/22/11-22-0157-03-00bh-mac-address-designation-maad.pptx" TargetMode="External"/><Relationship Id="rId7" Type="http://schemas.openxmlformats.org/officeDocument/2006/relationships/hyperlink" Target="https://mentor.ieee.org/802.11/dcn/21/11-21-1673-10-00bh-proposed-text-for-irma.docx" TargetMode="External"/><Relationship Id="rId12" Type="http://schemas.openxmlformats.org/officeDocument/2006/relationships/hyperlink" Target="https://mentor.ieee.org/802.11/dcn/21/11-21-1378-00-00bh-client-id-query-concept.pptx" TargetMode="External"/><Relationship Id="rId17" Type="http://schemas.openxmlformats.org/officeDocument/2006/relationships/hyperlink" Target="https://mentor.ieee.org/802.11/dcn/22/11-22-0117-00-00bh-secure-device-id-exchange-concept.pptx" TargetMode="External"/><Relationship Id="rId25" Type="http://schemas.openxmlformats.org/officeDocument/2006/relationships/hyperlink" Target="https://mentor.ieee.org/802.11/dcn/22/11-22-0427-05-00bh-maad-mac-2-text.docx" TargetMode="External"/><Relationship Id="rId2" Type="http://schemas.openxmlformats.org/officeDocument/2006/relationships/notesSlide" Target="../notesSlides/notesSlide14.xml"/><Relationship Id="rId16" Type="http://schemas.openxmlformats.org/officeDocument/2006/relationships/hyperlink" Target="https://mentor.ieee.org/802.11/dcn/22/11-22-0025-00-00bh-tsid-analysis.docx" TargetMode="External"/><Relationship Id="rId20" Type="http://schemas.openxmlformats.org/officeDocument/2006/relationships/hyperlink" Target="https://mentor.ieee.org/802.11/dcn/22/11-22-0158-03-00bh-sta-generated-device-id.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85-12-00bh-identifiable-random-mac-address.pptx" TargetMode="External"/><Relationship Id="rId11" Type="http://schemas.openxmlformats.org/officeDocument/2006/relationships/hyperlink" Target="https://mentor.ieee.org/802.11/dcn/22/11-22-0085-00-00bh-irma-and-spoof-discussion.pptx" TargetMode="External"/><Relationship Id="rId24" Type="http://schemas.openxmlformats.org/officeDocument/2006/relationships/hyperlink" Target="https://mentor.ieee.org/802.11/dcn/22/11-22-0424-01-00bh-maad-mac-2-presentation.pptx" TargetMode="External"/><Relationship Id="rId5" Type="http://schemas.openxmlformats.org/officeDocument/2006/relationships/hyperlink" Target="https://mentor.ieee.org/802.11/dcn/22/11-22-0054-00-00bh-signature-based-rcm-sta-identification-solution-analyses.docx" TargetMode="External"/><Relationship Id="rId15" Type="http://schemas.openxmlformats.org/officeDocument/2006/relationships/hyperlink" Target="https://mentor.ieee.org/802.11/dcn/21/11-21-1839-01-00bh-transient-sta-id.pptx" TargetMode="External"/><Relationship Id="rId23" Type="http://schemas.openxmlformats.org/officeDocument/2006/relationships/hyperlink" Target="https://mentor.ieee.org/802.11/dcn/22/11-22-0187-02-00bh-network-generated-device-id.docx" TargetMode="External"/><Relationship Id="rId10" Type="http://schemas.openxmlformats.org/officeDocument/2006/relationships/hyperlink" Target="https://mentor.ieee.org/802.11/dcn/22/11-22-0118-00-00bh-irma-with-id-query.pptx" TargetMode="External"/><Relationship Id="rId19" Type="http://schemas.openxmlformats.org/officeDocument/2006/relationships/hyperlink" Target="https://mentor.ieee.org/802.11/dcn/22/11-22-0482-01-00bh-annex-for-opaque-device-id.docx" TargetMode="External"/><Relationship Id="rId4" Type="http://schemas.openxmlformats.org/officeDocument/2006/relationships/hyperlink" Target="https://mentor.ieee.org/802.11/dcn/21/11-21-2039-00-00bh-random-index-assisted-scheme-for-reducing-rcm-sta-identification-complexity.pptx" TargetMode="External"/><Relationship Id="rId9" Type="http://schemas.openxmlformats.org/officeDocument/2006/relationships/hyperlink" Target="https://mentor.ieee.org/802.11/dcn/21/11-21-2006-01-00bh-irm-analysis-uses-cases-criteria.docx" TargetMode="External"/><Relationship Id="rId14" Type="http://schemas.openxmlformats.org/officeDocument/2006/relationships/hyperlink" Target="https://mentor.ieee.org/802.11/dcn/21/11-21-1853-02-00bh-id-query-analysis.docx" TargetMode="External"/><Relationship Id="rId22" Type="http://schemas.openxmlformats.org/officeDocument/2006/relationships/hyperlink" Target="https://mentor.ieee.org/802.11/dcn/22/11-22-0301-02-00bh-maad-mac-text.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TGbh-agenda-2022-May-Interim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2022-05-09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039"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10 May 2022, 13:30-15:30 ET</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March Interim meetings: Tuesday, 13:30-15:30; Wednesday, 19:00-21:00; Thursday 13:30-15:30; Friday 09:00-11:00</a:t>
            </a:r>
          </a:p>
          <a:p>
            <a:pPr marL="857250" lvl="1" indent="-457200">
              <a:lnSpc>
                <a:spcPct val="90000"/>
              </a:lnSpc>
              <a:spcBef>
                <a:spcPts val="0"/>
              </a:spcBef>
              <a:spcAft>
                <a:spcPts val="600"/>
              </a:spcAft>
              <a:buFont typeface="Arial" panose="020B0604020202020204" pitchFamily="34" charset="0"/>
              <a:buChar char="•"/>
              <a:defRPr/>
            </a:pPr>
            <a:r>
              <a:rPr lang="en-US" sz="2400" dirty="0"/>
              <a:t>Approve March plenary and March/April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Officer elections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reminder/review</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11-21/0332r30</a:t>
            </a:r>
            <a:r>
              <a:rPr lang="en-US" sz="2800" b="0" dirty="0"/>
              <a:t>, new/updated use cases?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23)</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24)</a:t>
            </a:r>
          </a:p>
          <a:p>
            <a:pPr marL="457200" indent="-457200">
              <a:lnSpc>
                <a:spcPct val="70000"/>
              </a:lnSpc>
              <a:spcBef>
                <a:spcPts val="300"/>
              </a:spcBef>
              <a:spcAft>
                <a:spcPts val="600"/>
              </a:spcAft>
              <a:buFont typeface="Arial" panose="020B0604020202020204" pitchFamily="34" charset="0"/>
              <a:buChar char="•"/>
              <a:defRPr/>
            </a:pPr>
            <a:r>
              <a:rPr lang="en-US" sz="2800" dirty="0"/>
              <a:t>Other notes and recommendations in Issues Tracking document? </a:t>
            </a:r>
            <a:r>
              <a:rPr lang="en-US" sz="2800" dirty="0">
                <a:hlinkClick r:id="rId4"/>
              </a:rPr>
              <a:t>11-22/0435r0</a:t>
            </a:r>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524000"/>
            <a:ext cx="10361084" cy="44958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March Plenary session: </a:t>
            </a:r>
            <a:r>
              <a:rPr lang="en-US" sz="2400" dirty="0">
                <a:hlinkClick r:id="rId3"/>
              </a:rPr>
              <a:t>11-22/0488r0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Mar 29: </a:t>
            </a:r>
            <a:r>
              <a:rPr lang="en-US" sz="2400" dirty="0">
                <a:hlinkClick r:id="rId4"/>
              </a:rPr>
              <a:t>11-22/0604r0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Apr 7: </a:t>
            </a:r>
            <a:r>
              <a:rPr lang="en-US" sz="2400" dirty="0">
                <a:hlinkClick r:id="rId5"/>
              </a:rPr>
              <a:t>11-22/0633r0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Apr 12: </a:t>
            </a:r>
            <a:r>
              <a:rPr lang="en-US" sz="2400" dirty="0">
                <a:hlinkClick r:id="rId6"/>
              </a:rPr>
              <a:t>11-22/0639r1</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Apr 21: Cancelled</a:t>
            </a:r>
          </a:p>
          <a:p>
            <a:pPr marL="457200" indent="-457200">
              <a:lnSpc>
                <a:spcPct val="90000"/>
              </a:lnSpc>
              <a:spcBef>
                <a:spcPts val="0"/>
              </a:spcBef>
              <a:spcAft>
                <a:spcPts val="600"/>
              </a:spcAft>
              <a:buFont typeface="Arial" panose="020B0604020202020204" pitchFamily="34" charset="0"/>
              <a:buChar char="•"/>
              <a:defRPr/>
            </a:pPr>
            <a:r>
              <a:rPr lang="en-US" sz="2800" dirty="0"/>
              <a:t>Moved: </a:t>
            </a:r>
          </a:p>
          <a:p>
            <a:pPr marL="457200" indent="-457200">
              <a:lnSpc>
                <a:spcPct val="90000"/>
              </a:lnSpc>
              <a:spcBef>
                <a:spcPts val="0"/>
              </a:spcBef>
              <a:spcAft>
                <a:spcPts val="600"/>
              </a:spcAft>
              <a:buFont typeface="Arial" panose="020B0604020202020204" pitchFamily="34" charset="0"/>
              <a:buChar char="•"/>
              <a:defRPr/>
            </a:pPr>
            <a:r>
              <a:rPr lang="en-US" sz="2800" dirty="0"/>
              <a:t>Seconded: </a:t>
            </a:r>
          </a:p>
          <a:p>
            <a:pPr marL="457200" indent="-457200">
              <a:lnSpc>
                <a:spcPct val="90000"/>
              </a:lnSpc>
              <a:spcBef>
                <a:spcPts val="0"/>
              </a:spcBef>
              <a:spcAft>
                <a:spcPts val="600"/>
              </a:spcAft>
              <a:buFont typeface="Arial" panose="020B0604020202020204" pitchFamily="34" charset="0"/>
              <a:buChar char="•"/>
              <a:defRPr/>
            </a:pPr>
            <a:r>
              <a:rPr lang="en-US" sz="2800" dirty="0"/>
              <a:t>Result: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Officer elections/affirmation</a:t>
            </a:r>
            <a:endParaRPr lang="en-GB" dirty="0"/>
          </a:p>
        </p:txBody>
      </p:sp>
      <p:sp>
        <p:nvSpPr>
          <p:cNvPr id="4098" name="Rectangle 2"/>
          <p:cNvSpPr>
            <a:spLocks noGrp="1" noChangeArrowheads="1"/>
          </p:cNvSpPr>
          <p:nvPr>
            <p:ph idx="1"/>
          </p:nvPr>
        </p:nvSpPr>
        <p:spPr>
          <a:xfrm>
            <a:off x="905257" y="1524000"/>
            <a:ext cx="10361084" cy="4495800"/>
          </a:xfrm>
          <a:ln/>
        </p:spPr>
        <p:txBody>
          <a:bodyPr/>
          <a:lstStyle/>
          <a:p>
            <a:pPr marL="0" indent="0" eaLnBrk="1" hangingPunct="1">
              <a:lnSpc>
                <a:spcPct val="90000"/>
              </a:lnSpc>
              <a:spcBef>
                <a:spcPts val="300"/>
              </a:spcBef>
              <a:buNone/>
              <a:defRPr/>
            </a:pPr>
            <a:r>
              <a:rPr lang="en-US" sz="3200" dirty="0"/>
              <a:t>Chair appointed by WG Chair, confirmed by WG motion</a:t>
            </a:r>
          </a:p>
          <a:p>
            <a:pPr marL="0" indent="0" eaLnBrk="1" hangingPunct="1">
              <a:lnSpc>
                <a:spcPct val="90000"/>
              </a:lnSpc>
              <a:spcBef>
                <a:spcPts val="300"/>
              </a:spcBef>
              <a:buNone/>
              <a:defRPr/>
            </a:pPr>
            <a:endParaRPr lang="en-US" sz="3200" dirty="0"/>
          </a:p>
          <a:p>
            <a:pPr marL="0" indent="0" eaLnBrk="1" hangingPunct="1">
              <a:lnSpc>
                <a:spcPct val="90000"/>
              </a:lnSpc>
              <a:spcBef>
                <a:spcPts val="300"/>
              </a:spcBef>
              <a:buNone/>
              <a:defRPr/>
            </a:pPr>
            <a:r>
              <a:rPr lang="en-US" sz="3200" dirty="0" err="1"/>
              <a:t>VChair</a:t>
            </a:r>
            <a:r>
              <a:rPr lang="en-US" sz="3200" dirty="0"/>
              <a:t> approved by SC election, confirmed by WG motion</a:t>
            </a:r>
          </a:p>
          <a:p>
            <a:pPr marL="0" indent="0" eaLnBrk="1" hangingPunct="1">
              <a:lnSpc>
                <a:spcPct val="90000"/>
              </a:lnSpc>
              <a:spcBef>
                <a:spcPts val="300"/>
              </a:spcBef>
              <a:buNone/>
              <a:defRPr/>
            </a:pPr>
            <a:endParaRPr lang="en-US" sz="3200" dirty="0"/>
          </a:p>
          <a:p>
            <a:pPr marL="0" indent="0" eaLnBrk="1" hangingPunct="1">
              <a:lnSpc>
                <a:spcPct val="90000"/>
              </a:lnSpc>
              <a:spcBef>
                <a:spcPts val="300"/>
              </a:spcBef>
              <a:buNone/>
              <a:defRPr/>
            </a:pPr>
            <a:r>
              <a:rPr lang="en-US" sz="3200" dirty="0"/>
              <a:t>Secretary appointed by SC Chair, confirmed by SC motion</a:t>
            </a:r>
          </a:p>
          <a:p>
            <a:pPr marL="457200" indent="-457200">
              <a:lnSpc>
                <a:spcPct val="90000"/>
              </a:lnSpc>
              <a:spcBef>
                <a:spcPts val="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10725707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solidFill>
                  <a:schemeClr val="tx1"/>
                </a:solidFill>
                <a:highlight>
                  <a:srgbClr val="FF0000"/>
                </a:highlight>
                <a:sym typeface="Wingdings" panose="05000000000000000000" pitchFamily="2" charset="2"/>
              </a:rPr>
              <a:t>Jan 2022</a:t>
            </a:r>
            <a:r>
              <a:rPr lang="en-US" altLang="zh-CN" sz="2400" dirty="0">
                <a:solidFill>
                  <a:schemeClr val="tx1"/>
                </a:solidFill>
                <a:sym typeface="Wingdings" panose="05000000000000000000" pitchFamily="2" charset="2"/>
              </a:rPr>
              <a:t> -&gt; May 2022?</a:t>
            </a:r>
          </a:p>
          <a:p>
            <a:pPr lvl="1" algn="just">
              <a:spcBef>
                <a:spcPts val="0"/>
              </a:spcBef>
            </a:pPr>
            <a:r>
              <a:rPr lang="en-US" altLang="zh-CN" sz="2400" dirty="0">
                <a:solidFill>
                  <a:schemeClr val="tx1"/>
                </a:solidFill>
                <a:sym typeface="Wingdings" panose="05000000000000000000" pitchFamily="2" charset="2"/>
              </a:rPr>
              <a:t>											OR</a:t>
            </a:r>
            <a:endParaRPr lang="en-US" altLang="zh-CN" sz="2400" dirty="0">
              <a:solidFill>
                <a:schemeClr val="tx1"/>
              </a:solidFill>
            </a:endParaRPr>
          </a:p>
          <a:p>
            <a:pPr lvl="1" algn="just">
              <a:spcBef>
                <a:spcPts val="0"/>
              </a:spcBef>
            </a:pPr>
            <a:r>
              <a:rPr lang="en-US" altLang="zh-CN" sz="2400" dirty="0"/>
              <a:t>Initial Letter Ballot (D1.0)		</a:t>
            </a:r>
            <a:r>
              <a:rPr lang="en-US" altLang="zh-CN" sz="2400" dirty="0">
                <a:highlight>
                  <a:srgbClr val="FF0000"/>
                </a:highlight>
              </a:rPr>
              <a:t>Mar 2022</a:t>
            </a:r>
            <a:r>
              <a:rPr lang="en-US" altLang="zh-CN" sz="2400" dirty="0"/>
              <a:t> -&gt; May 2022?</a:t>
            </a:r>
          </a:p>
          <a:p>
            <a:pPr lvl="1" algn="just">
              <a:spcBef>
                <a:spcPts val="0"/>
              </a:spcBef>
            </a:pPr>
            <a:r>
              <a:rPr lang="en-US" altLang="zh-CN" sz="2400" dirty="0"/>
              <a:t>Recirculation LB (D2.0)			Jul 2022 -&gt; ??</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p>
          <a:p>
            <a:pPr lvl="1" algn="just">
              <a:spcBef>
                <a:spcPts val="0"/>
              </a:spcBef>
            </a:pPr>
            <a:endParaRPr lang="en-US" sz="2400" b="1" dirty="0"/>
          </a:p>
          <a:p>
            <a:pPr lvl="1" algn="just">
              <a:spcBef>
                <a:spcPts val="0"/>
              </a:spcBef>
            </a:pPr>
            <a:r>
              <a:rPr lang="en-US" sz="2400" b="1" dirty="0"/>
              <a:t>Approved, no objections</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May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11 May 2022, 19:00-21:00 ET</a:t>
            </a:r>
            <a:endParaRPr lang="en-GB" dirty="0"/>
          </a:p>
        </p:txBody>
      </p:sp>
      <p:sp>
        <p:nvSpPr>
          <p:cNvPr id="4098" name="Rectangle 2"/>
          <p:cNvSpPr>
            <a:spLocks noGrp="1" noChangeArrowheads="1"/>
          </p:cNvSpPr>
          <p:nvPr>
            <p:ph idx="1"/>
          </p:nvPr>
        </p:nvSpPr>
        <p:spPr>
          <a:xfrm>
            <a:off x="685800" y="1751014"/>
            <a:ext cx="10820399" cy="47244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March Interim meetings: Tuesday, 13:30-15:30;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11-21/0332r30</a:t>
            </a:r>
            <a:r>
              <a:rPr lang="en-US" sz="2800" b="0" dirty="0"/>
              <a:t>, new/updated use cases?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23)</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24)</a:t>
            </a:r>
          </a:p>
          <a:p>
            <a:pPr marL="457200" indent="-457200">
              <a:lnSpc>
                <a:spcPct val="70000"/>
              </a:lnSpc>
              <a:spcBef>
                <a:spcPts val="300"/>
              </a:spcBef>
              <a:spcAft>
                <a:spcPts val="600"/>
              </a:spcAft>
              <a:buFont typeface="Arial" panose="020B0604020202020204" pitchFamily="34" charset="0"/>
              <a:buChar char="•"/>
              <a:defRPr/>
            </a:pPr>
            <a:r>
              <a:rPr lang="en-US" sz="2800" dirty="0"/>
              <a:t>Other notes and recommendations in Issues Tracking document? </a:t>
            </a:r>
            <a:r>
              <a:rPr lang="en-US" sz="2800" dirty="0">
                <a:hlinkClick r:id="rId4"/>
              </a:rPr>
              <a:t>11-22/0435r0</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Liaisons from WBA: </a:t>
            </a:r>
            <a:r>
              <a:rPr lang="en-US" sz="2800" b="0" u="sng" dirty="0">
                <a:hlinkClick r:id="rId5"/>
              </a:rPr>
              <a:t>11-21/0703r0</a:t>
            </a:r>
            <a:r>
              <a:rPr lang="en-US" sz="2800" b="0" dirty="0"/>
              <a:t>, </a:t>
            </a:r>
            <a:r>
              <a:rPr lang="en-US" sz="2800" b="0" dirty="0">
                <a:hlinkClick r:id="rId6"/>
              </a:rPr>
              <a:t>11-21/1141r0</a:t>
            </a:r>
            <a:r>
              <a:rPr lang="en-US" sz="2800" b="0" dirty="0"/>
              <a:t>, </a:t>
            </a:r>
            <a:r>
              <a:rPr lang="en-US" sz="2800" b="0" dirty="0">
                <a:hlinkClick r:id="rId7"/>
              </a:rPr>
              <a:t>11-22/0668r0</a:t>
            </a:r>
            <a:r>
              <a:rPr lang="en-US" sz="2800" b="0" dirty="0"/>
              <a:t>, </a:t>
            </a:r>
            <a:r>
              <a:rPr lang="en-US" sz="2800" b="0" dirty="0">
                <a:hlinkClick r:id="rId8"/>
              </a:rPr>
              <a:t>11-22/0653r0</a:t>
            </a:r>
            <a:r>
              <a:rPr lang="en-US" sz="2800" b="0" dirty="0"/>
              <a:t> </a:t>
            </a:r>
            <a:endParaRPr lang="en-US" sz="2800" b="0" dirty="0">
              <a:highlight>
                <a:srgbClr val="FF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2898373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May 2022,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March Interim meetings: Tuesday, 13:30-15:30;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11-21/0332r30</a:t>
            </a:r>
            <a:r>
              <a:rPr lang="en-US" sz="2800" b="0" dirty="0"/>
              <a:t>, new/updated use cases?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23)</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24)</a:t>
            </a:r>
          </a:p>
          <a:p>
            <a:pPr marL="457200" indent="-457200">
              <a:lnSpc>
                <a:spcPct val="70000"/>
              </a:lnSpc>
              <a:spcBef>
                <a:spcPts val="300"/>
              </a:spcBef>
              <a:spcAft>
                <a:spcPts val="600"/>
              </a:spcAft>
              <a:buFont typeface="Arial" panose="020B0604020202020204" pitchFamily="34" charset="0"/>
              <a:buChar char="•"/>
              <a:defRPr/>
            </a:pPr>
            <a:r>
              <a:rPr lang="en-US" sz="2800" dirty="0"/>
              <a:t>Other notes and recommendations in Issues Tracking document? </a:t>
            </a:r>
            <a:r>
              <a:rPr lang="en-US" sz="2800" dirty="0">
                <a:hlinkClick r:id="rId4"/>
              </a:rPr>
              <a:t>11-22/0435r0</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5"/>
              </a:rPr>
              <a:t>11-21/0703r0</a:t>
            </a:r>
            <a:r>
              <a:rPr lang="en-US" sz="2800" b="0" dirty="0"/>
              <a:t>, </a:t>
            </a:r>
            <a:r>
              <a:rPr lang="en-US" sz="2800" b="0" dirty="0">
                <a:hlinkClick r:id="rId6"/>
              </a:rPr>
              <a:t>11-21/1141r0</a:t>
            </a:r>
            <a:r>
              <a:rPr lang="en-US" sz="2800" b="0" dirty="0"/>
              <a:t> </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May 2022, 09:00-11:00 ET</a:t>
            </a:r>
            <a:endParaRPr lang="en-GB" dirty="0"/>
          </a:p>
        </p:txBody>
      </p:sp>
      <p:sp>
        <p:nvSpPr>
          <p:cNvPr id="4098" name="Rectangle 2"/>
          <p:cNvSpPr>
            <a:spLocks noGrp="1" noChangeArrowheads="1"/>
          </p:cNvSpPr>
          <p:nvPr>
            <p:ph idx="1"/>
          </p:nvPr>
        </p:nvSpPr>
        <p:spPr>
          <a:xfrm>
            <a:off x="762000" y="1144586"/>
            <a:ext cx="10744199" cy="53308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Next meetings plan</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11-21/0332r30</a:t>
            </a:r>
            <a:r>
              <a:rPr lang="en-US" sz="2800" b="0" dirty="0"/>
              <a:t>, new/updated use cases?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23)</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24)</a:t>
            </a:r>
          </a:p>
          <a:p>
            <a:pPr marL="457200" indent="-457200">
              <a:lnSpc>
                <a:spcPct val="70000"/>
              </a:lnSpc>
              <a:spcBef>
                <a:spcPts val="300"/>
              </a:spcBef>
              <a:spcAft>
                <a:spcPts val="600"/>
              </a:spcAft>
              <a:buFont typeface="Arial" panose="020B0604020202020204" pitchFamily="34" charset="0"/>
              <a:buChar char="•"/>
              <a:defRPr/>
            </a:pPr>
            <a:r>
              <a:rPr lang="en-US" sz="2800" dirty="0"/>
              <a:t>Other notes and recommendations in Issues Tracking document? </a:t>
            </a:r>
            <a:r>
              <a:rPr lang="en-US" sz="2800" dirty="0">
                <a:hlinkClick r:id="rId4"/>
              </a:rPr>
              <a:t>11-22/0435r0</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5"/>
              </a:rPr>
              <a:t>11-21/0703r0</a:t>
            </a:r>
            <a:r>
              <a:rPr lang="en-US" sz="2800" b="0" dirty="0"/>
              <a:t>, </a:t>
            </a:r>
            <a:r>
              <a:rPr lang="en-US" sz="2800" b="0" dirty="0">
                <a:hlinkClick r:id="rId6"/>
              </a:rPr>
              <a:t>11-21/1141r0</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Next steps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lnSpc>
                <a:spcPct val="90000"/>
              </a:lnSpc>
              <a:spcBef>
                <a:spcPts val="0"/>
              </a:spcBef>
              <a:spcAft>
                <a:spcPts val="300"/>
              </a:spcAft>
              <a:buFont typeface="Arial" panose="020B0604020202020204" pitchFamily="34" charset="0"/>
              <a:buChar char="•"/>
              <a:defRPr/>
            </a:pPr>
            <a:endParaRPr lang="en-US" altLang="en-US" sz="28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dirty="0"/>
              <a:t>Discuss status of draft and way forward, based on status as of start of session</a:t>
            </a:r>
            <a:endParaRPr lang="en-US" b="1" dirty="0"/>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7730612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idx="1"/>
          </p:nvPr>
        </p:nvSpPr>
        <p:spPr>
          <a:xfrm>
            <a:off x="609600" y="648493"/>
            <a:ext cx="10744200" cy="5561014"/>
          </a:xfrm>
          <a:ln/>
        </p:spPr>
        <p:txBody>
          <a:bodyPr/>
          <a:lstStyle/>
          <a:p>
            <a:pPr marL="0" indent="0">
              <a:lnSpc>
                <a:spcPct val="90000"/>
              </a:lnSpc>
              <a:spcBef>
                <a:spcPts val="0"/>
              </a:spcBef>
              <a:spcAft>
                <a:spcPts val="0"/>
              </a:spcAft>
              <a:defRPr/>
            </a:pPr>
            <a:r>
              <a:rPr lang="en-US" altLang="en-US" dirty="0">
                <a:solidFill>
                  <a:schemeClr val="tx1"/>
                </a:solidFill>
              </a:rPr>
              <a:t>Solution proposals received:</a:t>
            </a: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3"/>
              </a:rPr>
              <a:t>11-21/1083r0</a:t>
            </a:r>
            <a:r>
              <a:rPr lang="en-US" altLang="en-US" sz="1400" dirty="0">
                <a:solidFill>
                  <a:schemeClr val="tx1"/>
                </a:solidFill>
              </a:rPr>
              <a:t>: A Signature-based Method for Identifying STAs … (reviewed July 15)</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4"/>
              </a:rPr>
              <a:t>11-21/2039r0</a:t>
            </a:r>
            <a:r>
              <a:rPr lang="en-US" sz="1400" b="1" dirty="0">
                <a:solidFill>
                  <a:schemeClr val="tx1"/>
                </a:solidFill>
              </a:rPr>
              <a:t>: Random index assisted scheme for reducing RCM STA id complexity (reviewed Jan 6)</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5"/>
              </a:rPr>
              <a:t>11-22/0054r0</a:t>
            </a:r>
            <a:r>
              <a:rPr lang="en-US" sz="1400" b="1" dirty="0">
                <a:solidFill>
                  <a:schemeClr val="tx1"/>
                </a:solidFill>
              </a:rPr>
              <a:t>: Signature based RCM STA identification solution analysis (reviewed Jan 11)</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6"/>
              </a:rPr>
              <a:t>11-21/1585r12</a:t>
            </a:r>
            <a:r>
              <a:rPr lang="en-US" altLang="en-US" sz="1400" dirty="0">
                <a:solidFill>
                  <a:schemeClr val="tx1"/>
                </a:solidFill>
              </a:rPr>
              <a:t>: Identifiable Random MAC address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7"/>
              </a:rPr>
              <a:t>11-21/1673r10</a:t>
            </a:r>
            <a:r>
              <a:rPr lang="en-US" altLang="en-US" sz="1400" b="1" dirty="0">
                <a:solidFill>
                  <a:schemeClr val="tx1"/>
                </a:solidFill>
              </a:rPr>
              <a:t>: Proposed Text for IRMA (briefly reviewed Oct 21, </a:t>
            </a:r>
            <a:r>
              <a:rPr lang="en-US" altLang="en-US" sz="1400" b="1" u="sng" dirty="0">
                <a:solidFill>
                  <a:schemeClr val="tx1"/>
                </a:solidFill>
              </a:rPr>
              <a:t>updated</a:t>
            </a:r>
            <a:r>
              <a:rPr lang="en-US" altLang="en-US" sz="1400" b="1"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8"/>
              </a:rPr>
              <a:t>11-21/1720r1</a:t>
            </a:r>
            <a:r>
              <a:rPr lang="en-US" altLang="en-US" sz="1400" b="1" dirty="0">
                <a:solidFill>
                  <a:schemeClr val="tx1"/>
                </a:solidFill>
              </a:rPr>
              <a:t>: IRM advantages and use cases (reviewed Nov 4)</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9"/>
              </a:rPr>
              <a:t>11-21/2006r1</a:t>
            </a:r>
            <a:r>
              <a:rPr lang="en-US" altLang="en-US" sz="1400" b="1" dirty="0">
                <a:solidFill>
                  <a:schemeClr val="tx1"/>
                </a:solidFill>
              </a:rPr>
              <a:t>: IRM analysis, use cases, criteria (reviewed Jan 6)</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0"/>
              </a:rPr>
              <a:t>11-22/0118r0</a:t>
            </a:r>
            <a:r>
              <a:rPr lang="en-US" altLang="en-US" sz="1400" b="1" dirty="0">
                <a:solidFill>
                  <a:schemeClr val="tx1"/>
                </a:solidFill>
              </a:rPr>
              <a:t>: IRMA with ID Query (reviewed Jan 18)</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1"/>
              </a:rPr>
              <a:t>11-22/0085r0</a:t>
            </a:r>
            <a:r>
              <a:rPr lang="en-US" altLang="en-US" sz="1400" b="1" dirty="0">
                <a:solidFill>
                  <a:schemeClr val="tx1"/>
                </a:solidFill>
              </a:rPr>
              <a:t>: IRMA and spoof discussion (</a:t>
            </a:r>
            <a:r>
              <a:rPr lang="en-US" altLang="en-US" sz="1400" b="1" u="sng" dirty="0">
                <a:solidFill>
                  <a:schemeClr val="tx1"/>
                </a:solidFill>
              </a:rPr>
              <a:t>not reviewed yet)</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2"/>
              </a:rPr>
              <a:t>11-21/1378r0</a:t>
            </a:r>
            <a:r>
              <a:rPr lang="en-US" altLang="en-US" sz="1400" dirty="0">
                <a:solidFill>
                  <a:schemeClr val="tx1"/>
                </a:solidFill>
              </a:rPr>
              <a:t>: Client ID query concept (reviewed Aug 19)</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3"/>
              </a:rPr>
              <a:t>11-21/1379r3</a:t>
            </a:r>
            <a:r>
              <a:rPr lang="en-US" altLang="en-US" sz="1400" b="1" dirty="0">
                <a:solidFill>
                  <a:schemeClr val="tx1"/>
                </a:solidFill>
              </a:rPr>
              <a:t>: Proposed text for ID Query Action frame (reviewed Oct 21)</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4"/>
              </a:rPr>
              <a:t>11-21/1853r2</a:t>
            </a:r>
            <a:r>
              <a:rPr lang="en-US" altLang="en-US" sz="1400" b="1" dirty="0">
                <a:solidFill>
                  <a:schemeClr val="tx1"/>
                </a:solidFill>
              </a:rPr>
              <a:t>: ID Query analysis (reviewed Jan 11, </a:t>
            </a:r>
            <a:r>
              <a:rPr lang="en-US" altLang="en-US" sz="1400" b="1" u="sng" dirty="0">
                <a:solidFill>
                  <a:schemeClr val="tx1"/>
                </a:solidFill>
              </a:rPr>
              <a:t>updated)</a:t>
            </a:r>
            <a:endParaRPr lang="en-US" altLang="en-US" sz="14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5"/>
              </a:rPr>
              <a:t>11-21/1839r1</a:t>
            </a:r>
            <a:r>
              <a:rPr lang="en-US" altLang="en-US" sz="1400" dirty="0">
                <a:solidFill>
                  <a:schemeClr val="tx1"/>
                </a:solidFill>
              </a:rPr>
              <a:t>: Transient STA ID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6"/>
              </a:rPr>
              <a:t>11-22/0025r0</a:t>
            </a:r>
            <a:r>
              <a:rPr lang="en-US" altLang="en-US" sz="1400" b="1" dirty="0">
                <a:solidFill>
                  <a:schemeClr val="tx1"/>
                </a:solidFill>
              </a:rPr>
              <a:t>: Transient STA ID analysis (reviewed Jan 11)</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7"/>
              </a:rPr>
              <a:t>11-22/0117r0</a:t>
            </a:r>
            <a:r>
              <a:rPr lang="en-US" altLang="en-US" sz="1400" dirty="0">
                <a:solidFill>
                  <a:schemeClr val="tx1"/>
                </a:solidFill>
              </a:rPr>
              <a:t>: Secure Device ID exchange concept (reviewed Jan 18)</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8"/>
              </a:rPr>
              <a:t>11-22/0154r0</a:t>
            </a:r>
            <a:r>
              <a:rPr lang="en-US" altLang="en-US" sz="1400" dirty="0">
                <a:solidFill>
                  <a:schemeClr val="tx1"/>
                </a:solidFill>
              </a:rPr>
              <a:t>: Opaque device ID (reviewed Jan 21)</a:t>
            </a:r>
          </a:p>
          <a:p>
            <a:pPr lvl="1">
              <a:lnSpc>
                <a:spcPct val="90000"/>
              </a:lnSpc>
              <a:spcBef>
                <a:spcPts val="0"/>
              </a:spcBef>
              <a:spcAft>
                <a:spcPts val="300"/>
              </a:spcAft>
              <a:buFont typeface="Arial" panose="020B0604020202020204" pitchFamily="34" charset="0"/>
              <a:buChar char="•"/>
              <a:defRPr/>
            </a:pPr>
            <a:r>
              <a:rPr lang="en-US" sz="1400" b="1" dirty="0">
                <a:hlinkClick r:id="rId19"/>
              </a:rPr>
              <a:t>11-22/0482r1</a:t>
            </a:r>
            <a:r>
              <a:rPr lang="en-US" sz="1400" b="1" dirty="0"/>
              <a:t>: Annex Text for Opaque Device ID (</a:t>
            </a:r>
            <a:r>
              <a:rPr lang="en-US" sz="1400" b="1" u="sng" dirty="0"/>
              <a:t>not reviewed yet)</a:t>
            </a:r>
            <a:endParaRPr lang="en-US" altLang="en-US" sz="1400" dirty="0">
              <a:solidFill>
                <a:schemeClr val="tx1"/>
              </a:solidFill>
            </a:endParaRP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0"/>
              </a:rPr>
              <a:t>11-22/0158r3</a:t>
            </a:r>
            <a:r>
              <a:rPr lang="en-US" altLang="en-US" sz="1400" dirty="0">
                <a:solidFill>
                  <a:schemeClr val="tx1"/>
                </a:solidFill>
              </a:rPr>
              <a:t>: STA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1"/>
              </a:rPr>
              <a:t>11-22/0157r3</a:t>
            </a:r>
            <a:r>
              <a:rPr lang="en-US" altLang="en-US" sz="1400" dirty="0">
                <a:solidFill>
                  <a:schemeClr val="tx1"/>
                </a:solidFill>
              </a:rPr>
              <a:t>: MAC address designation (reviewed Feb 8, </a:t>
            </a:r>
            <a:r>
              <a:rPr lang="en-US" altLang="en-US" sz="1400" u="sng" dirty="0">
                <a:solidFill>
                  <a:schemeClr val="tx1"/>
                </a:solidFill>
              </a:rPr>
              <a:t>updated</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2"/>
              </a:rPr>
              <a:t>11-22/0301r2</a:t>
            </a:r>
            <a:r>
              <a:rPr lang="en-US" altLang="en-US" sz="1400" b="1" dirty="0">
                <a:solidFill>
                  <a:schemeClr val="tx1"/>
                </a:solidFill>
              </a:rPr>
              <a:t>: MAAD MAC text (reviewed Mar 3</a:t>
            </a:r>
            <a:r>
              <a:rPr lang="en-US" altLang="en-US" sz="1400" b="1" u="sng" dirty="0">
                <a:solidFill>
                  <a:schemeClr val="tx1"/>
                </a:solidFill>
              </a:rPr>
              <a:t>, updated</a:t>
            </a:r>
            <a:r>
              <a:rPr lang="en-US" altLang="en-US" sz="14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3"/>
              </a:rPr>
              <a:t>11-22/0187r2</a:t>
            </a:r>
            <a:r>
              <a:rPr lang="en-US" altLang="en-US" sz="1400" dirty="0">
                <a:solidFill>
                  <a:schemeClr val="tx1"/>
                </a:solidFill>
              </a:rPr>
              <a:t>: Network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4"/>
              </a:rPr>
              <a:t>11-22/0424r1</a:t>
            </a:r>
            <a:r>
              <a:rPr lang="en-US" altLang="en-US" sz="1400" dirty="0">
                <a:solidFill>
                  <a:schemeClr val="tx1"/>
                </a:solidFill>
              </a:rPr>
              <a:t>: MAAD MAC 2 (reviewed Mar 8, </a:t>
            </a:r>
            <a:r>
              <a:rPr lang="en-US" altLang="en-US" sz="1400" u="sng" dirty="0">
                <a:solidFill>
                  <a:schemeClr val="tx1"/>
                </a:solidFill>
              </a:rPr>
              <a:t>updated</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5"/>
              </a:rPr>
              <a:t>11-22/-0427r5</a:t>
            </a:r>
            <a:r>
              <a:rPr lang="en-US" altLang="en-US" sz="1400" b="1" dirty="0">
                <a:solidFill>
                  <a:schemeClr val="tx1"/>
                </a:solidFill>
              </a:rPr>
              <a:t>: MAAD MAC 2 text (</a:t>
            </a:r>
            <a:r>
              <a:rPr lang="en-US" altLang="en-US" sz="1400" b="1" u="sng" dirty="0">
                <a:solidFill>
                  <a:schemeClr val="tx1"/>
                </a:solidFill>
              </a:rPr>
              <a:t>not reviewed yet</a:t>
            </a:r>
            <a:r>
              <a:rPr lang="en-US" altLang="en-US" sz="14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b="1" dirty="0">
                <a:solidFill>
                  <a:schemeClr val="bg2"/>
                </a:solidFill>
                <a:hlinkClick r:id="rId26"/>
              </a:rPr>
              <a:t>11-22/0473r0</a:t>
            </a:r>
            <a:r>
              <a:rPr lang="en-US" altLang="en-US" sz="1400" b="1" dirty="0">
                <a:solidFill>
                  <a:schemeClr val="tx1"/>
                </a:solidFill>
              </a:rPr>
              <a:t>: Rule-based random MAC STA identification</a:t>
            </a:r>
          </a:p>
          <a:p>
            <a:pPr>
              <a:lnSpc>
                <a:spcPct val="90000"/>
              </a:lnSpc>
              <a:spcBef>
                <a:spcPts val="0"/>
              </a:spcBef>
              <a:spcAft>
                <a:spcPts val="300"/>
              </a:spcAft>
              <a:buFont typeface="Arial" panose="020B0604020202020204" pitchFamily="34" charset="0"/>
              <a:buChar char="•"/>
              <a:defRPr/>
            </a:pPr>
            <a:endParaRPr lang="en-US" altLang="en-US" sz="1800" b="1"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21733784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initial WG ballot</a:t>
            </a:r>
          </a:p>
        </p:txBody>
      </p:sp>
      <p:sp>
        <p:nvSpPr>
          <p:cNvPr id="3" name="Content Placeholder 2"/>
          <p:cNvSpPr>
            <a:spLocks noGrp="1"/>
          </p:cNvSpPr>
          <p:nvPr>
            <p:ph idx="1"/>
          </p:nvPr>
        </p:nvSpPr>
        <p:spPr/>
        <p:txBody>
          <a:bodyPr/>
          <a:lstStyle/>
          <a:p>
            <a:r>
              <a:rPr lang="en-US" b="0" dirty="0"/>
              <a:t>Instruct the editor to prepare P802.11bh/D1.0, and</a:t>
            </a:r>
          </a:p>
          <a:p>
            <a:r>
              <a:rPr lang="en-US" b="0" dirty="0"/>
              <a:t>approve a 30 day Working Group Technical Letter Ballot asking the question “Should TGbh Draft 1.0 be forwarded to Sponsor Ballot”?</a:t>
            </a:r>
          </a:p>
          <a:p>
            <a:endParaRPr lang="en-US" b="0"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2019</a:t>
            </a:r>
            <a:endParaRPr lang="en-GB" dirty="0"/>
          </a:p>
        </p:txBody>
      </p:sp>
    </p:spTree>
    <p:extLst>
      <p:ext uri="{BB962C8B-B14F-4D97-AF65-F5344CB8AC3E}">
        <p14:creationId xmlns:p14="http://schemas.microsoft.com/office/powerpoint/2010/main" val="22157928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a:t>
            </a:r>
            <a:r>
              <a:rPr lang="en-US" sz="3200" dirty="0" err="1"/>
              <a:t>Dx.x</a:t>
            </a:r>
            <a:r>
              <a:rPr lang="en-US" sz="3200" dirty="0"/>
              <a:t>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a:t>
            </a:r>
            <a:r>
              <a:rPr lang="en-US" sz="2800" dirty="0" err="1"/>
              <a:t>Dx.x</a:t>
            </a:r>
            <a:r>
              <a:rPr lang="en-US" sz="2800" dirty="0"/>
              <a:t>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a:t>
            </a:r>
          </a:p>
          <a:p>
            <a:pPr marL="0" indent="0"/>
            <a:r>
              <a:rPr lang="en-GB" altLang="en-US" dirty="0">
                <a:solidFill>
                  <a:schemeClr val="tx1"/>
                </a:solidFill>
              </a:rPr>
              <a:t>Seconded:</a:t>
            </a:r>
          </a:p>
          <a:p>
            <a:pPr marL="0" indent="0"/>
            <a:r>
              <a:rPr lang="en-GB" altLang="en-US" dirty="0">
                <a:solidFill>
                  <a:schemeClr val="tx1"/>
                </a:solidFill>
              </a:rPr>
              <a:t>Results:</a:t>
            </a:r>
            <a:endParaRPr lang="en-US" altLang="en-US"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July plenary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July session:</a:t>
            </a:r>
          </a:p>
          <a:p>
            <a:pPr marL="457200" indent="-457200">
              <a:buFont typeface="Arial" panose="020B0604020202020204" pitchFamily="34" charset="0"/>
              <a:buChar char="•"/>
            </a:pPr>
            <a:r>
              <a:rPr lang="en-US" sz="2800" dirty="0"/>
              <a:t>2 or 4??</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May 2022 Interim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hlinkClick r:id="rId3"/>
              </a:rPr>
              <a:t>11-21/0332r30</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33</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May 802.11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May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https://touchpoint.eventsair.com/2022-may-ieee-802-wireless-interim-session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74474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20046</TotalTime>
  <Words>3254</Words>
  <Application>Microsoft Office PowerPoint</Application>
  <PresentationFormat>Widescreen</PresentationFormat>
  <Paragraphs>372</Paragraphs>
  <Slides>33</Slides>
  <Notes>20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40" baseType="lpstr">
      <vt:lpstr>Arial</vt:lpstr>
      <vt:lpstr>Calibri</vt:lpstr>
      <vt:lpstr>Helvetica</vt:lpstr>
      <vt:lpstr>Monotype Sorts</vt:lpstr>
      <vt:lpstr>Times New Roman</vt:lpstr>
      <vt:lpstr>Office Theme</vt:lpstr>
      <vt:lpstr>Document</vt:lpstr>
      <vt:lpstr>TGbh-agenda-2022-May-Interim</vt:lpstr>
      <vt:lpstr>Abstract</vt:lpstr>
      <vt:lpstr>IEEE 802.11 TGbh   Randomized and Changing MAC Addresses (RCM)</vt:lpstr>
      <vt:lpstr>Registration for the May 802.11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10 May 2022, 13:30-15:30 ET</vt:lpstr>
      <vt:lpstr>Approve prior TGbh minutes</vt:lpstr>
      <vt:lpstr>Officer elections/affirmation</vt:lpstr>
      <vt:lpstr>Timeline</vt:lpstr>
      <vt:lpstr>TGbh Agenda – 11 May 2022, 19:00-21:00 ET</vt:lpstr>
      <vt:lpstr>TGbh Agenda – 12 May 2022, 13:30-15:30 ET</vt:lpstr>
      <vt:lpstr>TGbh Agenda – 13 May 2022, 09:00-11:00 ET</vt:lpstr>
      <vt:lpstr>Contributions</vt:lpstr>
      <vt:lpstr>Way forward</vt:lpstr>
      <vt:lpstr>PowerPoint Presentation</vt:lpstr>
      <vt:lpstr>Motion X - TGbh initial WG ballot</vt:lpstr>
      <vt:lpstr>Motion X – Dx.x update</vt:lpstr>
      <vt:lpstr>July plenary session plan</vt:lpstr>
      <vt:lpstr>TGbh Teleconferences</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239</cp:revision>
  <cp:lastPrinted>1601-01-01T00:00:00Z</cp:lastPrinted>
  <dcterms:created xsi:type="dcterms:W3CDTF">2021-01-26T19:12:38Z</dcterms:created>
  <dcterms:modified xsi:type="dcterms:W3CDTF">2022-05-09T23:10:39Z</dcterms:modified>
</cp:coreProperties>
</file>