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87"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74" autoAdjust="0"/>
    <p:restoredTop sz="94075" autoAdjust="0"/>
  </p:normalViewPr>
  <p:slideViewPr>
    <p:cSldViewPr>
      <p:cViewPr varScale="1">
        <p:scale>
          <a:sx n="101" d="100"/>
          <a:sy n="101" d="100"/>
        </p:scale>
        <p:origin x="132" y="21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534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0583</a:t>
            </a:r>
            <a:r>
              <a:rPr lang="en-US" altLang="en-US" sz="1800" b="1" dirty="0" smtClean="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solidFill>
                  <a:srgbClr val="0000FF"/>
                </a:solidFill>
              </a:rPr>
              <a:t>Vice Chair/Secretary </a:t>
            </a:r>
            <a:r>
              <a:rPr lang="en-US" altLang="en-US" sz="1600" dirty="0" smtClean="0">
                <a:solidFill>
                  <a:srgbClr val="0000FF"/>
                </a:solidFill>
              </a:rPr>
              <a:t>election/reaffirmation: Call </a:t>
            </a:r>
            <a:r>
              <a:rPr lang="en-US" altLang="en-US" sz="1600" dirty="0">
                <a:solidFill>
                  <a:srgbClr val="0000FF"/>
                </a:solidFill>
              </a:rPr>
              <a:t>for </a:t>
            </a:r>
            <a:r>
              <a:rPr lang="en-US" altLang="en-US" sz="1600" dirty="0" smtClean="0">
                <a:solidFill>
                  <a:srgbClr val="0000FF"/>
                </a:solidFill>
              </a:rPr>
              <a:t>nominations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96-98</a:t>
            </a:r>
            <a:r>
              <a:rPr lang="en-US" altLang="zh-CN" sz="1600" dirty="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159152709"/>
              </p:ext>
            </p:extLst>
          </p:nvPr>
        </p:nvGraphicFramePr>
        <p:xfrm>
          <a:off x="3733800" y="1447800"/>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22/0663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Harmonization for </a:t>
                      </a:r>
                      <a:r>
                        <a:rPr lang="en-US" altLang="zh-CN" sz="1100" kern="1200" dirty="0" err="1" smtClean="0">
                          <a:solidFill>
                            <a:srgbClr val="0000FF"/>
                          </a:solidFill>
                          <a:latin typeface="+mn-lt"/>
                          <a:ea typeface="+mn-ea"/>
                          <a:cs typeface="+mn-cs"/>
                        </a:rPr>
                        <a:t>TGbf</a:t>
                      </a:r>
                      <a:r>
                        <a:rPr lang="en-US" altLang="zh-CN" sz="1100" kern="1200" dirty="0" smtClean="0">
                          <a:solidFill>
                            <a:srgbClr val="0000FF"/>
                          </a:solidFill>
                          <a:latin typeface="+mn-lt"/>
                          <a:ea typeface="+mn-ea"/>
                          <a:cs typeface="+mn-cs"/>
                        </a:rPr>
                        <a:t>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a:t>
                      </a:r>
                      <a:r>
                        <a:rPr lang="en-US" altLang="zh-CN" sz="1100" kern="1200" smtClean="0">
                          <a:solidFill>
                            <a:schemeClr val="tx1"/>
                          </a:solidFill>
                          <a:latin typeface="+mn-lt"/>
                          <a:ea typeface="+mn-ea"/>
                          <a:cs typeface="+mn-cs"/>
                        </a:rPr>
                        <a:t>0 </a:t>
                      </a:r>
                      <a:r>
                        <a:rPr lang="en-US" altLang="zh-CN" sz="1100" kern="1200" dirty="0" smtClean="0">
                          <a:solidFill>
                            <a:schemeClr val="tx1"/>
                          </a:solidFill>
                          <a:latin typeface="+mn-lt"/>
                          <a:ea typeface="+mn-ea"/>
                          <a:cs typeface="+mn-cs"/>
                        </a:rPr>
                        <a:t>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a:t>
            </a:r>
            <a:r>
              <a:rPr lang="en-US" altLang="zh-CN" sz="1600" dirty="0" smtClean="0">
                <a:solidFill>
                  <a:srgbClr val="0000FF"/>
                </a:solidFill>
              </a:rPr>
              <a:t>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025034328"/>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a:t>
            </a:r>
            <a:r>
              <a:rPr lang="en-US" altLang="zh-CN" dirty="0" smtClean="0"/>
              <a:t>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a:t>
            </a:r>
            <a:r>
              <a:rPr lang="en-US" altLang="zh-CN" dirty="0" smtClean="0"/>
              <a:t>22:00 </a:t>
            </a:r>
            <a:r>
              <a:rPr lang="en-US" altLang="zh-CN" dirty="0"/>
              <a:t>- </a:t>
            </a:r>
            <a:r>
              <a:rPr lang="en-US" altLang="zh-CN" dirty="0" smtClean="0"/>
              <a:t>00:00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a:t>
            </a:r>
            <a:r>
              <a:rPr lang="en-US" altLang="zh-CN"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a:t>
            </a:r>
            <a:r>
              <a:rPr lang="en-US" altLang="zh-CN" sz="1600" dirty="0" smtClean="0"/>
              <a:t>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a:t>
            </a:r>
            <a:r>
              <a:rPr lang="en-US" altLang="zh-CN" sz="1600"/>
              <a:t>same </a:t>
            </a:r>
            <a:r>
              <a:rPr lang="en-US" altLang="zh-CN" sz="160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5054600" y="2190938"/>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230342659"/>
                  </p:ext>
                </p:extLst>
              </p:nvPr>
            </p:nvGraphicFramePr>
            <p:xfrm>
              <a:off x="5054600" y="2190938"/>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7143" r="-124384" b="-2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7143" r="-124384" b="-1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7143" r="-124384" b="-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5054600" y="3809999"/>
          <a:ext cx="4737100" cy="518160"/>
        </p:xfrm>
        <a:graphic>
          <a:graphicData uri="http://schemas.openxmlformats.org/drawingml/2006/table">
            <a:tbl>
              <a:tblPr firstRow="1" firstCol="1" bandRow="1"/>
              <a:tblGrid>
                <a:gridCol w="1193800"/>
                <a:gridCol w="571500"/>
                <a:gridCol w="2971800"/>
              </a:tblGrid>
              <a:tr h="181069">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Channel Width</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Indices</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a:t>
            </a:r>
            <a:r>
              <a:rPr lang="en-US" altLang="en-US" sz="3200" dirty="0" smtClean="0">
                <a:solidFill>
                  <a:schemeClr val="tx2"/>
                </a:solidFill>
              </a:rPr>
              <a:t>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a:t>
            </a:r>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05391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123128</TotalTime>
  <Words>2181</Words>
  <Application>Microsoft Office PowerPoint</Application>
  <PresentationFormat>宽屏</PresentationFormat>
  <Paragraphs>499</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4992</cp:revision>
  <cp:lastPrinted>2014-11-04T15:04:57Z</cp:lastPrinted>
  <dcterms:created xsi:type="dcterms:W3CDTF">2007-04-17T18:10:23Z</dcterms:created>
  <dcterms:modified xsi:type="dcterms:W3CDTF">2022-05-06T06:42:17Z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(3)HLan54+RHVGtBwDoiGvE7Pbmw0YtFh5XkEzagf9hqD7hMu1NR/YJu1hfgidxBB0OjHm7uEMf
2BTBt4N0W5RJbylt7ylDHorUbatgHu1xNCN+jKzaj/t5NL088+AFRAoWWo98dKj+Y3E2FgTg
zzLSSbCS8DpCU2z1kNPCjF586xUAboV8NSSPrEPHaP6h/uUzViRN+gzdR1HUkdZxmAuGqsCJ
gyf0YkxcCZyR5Khup3</vt:lpwstr>
  </property>
  <property fmtid="{D5CDD505-2E9C-101B-9397-08002B2CF9AE}" pid="27" name="_2015_ms_pID_7253431">
    <vt:lpwstr>lSvVqc95Jxz73rBS/TqeTIXyOG1Y1icSgkJXs7jSU8S/PhnCsSXvYu
DObvk2X4tyDxrPx5mvoWCP+MzDUjoDV86xKda+RpNwHxAH7loQFLwPzE6d0ZGaGDhnwj6MYN
bnB97TZW3DNNLyaPBWmQC8r5gyItRh2Hi4mWoUU3ak6/SHpC5fCNosuT350DxEYAMJsHpzhl
F0lYldp/+6skdhkzXJ0wJwAfJh9xhlkfvdft</vt:lpwstr>
  </property>
  <property fmtid="{D5CDD505-2E9C-101B-9397-08002B2CF9AE}" pid="28" name="_2015_ms_pID_7253432">
    <vt:lpwstr>dnH8u/RDXP9bSxrIvyhDCJ4=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