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36" r:id="rId24"/>
    <p:sldId id="937" r:id="rId25"/>
    <p:sldId id="905" r:id="rId26"/>
    <p:sldId id="844" r:id="rId27"/>
    <p:sldId id="855" r:id="rId28"/>
    <p:sldId id="934" r:id="rId29"/>
    <p:sldId id="919" r:id="rId30"/>
    <p:sldId id="920" r:id="rId31"/>
    <p:sldId id="921" r:id="rId32"/>
    <p:sldId id="922" r:id="rId33"/>
    <p:sldId id="923" r:id="rId34"/>
    <p:sldId id="924" r:id="rId35"/>
    <p:sldId id="925" r:id="rId36"/>
    <p:sldId id="929" r:id="rId37"/>
    <p:sldId id="928"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95" d="100"/>
          <a:sy n="95" d="100"/>
        </p:scale>
        <p:origin x="114" y="31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9535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9237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802.11-22/0566r13</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101070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13/0230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Robert Stacey (Intel),</a:t>
                      </a:r>
                      <a:r>
                        <a:rPr lang="en-US" altLang="zh-CN" sz="1100" kern="1200" baseline="0" dirty="0" smtClean="0">
                          <a:solidFill>
                            <a:srgbClr val="00B05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rgbClr val="00B050"/>
                          </a:solidFill>
                          <a:latin typeface="+mn-lt"/>
                          <a:ea typeface="+mn-ea"/>
                          <a:cs typeface="+mn-cs"/>
                        </a:rPr>
                        <a:t>Dorothy Stanley (HPE)</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resolution tutorial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Guidelines for Comment Resolution (D0.1)</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90268579"/>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95241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smtClean="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January </a:t>
            </a:r>
            <a:r>
              <a:rPr lang="en-US" altLang="zh-CN" sz="1600" strike="sngStrike" kern="0" dirty="0" smtClean="0">
                <a:solidFill>
                  <a:schemeClr val="bg1">
                    <a:lumMod val="50000"/>
                  </a:schemeClr>
                </a:solidFill>
              </a:rPr>
              <a:t>21</a:t>
            </a:r>
            <a:r>
              <a:rPr lang="en-US" altLang="zh-CN" sz="1600" kern="0" dirty="0" smtClean="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a:t>
            </a:r>
            <a:r>
              <a:rPr lang="en-US" altLang="zh-CN" sz="1200" u="sng" kern="0" dirty="0" smtClean="0">
                <a:solidFill>
                  <a:schemeClr val="bg1">
                    <a:lumMod val="50000"/>
                  </a:schemeClr>
                </a:solidFill>
              </a:rPr>
              <a:t>baseline document </a:t>
            </a:r>
            <a:r>
              <a:rPr lang="en-US" altLang="zh-CN" sz="1200" kern="0" dirty="0" smtClean="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1</a:t>
            </a:r>
            <a:endParaRPr lang="zh-CN" altLang="zh-CN" sz="1600" kern="0" dirty="0" smtClean="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(“Move to instruct the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editor to prepare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 and launch a 30-day comment collection on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smtClean="0">
                <a:solidFill>
                  <a:schemeClr val="bg1">
                    <a:lumMod val="50000"/>
                  </a:schemeClr>
                </a:solidFill>
              </a:rPr>
              <a:t>April 22 (Around)</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30-day comment collection window opens</a:t>
            </a:r>
            <a:endParaRPr lang="en-US" altLang="zh-CN" sz="1200" kern="0" dirty="0">
              <a:solidFill>
                <a:schemeClr val="bg1">
                  <a:lumMod val="50000"/>
                </a:schemeClr>
              </a:solidFill>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330095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200" b="1" dirty="0" smtClean="0">
                <a:solidFill>
                  <a:srgbClr val="FF0000"/>
                </a:solidFill>
                <a:cs typeface="Times New Roman" panose="02020603050405020304" pitchFamily="18" charset="0"/>
              </a:rPr>
              <a:t>To be confirmed:</a:t>
            </a:r>
            <a:endParaRPr lang="en-US" altLang="zh-CN" sz="4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May	19	(</a:t>
            </a:r>
            <a:r>
              <a:rPr lang="en-US" altLang="zh-CN" sz="1050" dirty="0">
                <a:solidFill>
                  <a:srgbClr val="00B0F0"/>
                </a:solidFill>
                <a:cs typeface="Times New Roman" panose="02020603050405020304" pitchFamily="18" charset="0"/>
              </a:rPr>
              <a:t>Thursday</a:t>
            </a:r>
            <a:r>
              <a:rPr lang="en-US" altLang="zh-CN" sz="1050" dirty="0" smtClean="0">
                <a:solidFill>
                  <a:srgbClr val="00B0F0"/>
                </a:solidFill>
                <a:cs typeface="Times New Roman" panose="02020603050405020304" pitchFamily="18" charset="0"/>
              </a:rPr>
              <a:t>),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24	(</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May	26	</a:t>
            </a:r>
            <a:r>
              <a:rPr lang="en-US" altLang="zh-CN" sz="1050" dirty="0" smtClean="0">
                <a:solidFill>
                  <a:srgbClr val="00B0F0"/>
                </a:solidFill>
                <a:cs typeface="Times New Roman" panose="02020603050405020304" pitchFamily="18" charset="0"/>
              </a:rPr>
              <a:t>(Thursday),	23</a:t>
            </a:r>
            <a:r>
              <a:rPr lang="zh-CN" altLang="en-US" sz="1050" dirty="0" smtClean="0">
                <a:solidFill>
                  <a:srgbClr val="00B0F0"/>
                </a:solidFill>
                <a:cs typeface="Times New Roman" panose="02020603050405020304" pitchFamily="18" charset="0"/>
              </a:rPr>
              <a:t>：</a:t>
            </a:r>
            <a:r>
              <a:rPr lang="en-US" altLang="zh-CN" sz="105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2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7	(Tuesday),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9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	</a:t>
            </a:r>
            <a:r>
              <a:rPr lang="en-US" altLang="zh-CN" sz="1050" dirty="0">
                <a:solidFill>
                  <a:srgbClr val="00B050"/>
                </a:solidFill>
                <a:cs typeface="Times New Roman" panose="02020603050405020304" pitchFamily="18" charset="0"/>
              </a:rPr>
              <a:t>14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a:t>
            </a:r>
            <a:r>
              <a:rPr lang="en-US" altLang="zh-CN" sz="105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16</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21</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23</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28</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30</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5</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July</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7</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ET</a:t>
            </a:r>
          </a:p>
          <a:p>
            <a:pPr marL="0" lvl="1" indent="0" algn="just">
              <a:spcBef>
                <a:spcPct val="0"/>
              </a:spcBef>
              <a:spcAft>
                <a:spcPts val="300"/>
              </a:spcAft>
              <a:buClr>
                <a:srgbClr val="000000"/>
              </a:buClr>
              <a:buNone/>
              <a:defRPr/>
            </a:pPr>
            <a:endParaRPr lang="en-US" altLang="zh-CN" sz="105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200" dirty="0"/>
              <a:t>	</a:t>
            </a:r>
            <a:r>
              <a:rPr lang="en-US" altLang="zh-CN" sz="1200" dirty="0" smtClean="0"/>
              <a:t>July Plenary 2022 </a:t>
            </a:r>
            <a:r>
              <a:rPr lang="en-US" altLang="zh-CN" sz="1200" dirty="0"/>
              <a:t>(</a:t>
            </a:r>
            <a:r>
              <a:rPr lang="en-US" altLang="zh-CN" sz="1200" dirty="0" smtClean="0"/>
              <a:t>July 10-15)</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13	(Wednesday),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14	(Thursday),	10am </a:t>
            </a:r>
            <a:r>
              <a:rPr lang="en-US" altLang="zh-CN" sz="1050"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9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u="sng" strike="sngStrike" dirty="0">
                <a:solidFill>
                  <a:srgbClr val="00B0F0"/>
                </a:solidFill>
                <a:cs typeface="Times New Roman" panose="02020603050405020304" pitchFamily="18" charset="0"/>
              </a:rPr>
              <a:t>July	</a:t>
            </a:r>
            <a:r>
              <a:rPr lang="en-US" altLang="zh-CN" sz="1050" u="sng" strike="sngStrike" dirty="0" smtClean="0">
                <a:solidFill>
                  <a:srgbClr val="00B0F0"/>
                </a:solidFill>
                <a:cs typeface="Times New Roman" panose="02020603050405020304" pitchFamily="18" charset="0"/>
              </a:rPr>
              <a:t>13	(</a:t>
            </a:r>
            <a:r>
              <a:rPr lang="en-US" altLang="zh-CN" sz="1050" u="sng" strike="sngStrike" dirty="0">
                <a:solidFill>
                  <a:srgbClr val="00B0F0"/>
                </a:solidFill>
                <a:cs typeface="Times New Roman" panose="02020603050405020304" pitchFamily="18" charset="0"/>
              </a:rPr>
              <a:t>Wednesday</a:t>
            </a:r>
            <a:r>
              <a:rPr lang="en-US" altLang="zh-CN" sz="1050" u="sng" strike="sngStrike" dirty="0" smtClean="0">
                <a:solidFill>
                  <a:srgbClr val="00B0F0"/>
                </a:solidFill>
                <a:cs typeface="Times New Roman" panose="02020603050405020304" pitchFamily="18" charset="0"/>
              </a:rPr>
              <a:t>),	23</a:t>
            </a:r>
            <a:r>
              <a:rPr lang="zh-CN" altLang="en-US" sz="1050" u="sng" strike="sngStrike" dirty="0">
                <a:solidFill>
                  <a:srgbClr val="00B0F0"/>
                </a:solidFill>
                <a:cs typeface="Times New Roman" panose="02020603050405020304" pitchFamily="18" charset="0"/>
              </a:rPr>
              <a:t>：</a:t>
            </a:r>
            <a:r>
              <a:rPr lang="en-US" altLang="zh-CN" sz="1050" u="sng" strike="sngStrike" dirty="0">
                <a:solidFill>
                  <a:srgbClr val="00B0F0"/>
                </a:solidFill>
                <a:cs typeface="Times New Roman" panose="02020603050405020304" pitchFamily="18" charset="0"/>
              </a:rPr>
              <a:t>00 - 01:00am </a:t>
            </a:r>
            <a:r>
              <a:rPr lang="en-US" altLang="zh-CN" sz="1050" u="sng" strike="sngStrike" dirty="0" smtClean="0">
                <a:solidFill>
                  <a:srgbClr val="00B0F0"/>
                </a:solidFill>
                <a:cs typeface="Times New Roman" panose="02020603050405020304" pitchFamily="18" charset="0"/>
              </a:rPr>
              <a:t>ET</a:t>
            </a:r>
            <a:endParaRPr lang="en-US" altLang="zh-CN" sz="1050"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15	(</a:t>
            </a:r>
            <a:r>
              <a:rPr lang="en-US" altLang="zh-CN" sz="1050" strike="sngStrike" dirty="0">
                <a:solidFill>
                  <a:srgbClr val="00B050"/>
                </a:solidFill>
                <a:cs typeface="Times New Roman" panose="02020603050405020304" pitchFamily="18" charset="0"/>
              </a:rPr>
              <a:t>Friday</a:t>
            </a:r>
            <a:r>
              <a:rPr lang="en-US" altLang="zh-CN" sz="1050" strike="sngStrike" dirty="0" smtClean="0">
                <a:solidFill>
                  <a:srgbClr val="00B050"/>
                </a:solidFill>
                <a:cs typeface="Times New Roman" panose="02020603050405020304" pitchFamily="18" charset="0"/>
              </a:rPr>
              <a:t>),	10am </a:t>
            </a:r>
            <a:r>
              <a:rPr lang="en-US" altLang="zh-CN" sz="1050"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18	(</a:t>
            </a:r>
            <a:r>
              <a:rPr lang="en-US" altLang="zh-CN" sz="1050" strike="sngStrike" dirty="0">
                <a:solidFill>
                  <a:srgbClr val="00B050"/>
                </a:solidFill>
                <a:cs typeface="Times New Roman" panose="02020603050405020304" pitchFamily="18" charset="0"/>
              </a:rPr>
              <a:t>Monday),	</a:t>
            </a:r>
            <a:r>
              <a:rPr lang="en-US" altLang="zh-CN" sz="1050" strike="sngStrike" dirty="0" smtClean="0">
                <a:solidFill>
                  <a:srgbClr val="00B050"/>
                </a:solidFill>
                <a:cs typeface="Times New Roman" panose="02020603050405020304" pitchFamily="18" charset="0"/>
              </a:rPr>
              <a:t>10am </a:t>
            </a:r>
            <a:r>
              <a:rPr lang="en-US" altLang="zh-CN" sz="1050"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endParaRPr lang="en-US" altLang="zh-CN" sz="105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1.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136733</TotalTime>
  <Words>2827</Words>
  <Application>Microsoft Office PowerPoint</Application>
  <PresentationFormat>宽屏</PresentationFormat>
  <Paragraphs>799</Paragraphs>
  <Slides>39</Slides>
  <Notes>39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39</vt:i4>
      </vt:variant>
    </vt:vector>
  </HeadingPairs>
  <TitlesOfParts>
    <vt:vector size="4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186</cp:revision>
  <cp:lastPrinted>2014-11-04T15:04:57Z</cp:lastPrinted>
  <dcterms:created xsi:type="dcterms:W3CDTF">2007-04-17T18:10:23Z</dcterms:created>
  <dcterms:modified xsi:type="dcterms:W3CDTF">2022-04-29T06:19:33Z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