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handoutMasterIdLst>
    <p:handoutMasterId r:id="rId29"/>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753" r:id="rId16"/>
    <p:sldId id="885" r:id="rId17"/>
    <p:sldId id="935" r:id="rId18"/>
    <p:sldId id="1107" r:id="rId19"/>
    <p:sldId id="1142" r:id="rId20"/>
    <p:sldId id="1181" r:id="rId21"/>
    <p:sldId id="1239" r:id="rId22"/>
    <p:sldId id="1238" r:id="rId23"/>
    <p:sldId id="1231" r:id="rId24"/>
    <p:sldId id="1223" r:id="rId25"/>
    <p:sldId id="1233" r:id="rId26"/>
    <p:sldId id="1240" r:id="rId2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64" autoAdjust="0"/>
    <p:restoredTop sz="95405"/>
  </p:normalViewPr>
  <p:slideViewPr>
    <p:cSldViewPr showGuides="1">
      <p:cViewPr varScale="1">
        <p:scale>
          <a:sx n="77" d="100"/>
          <a:sy n="77" d="100"/>
        </p:scale>
        <p:origin x="92" y="8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Mar</a:t>
            </a:r>
            <a:r>
              <a:rPr lang="en-US" dirty="0" smtClean="0"/>
              <a:t>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/0558</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TCs</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in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Apr</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2022-3-30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437" r:id="rId4" imgW="8290560" imgH="1017905" progId="Word.Document.8">
                  <p:embed/>
                </p:oleObj>
              </mc:Choice>
              <mc:Fallback>
                <p:oleObj r:id="rId4" imgW="8290560" imgH="1017905" progId="Word.Document.8">
                  <p:embed/>
                  <p:pic>
                    <p:nvPicPr>
                      <p:cNvPr id="0" name="图片 3075"/>
                      <p:cNvPicPr/>
                      <p:nvPr/>
                    </p:nvPicPr>
                    <p:blipFill>
                      <a:blip r:embed="rId5"/>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41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TCs in Apr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a:solidFill>
                  <a:schemeClr val="bg1">
                    <a:lumMod val="85000"/>
                  </a:schemeClr>
                </a:solidFill>
                <a:cs typeface="+mn-ea"/>
                <a:sym typeface="+mn-ea"/>
              </a:rPr>
              <a:t>Apr 1</a:t>
            </a:r>
            <a:r>
              <a:rPr lang="en-US" altLang="zh-CN" sz="2800" baseline="30000" dirty="0">
                <a:solidFill>
                  <a:schemeClr val="bg1">
                    <a:lumMod val="85000"/>
                  </a:schemeClr>
                </a:solidFill>
                <a:cs typeface="+mn-ea"/>
                <a:sym typeface="+mn-ea"/>
              </a:rPr>
              <a:t>st</a:t>
            </a:r>
            <a:r>
              <a:rPr lang="en-US" altLang="zh-CN" sz="2800" dirty="0">
                <a:solidFill>
                  <a:schemeClr val="bg1">
                    <a:lumMod val="85000"/>
                  </a:schemeClr>
                </a:solidFill>
                <a:cs typeface="+mn-ea"/>
                <a:sym typeface="+mn-ea"/>
              </a:rPr>
              <a:t>, 2022, 		10:00am ~ 11:59am, ET</a:t>
            </a:r>
          </a:p>
          <a:p>
            <a:pPr marL="342900" indent="-342900" eaLnBrk="1" hangingPunct="1">
              <a:spcAft>
                <a:spcPts val="600"/>
              </a:spcAft>
              <a:buFont typeface="Arial" panose="020B0604020202020204" pitchFamily="34" charset="0"/>
              <a:buChar char="•"/>
            </a:pPr>
            <a:r>
              <a:rPr lang="en-US" altLang="zh-CN" sz="2800" dirty="0">
                <a:solidFill>
                  <a:schemeClr val="bg1">
                    <a:lumMod val="85000"/>
                  </a:schemeClr>
                </a:solidFill>
                <a:cs typeface="+mn-ea"/>
                <a:sym typeface="+mn-ea"/>
              </a:rPr>
              <a:t>Apr 5</a:t>
            </a:r>
            <a:r>
              <a:rPr lang="en-US" altLang="zh-CN" sz="2800" baseline="30000" dirty="0">
                <a:solidFill>
                  <a:schemeClr val="bg1">
                    <a:lumMod val="85000"/>
                  </a:schemeClr>
                </a:solidFill>
                <a:cs typeface="+mn-ea"/>
                <a:sym typeface="+mn-ea"/>
              </a:rPr>
              <a:t>th</a:t>
            </a:r>
            <a:r>
              <a:rPr lang="en-US" altLang="zh-CN" sz="2800" dirty="0">
                <a:solidFill>
                  <a:schemeClr val="bg1">
                    <a:lumMod val="85000"/>
                  </a:schemeClr>
                </a:solidFill>
                <a:cs typeface="+mn-ea"/>
                <a:sym typeface="+mn-ea"/>
              </a:rPr>
              <a:t>, 2022, 		9:00am ~ 11:00am, </a:t>
            </a:r>
            <a:r>
              <a:rPr lang="en-US" altLang="zh-CN" sz="2800" dirty="0" smtClean="0">
                <a:solidFill>
                  <a:schemeClr val="bg1">
                    <a:lumMod val="85000"/>
                  </a:schemeClr>
                </a:solidFill>
                <a:cs typeface="+mn-ea"/>
                <a:sym typeface="+mn-ea"/>
              </a:rPr>
              <a:t>ET</a:t>
            </a:r>
          </a:p>
          <a:p>
            <a:pPr marL="342900" indent="-342900" eaLnBrk="1" hangingPunct="1">
              <a:spcAft>
                <a:spcPts val="600"/>
              </a:spcAft>
              <a:buFont typeface="Arial" panose="020B0604020202020204" pitchFamily="34" charset="0"/>
              <a:buChar char="•"/>
            </a:pPr>
            <a:r>
              <a:rPr lang="en-US" altLang="zh-CN" sz="2800" strike="sngStrike" dirty="0" smtClean="0">
                <a:solidFill>
                  <a:srgbClr val="FF0000"/>
                </a:solidFill>
                <a:cs typeface="+mn-ea"/>
                <a:sym typeface="+mn-ea"/>
              </a:rPr>
              <a:t>Apr 12</a:t>
            </a:r>
            <a:r>
              <a:rPr lang="en-US" altLang="zh-CN" sz="2800" strike="sngStrike" baseline="30000" dirty="0" smtClean="0">
                <a:solidFill>
                  <a:srgbClr val="FF0000"/>
                </a:solidFill>
                <a:cs typeface="+mn-ea"/>
                <a:sym typeface="+mn-ea"/>
              </a:rPr>
              <a:t>th</a:t>
            </a:r>
            <a:r>
              <a:rPr lang="en-US" altLang="zh-CN" sz="2800" strike="sngStrike" dirty="0" smtClean="0">
                <a:solidFill>
                  <a:srgbClr val="FF0000"/>
                </a:solidFill>
                <a:cs typeface="+mn-ea"/>
                <a:sym typeface="+mn-ea"/>
              </a:rPr>
              <a:t>, 2022, 		</a:t>
            </a:r>
            <a:r>
              <a:rPr lang="en-US" altLang="zh-CN" sz="2800" strike="sngStrike" dirty="0">
                <a:solidFill>
                  <a:srgbClr val="FF0000"/>
                </a:solidFill>
                <a:cs typeface="+mn-ea"/>
                <a:sym typeface="+mn-ea"/>
              </a:rPr>
              <a:t>10:00am ~ 11:59am, </a:t>
            </a:r>
            <a:r>
              <a:rPr lang="en-US" altLang="zh-CN" sz="2800" strike="sngStrike" dirty="0" smtClean="0">
                <a:solidFill>
                  <a:srgbClr val="FF0000"/>
                </a:solidFill>
                <a:cs typeface="+mn-ea"/>
                <a:sym typeface="+mn-ea"/>
              </a:rPr>
              <a:t>ET</a:t>
            </a:r>
          </a:p>
          <a:p>
            <a:pPr marL="342900" indent="-342900" eaLnBrk="1" hangingPunct="1">
              <a:spcAft>
                <a:spcPts val="600"/>
              </a:spcAft>
              <a:buFont typeface="Arial" panose="020B0604020202020204" pitchFamily="34" charset="0"/>
              <a:buChar char="•"/>
            </a:pPr>
            <a:r>
              <a:rPr lang="en-US" altLang="zh-CN" sz="2800" strike="sngStrike" dirty="0" smtClean="0">
                <a:solidFill>
                  <a:srgbClr val="FF0000"/>
                </a:solidFill>
                <a:cs typeface="+mn-ea"/>
                <a:sym typeface="+mn-ea"/>
              </a:rPr>
              <a:t>Apr 15</a:t>
            </a:r>
            <a:r>
              <a:rPr lang="en-US" altLang="zh-CN" sz="2800" strike="sngStrike" baseline="30000" dirty="0" smtClean="0">
                <a:solidFill>
                  <a:srgbClr val="FF0000"/>
                </a:solidFill>
                <a:cs typeface="+mn-ea"/>
                <a:sym typeface="+mn-ea"/>
              </a:rPr>
              <a:t>th</a:t>
            </a:r>
            <a:r>
              <a:rPr lang="en-US" altLang="zh-CN" sz="2800" strike="sngStrike" dirty="0" smtClean="0">
                <a:solidFill>
                  <a:srgbClr val="FF0000"/>
                </a:solidFill>
                <a:cs typeface="+mn-ea"/>
                <a:sym typeface="+mn-ea"/>
              </a:rPr>
              <a:t>, 2022, 		</a:t>
            </a:r>
            <a:r>
              <a:rPr lang="en-US" altLang="zh-CN" sz="2800" strike="sngStrike" dirty="0">
                <a:solidFill>
                  <a:srgbClr val="FF0000"/>
                </a:solidFill>
                <a:cs typeface="+mn-ea"/>
                <a:sym typeface="+mn-ea"/>
              </a:rPr>
              <a:t>10:00am ~ 11:59am, ET</a:t>
            </a:r>
          </a:p>
          <a:p>
            <a:pPr marL="342900" indent="-342900" eaLnBrk="1" hangingPunct="1">
              <a:spcAft>
                <a:spcPts val="600"/>
              </a:spcAft>
              <a:buFont typeface="Arial" panose="020B0604020202020204" pitchFamily="34" charset="0"/>
              <a:buChar char="•"/>
            </a:pPr>
            <a:endParaRPr lang="en-US" altLang="zh-CN" sz="2800" dirty="0">
              <a:solidFill>
                <a:srgbClr val="00B050"/>
              </a:solidFill>
              <a:cs typeface="+mn-ea"/>
              <a:sym typeface="+mn-ea"/>
            </a:endParaRPr>
          </a:p>
          <a:p>
            <a:pPr marL="342900" indent="-342900" eaLnBrk="1" hangingPunct="1">
              <a:spcAft>
                <a:spcPts val="600"/>
              </a:spcAft>
              <a:buFont typeface="Arial" panose="020B0604020202020204" pitchFamily="34" charset="0"/>
              <a:buChar char="•"/>
            </a:pPr>
            <a:endParaRPr lang="en-US" altLang="zh-CN" sz="2800" dirty="0">
              <a:solidFill>
                <a:schemeClr val="tx1"/>
              </a:solidFill>
              <a:cs typeface="+mn-ea"/>
              <a:sym typeface="+mn-ea"/>
            </a:endParaRPr>
          </a:p>
          <a:p>
            <a:pPr marL="0" indent="0" eaLnBrk="1" hangingPunct="1">
              <a:spcAft>
                <a:spcPts val="600"/>
              </a:spcAft>
            </a:pPr>
            <a:endParaRPr lang="en-US" altLang="zh-CN" sz="2800" dirty="0">
              <a:solidFill>
                <a:schemeClr val="tx1"/>
              </a:solidFill>
              <a:cs typeface="+mn-ea"/>
              <a:sym typeface="+mn-ea"/>
            </a:endParaRPr>
          </a:p>
          <a:p>
            <a:pPr eaLnBrk="1" hangingPunct="1">
              <a:spcAft>
                <a:spcPts val="600"/>
              </a:spcAft>
            </a:pPr>
            <a:endParaRPr lang="en-US" altLang="zh-CN" sz="2800" dirty="0">
              <a:solidFill>
                <a:schemeClr val="tx1"/>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1493340988"/>
              </p:ext>
            </p:extLst>
          </p:nvPr>
        </p:nvGraphicFramePr>
        <p:xfrm>
          <a:off x="838200" y="1462962"/>
          <a:ext cx="10668000" cy="4937760"/>
        </p:xfrm>
        <a:graphic>
          <a:graphicData uri="http://schemas.openxmlformats.org/drawingml/2006/table">
            <a:tbl>
              <a:tblPr firstRow="1" bandRow="1">
                <a:tableStyleId>{5C22544A-7EE6-4342-B048-85BDC9FD1C3A}</a:tableStyleId>
              </a:tblPr>
              <a:tblGrid>
                <a:gridCol w="2971800"/>
                <a:gridCol w="7696200"/>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11-21/1623r4, 11-21/1998r2, 11-21/1999r3, 11-21/2000r4, 11-22/0283r3, 11-22/0284r3, </a:t>
                      </a:r>
                      <a:r>
                        <a:rPr lang="en-US" altLang="zh-CN" sz="1200" baseline="0" dirty="0" smtClean="0">
                          <a:solidFill>
                            <a:srgbClr val="0070C0"/>
                          </a:solidFill>
                        </a:rPr>
                        <a:t>11-22/0588r2</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 11/21/1863r0, 11-22/0167r0, 11-22/0416r0</a:t>
                      </a:r>
                      <a:endParaRPr lang="en-US" altLang="zh-CN" sz="1200" dirty="0" smtClean="0">
                        <a:solidFill>
                          <a:schemeClr val="tx1"/>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11-19/2045r16 (D3.0)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11-21/1296r6 (LB254), 11-21/2018r7 (LB259), </a:t>
                      </a:r>
                      <a:r>
                        <a:rPr lang="en-US" altLang="zh-CN" sz="1200" dirty="0" smtClean="0">
                          <a:solidFill>
                            <a:srgbClr val="0070C0"/>
                          </a:solidFill>
                        </a:rPr>
                        <a:t>11-22/0561r1(LB261)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11-20/1564r5</a:t>
                      </a:r>
                    </a:p>
                  </a:txBody>
                  <a:tcPr/>
                </a:tc>
              </a:tr>
              <a:tr h="160689">
                <a:tc>
                  <a:txBody>
                    <a:bodyPr/>
                    <a:lstStyle/>
                    <a:p>
                      <a:pPr>
                        <a:buNone/>
                      </a:pPr>
                      <a:r>
                        <a:rPr lang="en-US" altLang="zh-CN" sz="1200" dirty="0" smtClean="0">
                          <a:solidFill>
                            <a:schemeClr val="tx1"/>
                          </a:solidFill>
                        </a:rPr>
                        <a:t>MDR</a:t>
                      </a:r>
                      <a:r>
                        <a:rPr lang="en-US" altLang="zh-CN" sz="1200" baseline="0" dirty="0" smtClean="0">
                          <a:solidFill>
                            <a:schemeClr val="tx1"/>
                          </a:solidFill>
                        </a:rPr>
                        <a:t> Report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11-22/0021r14</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kern="0" dirty="0" smtClean="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a:t>
            </a:r>
            <a:r>
              <a:rPr lang="en-US" altLang="en-US" sz="2000" kern="0" dirty="0" smtClean="0">
                <a:solidFill>
                  <a:srgbClr val="00B050"/>
                </a:solidFill>
                <a:sym typeface="+mn-ea"/>
              </a:rPr>
              <a:t>Dec</a:t>
            </a:r>
            <a:r>
              <a:rPr lang="en-US" altLang="en-US" sz="2000" kern="0" dirty="0" smtClean="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D4.0 LB recirculation					Mar 2022</a:t>
            </a:r>
          </a:p>
          <a:p>
            <a:pPr lvl="1" defTabSz="337185">
              <a:buFont typeface="Arial" panose="020B0604020202020204" pitchFamily="34" charset="0"/>
              <a:buChar char="•"/>
              <a:defRPr/>
            </a:pPr>
            <a:r>
              <a:rPr lang="en-US" altLang="en-US" sz="2000" kern="0" dirty="0">
                <a:solidFill>
                  <a:schemeClr val="tx1"/>
                </a:solidFill>
                <a:sym typeface="+mn-ea"/>
              </a:rPr>
              <a:t>D4.0 LB unchanged recirculation 		</a:t>
            </a:r>
            <a:r>
              <a:rPr lang="en-US" altLang="en-US" sz="2000" kern="0" dirty="0" smtClean="0">
                <a:solidFill>
                  <a:schemeClr val="tx1"/>
                </a:solidFill>
                <a:sym typeface="Wingdings" panose="05000000000000000000" pitchFamily="2" charset="2"/>
              </a:rPr>
              <a:t>Apr </a:t>
            </a:r>
            <a:r>
              <a:rPr lang="en-US" altLang="en-US" sz="2000" kern="0" dirty="0">
                <a:solidFill>
                  <a:schemeClr val="tx1"/>
                </a:solidFill>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SA Ballot (D4.0)					</a:t>
            </a:r>
            <a:r>
              <a:rPr lang="en-US" altLang="en-US" sz="2000" kern="0" dirty="0" smtClean="0">
                <a:solidFill>
                  <a:schemeClr val="tx1"/>
                </a:solidFill>
                <a:cs typeface="+mn-ea"/>
                <a:sym typeface="Wingdings" panose="05000000000000000000" pitchFamily="2" charset="2"/>
              </a:rPr>
              <a:t>Apr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Nov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Nov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t>
            </a:r>
            <a:r>
              <a:rPr lang="en-US" altLang="en-US" sz="2000" kern="0" dirty="0">
                <a:solidFill>
                  <a:schemeClr val="tx1"/>
                </a:solidFill>
                <a:sym typeface="+mn-ea"/>
              </a:rPr>
              <a:t>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TBC</a:t>
            </a:r>
            <a:endParaRPr lang="en-US" altLang="zh-CN" sz="1600" dirty="0">
              <a:solidFill>
                <a:srgbClr val="00B050"/>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Apr 1</a:t>
            </a:r>
            <a:r>
              <a:rPr lang="en-US" altLang="en-US" sz="3600" kern="0" baseline="30000" dirty="0" smtClean="0">
                <a:latin typeface="Arial" panose="020B0604020202020204" pitchFamily="34" charset="0"/>
              </a:rPr>
              <a:t>st</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smtClean="0"/>
              <a:t>Report on Recirculation LB 261 and formation of CRC</a:t>
            </a:r>
            <a:endParaRPr lang="en-GB" altLang="en-US" dirty="0"/>
          </a:p>
          <a:p>
            <a:pPr lvl="0" eaLnBrk="0" hangingPunct="0">
              <a:defRPr/>
            </a:pPr>
            <a:r>
              <a:rPr lang="en-US" altLang="en-GB" dirty="0" smtClean="0"/>
              <a:t>Comment review and resolution discussion</a:t>
            </a:r>
          </a:p>
          <a:p>
            <a:pPr eaLnBrk="0" hangingPunct="0">
              <a:defRPr/>
            </a:pPr>
            <a:r>
              <a:rPr lang="en-US" altLang="en-GB" dirty="0" smtClean="0"/>
              <a:t>(Potential) Motion to CRs</a:t>
            </a:r>
          </a:p>
          <a:p>
            <a:pPr eaLnBrk="0" hangingPunct="0">
              <a:defRPr/>
            </a:pPr>
            <a:r>
              <a:rPr lang="en-US" altLang="en-GB" dirty="0" smtClean="0"/>
              <a:t>Future TC plan discussion</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Result of WG Recirculation LB 261</a:t>
            </a:r>
            <a:endParaRPr lang="zh-CN" altLang="en-US" dirty="0"/>
          </a:p>
        </p:txBody>
      </p:sp>
      <p:sp>
        <p:nvSpPr>
          <p:cNvPr id="3" name="内容占位符 2"/>
          <p:cNvSpPr>
            <a:spLocks noGrp="1"/>
          </p:cNvSpPr>
          <p:nvPr>
            <p:ph idx="1"/>
          </p:nvPr>
        </p:nvSpPr>
        <p:spPr/>
        <p:txBody>
          <a:bodyPr/>
          <a:lstStyle/>
          <a:p>
            <a:r>
              <a:rPr lang="en-US" altLang="zh-CN" dirty="0" smtClean="0"/>
              <a:t>The WG Recirculation LB 261 was closed on Mar 30 and passed with an approval rate of 98.79%, with 42 comments received including 12 tech comments and 31 editorial comments</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Mar 2022</a:t>
            </a:r>
            <a:endParaRPr lang="en-US" dirty="0"/>
          </a:p>
        </p:txBody>
      </p:sp>
      <p:pic>
        <p:nvPicPr>
          <p:cNvPr id="7" name="图片 6"/>
          <p:cNvPicPr>
            <a:picLocks noChangeAspect="1"/>
          </p:cNvPicPr>
          <p:nvPr/>
        </p:nvPicPr>
        <p:blipFill>
          <a:blip r:embed="rId2"/>
          <a:stretch>
            <a:fillRect/>
          </a:stretch>
        </p:blipFill>
        <p:spPr>
          <a:xfrm>
            <a:off x="2785461" y="2590822"/>
            <a:ext cx="6587053" cy="3829855"/>
          </a:xfrm>
          <a:prstGeom prst="rect">
            <a:avLst/>
          </a:prstGeom>
        </p:spPr>
      </p:pic>
    </p:spTree>
    <p:extLst>
      <p:ext uri="{BB962C8B-B14F-4D97-AF65-F5344CB8AC3E}">
        <p14:creationId xmlns:p14="http://schemas.microsoft.com/office/powerpoint/2010/main" val="1311621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The Formation of Comment Resolution Committee</a:t>
            </a:r>
            <a:endParaRPr lang="zh-CN" altLang="en-US" dirty="0"/>
          </a:p>
        </p:txBody>
      </p:sp>
      <p:sp>
        <p:nvSpPr>
          <p:cNvPr id="3" name="内容占位符 2"/>
          <p:cNvSpPr>
            <a:spLocks noGrp="1"/>
          </p:cNvSpPr>
          <p:nvPr>
            <p:ph idx="1"/>
          </p:nvPr>
        </p:nvSpPr>
        <p:spPr/>
        <p:txBody>
          <a:bodyPr/>
          <a:lstStyle/>
          <a:p>
            <a:pPr marL="285750" indent="-285750">
              <a:buFont typeface="Arial" panose="020B0604020202020204" pitchFamily="34" charset="0"/>
              <a:buChar char="•"/>
            </a:pPr>
            <a:r>
              <a:rPr lang="en-US" altLang="zh-CN" dirty="0" smtClean="0"/>
              <a:t>The 802.11 WG Chair has delegated </a:t>
            </a:r>
            <a:r>
              <a:rPr lang="en-US" altLang="zh-CN" dirty="0"/>
              <a:t>resolution of any further comments to </a:t>
            </a:r>
            <a:r>
              <a:rPr lang="en-US" altLang="zh-CN" dirty="0" err="1"/>
              <a:t>TGbd</a:t>
            </a:r>
            <a:r>
              <a:rPr lang="en-US" altLang="zh-CN" dirty="0"/>
              <a:t> operating as the Comment Resolution Committee, with Bo Sun as Chair of the CRC, using the accelerated process (see 3.9.4 in https://mentor.ieee.org/802.11/dcn/14/11-14-0629-22-0000-802-11-operations-manual.docx </a:t>
            </a:r>
            <a:r>
              <a:rPr lang="en-US" altLang="zh-CN" dirty="0" smtClean="0"/>
              <a:t>).</a:t>
            </a:r>
          </a:p>
          <a:p>
            <a:pPr marL="285750" indent="-285750">
              <a:buFont typeface="Arial" panose="020B0604020202020204" pitchFamily="34" charset="0"/>
              <a:buChar char="•"/>
            </a:pPr>
            <a:endParaRPr lang="en-US" altLang="zh-CN" dirty="0" smtClean="0"/>
          </a:p>
          <a:p>
            <a:pPr marL="285750" indent="-285750">
              <a:buFont typeface="Arial" panose="020B0604020202020204" pitchFamily="34" charset="0"/>
              <a:buChar char="•"/>
            </a:pPr>
            <a:r>
              <a:rPr lang="en-US" altLang="zh-CN" dirty="0" err="1" smtClean="0"/>
              <a:t>TGbd</a:t>
            </a:r>
            <a:r>
              <a:rPr lang="en-US" altLang="zh-CN" dirty="0" smtClean="0"/>
              <a:t>, operating as the CRC can consider motions on its conferences WITHOUT the 10-day motion notice requirement.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Mar 2022</a:t>
            </a:r>
            <a:endParaRPr lang="en-US" dirty="0"/>
          </a:p>
        </p:txBody>
      </p:sp>
    </p:spTree>
    <p:extLst>
      <p:ext uri="{BB962C8B-B14F-4D97-AF65-F5344CB8AC3E}">
        <p14:creationId xmlns:p14="http://schemas.microsoft.com/office/powerpoint/2010/main" val="20432867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SA BA Plan</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graphicFrame>
        <p:nvGraphicFramePr>
          <p:cNvPr id="9" name="Table 5">
            <a:extLst>
              <a:ext uri="{FF2B5EF4-FFF2-40B4-BE49-F238E27FC236}">
                <a16:creationId xmlns="" xmlns:a16="http://schemas.microsoft.com/office/drawing/2014/main" id="{6DE6C6C6-F2BE-254F-AC28-A80A0DDF9EFC}"/>
              </a:ext>
            </a:extLst>
          </p:cNvPr>
          <p:cNvGraphicFramePr>
            <a:graphicFrameLocks noGrp="1"/>
          </p:cNvGraphicFramePr>
          <p:nvPr>
            <p:extLst>
              <p:ext uri="{D42A27DB-BD31-4B8C-83A1-F6EECF244321}">
                <p14:modId xmlns:p14="http://schemas.microsoft.com/office/powerpoint/2010/main" val="3298180565"/>
              </p:ext>
            </p:extLst>
          </p:nvPr>
        </p:nvGraphicFramePr>
        <p:xfrm>
          <a:off x="1371724" y="2362228"/>
          <a:ext cx="9505056" cy="2966720"/>
        </p:xfrm>
        <a:graphic>
          <a:graphicData uri="http://schemas.openxmlformats.org/drawingml/2006/table">
            <a:tbl>
              <a:tblPr firstRow="1" bandRow="1">
                <a:tableStyleId>{00A15C55-8517-42AA-B614-E9B94910E393}</a:tableStyleId>
              </a:tblPr>
              <a:tblGrid>
                <a:gridCol w="4495682">
                  <a:extLst>
                    <a:ext uri="{9D8B030D-6E8A-4147-A177-3AD203B41FA5}">
                      <a16:colId xmlns="" xmlns:a16="http://schemas.microsoft.com/office/drawing/2014/main" val="503046018"/>
                    </a:ext>
                  </a:extLst>
                </a:gridCol>
                <a:gridCol w="2633110">
                  <a:extLst>
                    <a:ext uri="{9D8B030D-6E8A-4147-A177-3AD203B41FA5}">
                      <a16:colId xmlns="" xmlns:a16="http://schemas.microsoft.com/office/drawing/2014/main" val="571804262"/>
                    </a:ext>
                  </a:extLst>
                </a:gridCol>
                <a:gridCol w="2376264">
                  <a:extLst>
                    <a:ext uri="{9D8B030D-6E8A-4147-A177-3AD203B41FA5}">
                      <a16:colId xmlns="" xmlns:a16="http://schemas.microsoft.com/office/drawing/2014/main" val="2957723909"/>
                    </a:ext>
                  </a:extLst>
                </a:gridCol>
              </a:tblGrid>
              <a:tr h="370840">
                <a:tc>
                  <a:txBody>
                    <a:bodyPr/>
                    <a:lstStyle/>
                    <a:p>
                      <a:pPr algn="ctr"/>
                      <a:endParaRPr lang="en-US" sz="1600" dirty="0"/>
                    </a:p>
                  </a:txBody>
                  <a:tcPr/>
                </a:tc>
                <a:tc>
                  <a:txBody>
                    <a:bodyPr/>
                    <a:lstStyle/>
                    <a:p>
                      <a:pPr algn="ctr"/>
                      <a:r>
                        <a:rPr lang="en-US" sz="1600" dirty="0"/>
                        <a:t>Open</a:t>
                      </a:r>
                    </a:p>
                  </a:txBody>
                  <a:tcPr/>
                </a:tc>
                <a:tc>
                  <a:txBody>
                    <a:bodyPr/>
                    <a:lstStyle/>
                    <a:p>
                      <a:pPr algn="ctr"/>
                      <a:r>
                        <a:rPr lang="en-US" sz="1600" dirty="0"/>
                        <a:t>Close</a:t>
                      </a:r>
                    </a:p>
                  </a:txBody>
                  <a:tcPr/>
                </a:tc>
                <a:extLst>
                  <a:ext uri="{0D108BD9-81ED-4DB2-BD59-A6C34878D82A}">
                    <a16:rowId xmlns="" xmlns:a16="http://schemas.microsoft.com/office/drawing/2014/main" val="2921654569"/>
                  </a:ext>
                </a:extLst>
              </a:tr>
              <a:tr h="370840">
                <a:tc>
                  <a:txBody>
                    <a:bodyPr/>
                    <a:lstStyle/>
                    <a:p>
                      <a:r>
                        <a:rPr lang="en-US" sz="1600" dirty="0" smtClean="0">
                          <a:solidFill>
                            <a:srgbClr val="00B050"/>
                          </a:solidFill>
                        </a:rPr>
                        <a:t>D4.0 </a:t>
                      </a:r>
                      <a:r>
                        <a:rPr lang="en-US" sz="1600" baseline="0" dirty="0" smtClean="0">
                          <a:solidFill>
                            <a:srgbClr val="00B050"/>
                          </a:solidFill>
                        </a:rPr>
                        <a:t>WG Recirculation</a:t>
                      </a:r>
                      <a:endParaRPr lang="en-US" sz="1600" dirty="0">
                        <a:solidFill>
                          <a:srgbClr val="00B050"/>
                        </a:solidFill>
                      </a:endParaRPr>
                    </a:p>
                  </a:txBody>
                  <a:tcPr/>
                </a:tc>
                <a:tc>
                  <a:txBody>
                    <a:bodyPr/>
                    <a:lstStyle/>
                    <a:p>
                      <a:r>
                        <a:rPr lang="en-US" sz="1600" dirty="0" smtClean="0">
                          <a:solidFill>
                            <a:srgbClr val="00B050"/>
                          </a:solidFill>
                        </a:rPr>
                        <a:t>Mar 15</a:t>
                      </a:r>
                      <a:endParaRPr lang="en-US" sz="1600" dirty="0">
                        <a:solidFill>
                          <a:srgbClr val="00B050"/>
                        </a:solidFill>
                      </a:endParaRPr>
                    </a:p>
                  </a:txBody>
                  <a:tcPr/>
                </a:tc>
                <a:tc>
                  <a:txBody>
                    <a:bodyPr/>
                    <a:lstStyle/>
                    <a:p>
                      <a:r>
                        <a:rPr lang="en-US" sz="1600" dirty="0" smtClean="0">
                          <a:solidFill>
                            <a:srgbClr val="00B050"/>
                          </a:solidFill>
                        </a:rPr>
                        <a:t>Mar 30</a:t>
                      </a:r>
                      <a:endParaRPr lang="en-US" sz="1600" dirty="0">
                        <a:solidFill>
                          <a:srgbClr val="00B050"/>
                        </a:solidFill>
                      </a:endParaRPr>
                    </a:p>
                  </a:txBody>
                  <a:tcPr/>
                </a:tc>
              </a:tr>
              <a:tr h="370840">
                <a:tc>
                  <a:txBody>
                    <a:bodyPr/>
                    <a:lstStyle/>
                    <a:p>
                      <a:r>
                        <a:rPr lang="en-US" sz="1600" dirty="0" smtClean="0">
                          <a:solidFill>
                            <a:srgbClr val="00B050"/>
                          </a:solidFill>
                        </a:rPr>
                        <a:t>EC</a:t>
                      </a:r>
                      <a:r>
                        <a:rPr lang="en-US" sz="1600" baseline="0" dirty="0" smtClean="0">
                          <a:solidFill>
                            <a:srgbClr val="00B050"/>
                          </a:solidFill>
                        </a:rPr>
                        <a:t> (Conditional) Approval for SA Ballot</a:t>
                      </a:r>
                      <a:endParaRPr lang="en-US" sz="1600" dirty="0">
                        <a:solidFill>
                          <a:srgbClr val="00B050"/>
                        </a:solidFill>
                      </a:endParaRPr>
                    </a:p>
                  </a:txBody>
                  <a:tcPr/>
                </a:tc>
                <a:tc>
                  <a:txBody>
                    <a:bodyPr/>
                    <a:lstStyle/>
                    <a:p>
                      <a:r>
                        <a:rPr lang="en-US" sz="1600" dirty="0" smtClean="0">
                          <a:solidFill>
                            <a:srgbClr val="00B050"/>
                          </a:solidFill>
                        </a:rPr>
                        <a:t>Mar</a:t>
                      </a:r>
                      <a:r>
                        <a:rPr lang="en-US" sz="1600" baseline="0" dirty="0" smtClean="0">
                          <a:solidFill>
                            <a:srgbClr val="00B050"/>
                          </a:solidFill>
                        </a:rPr>
                        <a:t> 18</a:t>
                      </a:r>
                      <a:endParaRPr lang="en-US" sz="1600" dirty="0">
                        <a:solidFill>
                          <a:srgbClr val="00B050"/>
                        </a:solidFill>
                      </a:endParaRPr>
                    </a:p>
                  </a:txBody>
                  <a:tcPr/>
                </a:tc>
                <a:tc>
                  <a:txBody>
                    <a:bodyPr/>
                    <a:lstStyle/>
                    <a:p>
                      <a:endParaRPr lang="en-US" sz="1600" dirty="0">
                        <a:solidFill>
                          <a:srgbClr val="00B050"/>
                        </a:solidFill>
                      </a:endParaRPr>
                    </a:p>
                  </a:txBody>
                  <a:tcPr/>
                </a:tc>
              </a:tr>
              <a:tr h="370840">
                <a:tc>
                  <a:txBody>
                    <a:bodyPr/>
                    <a:lstStyle/>
                    <a:p>
                      <a:r>
                        <a:rPr lang="en-US" sz="1600" dirty="0" smtClean="0"/>
                        <a:t>D4.0 Unchanged</a:t>
                      </a:r>
                      <a:r>
                        <a:rPr lang="en-US" sz="1600" baseline="0" dirty="0" smtClean="0"/>
                        <a:t> Recirculation (if needed)</a:t>
                      </a:r>
                      <a:endParaRPr lang="en-US" sz="1600" dirty="0"/>
                    </a:p>
                  </a:txBody>
                  <a:tcPr/>
                </a:tc>
                <a:tc>
                  <a:txBody>
                    <a:bodyPr/>
                    <a:lstStyle/>
                    <a:p>
                      <a:r>
                        <a:rPr lang="en-US" sz="1600" dirty="0" smtClean="0"/>
                        <a:t>Apr 6</a:t>
                      </a:r>
                      <a:endParaRPr lang="en-US" sz="1600" dirty="0"/>
                    </a:p>
                  </a:txBody>
                  <a:tcPr/>
                </a:tc>
                <a:tc>
                  <a:txBody>
                    <a:bodyPr/>
                    <a:lstStyle/>
                    <a:p>
                      <a:r>
                        <a:rPr lang="en-US" sz="1600" dirty="0" smtClean="0"/>
                        <a:t>Apr 16</a:t>
                      </a:r>
                      <a:endParaRPr lang="en-US" sz="1600" dirty="0"/>
                    </a:p>
                  </a:txBody>
                  <a:tcPr/>
                </a:tc>
              </a:tr>
              <a:tr h="370840">
                <a:tc>
                  <a:txBody>
                    <a:bodyPr/>
                    <a:lstStyle/>
                    <a:p>
                      <a:r>
                        <a:rPr lang="en-US" sz="1600" dirty="0"/>
                        <a:t>First SA Ballot</a:t>
                      </a:r>
                    </a:p>
                  </a:txBody>
                  <a:tcPr/>
                </a:tc>
                <a:tc>
                  <a:txBody>
                    <a:bodyPr/>
                    <a:lstStyle/>
                    <a:p>
                      <a:r>
                        <a:rPr lang="en-US" sz="1600" dirty="0" smtClean="0"/>
                        <a:t>Apr 17</a:t>
                      </a:r>
                      <a:r>
                        <a:rPr lang="en-US" sz="1600" baseline="30000" dirty="0" smtClean="0"/>
                        <a:t>th</a:t>
                      </a:r>
                      <a:r>
                        <a:rPr lang="en-US" sz="1600" baseline="0" dirty="0" smtClean="0"/>
                        <a:t> </a:t>
                      </a:r>
                      <a:endParaRPr lang="en-US" sz="1600" dirty="0"/>
                    </a:p>
                  </a:txBody>
                  <a:tcPr/>
                </a:tc>
                <a:tc>
                  <a:txBody>
                    <a:bodyPr/>
                    <a:lstStyle/>
                    <a:p>
                      <a:r>
                        <a:rPr lang="en-US" sz="1600" dirty="0" smtClean="0"/>
                        <a:t>May 16 </a:t>
                      </a:r>
                      <a:r>
                        <a:rPr lang="en-US" sz="1600" dirty="0"/>
                        <a:t>(30 days)</a:t>
                      </a:r>
                    </a:p>
                  </a:txBody>
                  <a:tcPr/>
                </a:tc>
                <a:extLst>
                  <a:ext uri="{0D108BD9-81ED-4DB2-BD59-A6C34878D82A}">
                    <a16:rowId xmlns="" xmlns:a16="http://schemas.microsoft.com/office/drawing/2014/main" val="3962704897"/>
                  </a:ext>
                </a:extLst>
              </a:tr>
              <a:tr h="370840">
                <a:tc>
                  <a:txBody>
                    <a:bodyPr/>
                    <a:lstStyle/>
                    <a:p>
                      <a:r>
                        <a:rPr lang="en-US" sz="1600" dirty="0"/>
                        <a:t>Second SA </a:t>
                      </a:r>
                      <a:r>
                        <a:rPr lang="en-US" sz="1600" dirty="0" smtClean="0"/>
                        <a:t>Ballot (Up</a:t>
                      </a:r>
                      <a:r>
                        <a:rPr lang="en-US" sz="1600" baseline="0" dirty="0" smtClean="0"/>
                        <a:t> to </a:t>
                      </a:r>
                      <a:r>
                        <a:rPr lang="en-US" sz="1600" baseline="0" dirty="0" err="1" smtClean="0"/>
                        <a:t>TGbd</a:t>
                      </a:r>
                      <a:r>
                        <a:rPr lang="en-US" sz="1600" baseline="0" dirty="0" smtClean="0"/>
                        <a:t> progress)</a:t>
                      </a:r>
                      <a:endParaRPr lang="en-US" sz="1600" dirty="0"/>
                    </a:p>
                  </a:txBody>
                  <a:tcPr/>
                </a:tc>
                <a:tc>
                  <a:txBody>
                    <a:bodyPr/>
                    <a:lstStyle/>
                    <a:p>
                      <a:r>
                        <a:rPr lang="en-US" sz="1600" dirty="0" smtClean="0"/>
                        <a:t>Sep </a:t>
                      </a:r>
                      <a:r>
                        <a:rPr lang="en-US" sz="1600" dirty="0"/>
                        <a:t>2022</a:t>
                      </a:r>
                    </a:p>
                  </a:txBody>
                  <a:tcPr/>
                </a:tc>
                <a:tc>
                  <a:txBody>
                    <a:bodyPr/>
                    <a:lstStyle/>
                    <a:p>
                      <a:r>
                        <a:rPr lang="en-US" sz="1600" dirty="0" smtClean="0"/>
                        <a:t>Oct. </a:t>
                      </a:r>
                      <a:r>
                        <a:rPr lang="en-US" sz="1600" dirty="0"/>
                        <a:t>2022</a:t>
                      </a:r>
                    </a:p>
                  </a:txBody>
                  <a:tcPr/>
                </a:tc>
                <a:extLst>
                  <a:ext uri="{0D108BD9-81ED-4DB2-BD59-A6C34878D82A}">
                    <a16:rowId xmlns="" xmlns:a16="http://schemas.microsoft.com/office/drawing/2014/main" val="2427733451"/>
                  </a:ext>
                </a:extLst>
              </a:tr>
              <a:tr h="370840">
                <a:tc>
                  <a:txBody>
                    <a:bodyPr/>
                    <a:lstStyle/>
                    <a:p>
                      <a:r>
                        <a:rPr lang="en-US" sz="1600" dirty="0"/>
                        <a:t>EC to </a:t>
                      </a:r>
                      <a:r>
                        <a:rPr lang="en-US" sz="1600" dirty="0" err="1"/>
                        <a:t>Revcom</a:t>
                      </a:r>
                      <a:endParaRPr lang="en-US" sz="1600" dirty="0"/>
                    </a:p>
                  </a:txBody>
                  <a:tcPr/>
                </a:tc>
                <a:tc>
                  <a:txBody>
                    <a:bodyPr/>
                    <a:lstStyle/>
                    <a:p>
                      <a:r>
                        <a:rPr lang="en-US" sz="1600" dirty="0" smtClean="0"/>
                        <a:t>Oct. 2022 </a:t>
                      </a:r>
                      <a:r>
                        <a:rPr lang="en-US" sz="1600" dirty="0" smtClean="0">
                          <a:sym typeface="Wingdings" panose="05000000000000000000" pitchFamily="2" charset="2"/>
                        </a:rPr>
                        <a:t> Nov. 2022</a:t>
                      </a:r>
                      <a:endParaRPr lang="en-US" sz="1600" dirty="0"/>
                    </a:p>
                  </a:txBody>
                  <a:tcPr/>
                </a:tc>
                <a:tc>
                  <a:txBody>
                    <a:bodyPr/>
                    <a:lstStyle/>
                    <a:p>
                      <a:endParaRPr lang="en-US" sz="1600" dirty="0"/>
                    </a:p>
                  </a:txBody>
                  <a:tcPr/>
                </a:tc>
                <a:extLst>
                  <a:ext uri="{0D108BD9-81ED-4DB2-BD59-A6C34878D82A}">
                    <a16:rowId xmlns="" xmlns:a16="http://schemas.microsoft.com/office/drawing/2014/main" val="396449969"/>
                  </a:ext>
                </a:extLst>
              </a:tr>
              <a:tr h="370840">
                <a:tc>
                  <a:txBody>
                    <a:bodyPr/>
                    <a:lstStyle/>
                    <a:p>
                      <a:r>
                        <a:rPr lang="en-US" sz="1600" dirty="0" err="1"/>
                        <a:t>REVcom</a:t>
                      </a:r>
                      <a:r>
                        <a:rPr lang="en-US" sz="1600" dirty="0"/>
                        <a:t> to SASB</a:t>
                      </a:r>
                    </a:p>
                  </a:txBody>
                  <a:tcPr/>
                </a:tc>
                <a:tc>
                  <a:txBody>
                    <a:bodyPr/>
                    <a:lstStyle/>
                    <a:p>
                      <a:r>
                        <a:rPr lang="en-US" sz="1600" dirty="0"/>
                        <a:t>Dec. 2022</a:t>
                      </a:r>
                    </a:p>
                  </a:txBody>
                  <a:tcPr/>
                </a:tc>
                <a:tc>
                  <a:txBody>
                    <a:bodyPr/>
                    <a:lstStyle/>
                    <a:p>
                      <a:endParaRPr lang="en-US" sz="1600" dirty="0"/>
                    </a:p>
                  </a:txBody>
                  <a:tcPr/>
                </a:tc>
                <a:extLst>
                  <a:ext uri="{0D108BD9-81ED-4DB2-BD59-A6C34878D82A}">
                    <a16:rowId xmlns="" xmlns:a16="http://schemas.microsoft.com/office/drawing/2014/main" val="3173524616"/>
                  </a:ext>
                </a:extLst>
              </a:tr>
            </a:tbl>
          </a:graphicData>
        </a:graphic>
      </p:graphicFrame>
    </p:spTree>
    <p:extLst>
      <p:ext uri="{BB962C8B-B14F-4D97-AF65-F5344CB8AC3E}">
        <p14:creationId xmlns:p14="http://schemas.microsoft.com/office/powerpoint/2010/main" val="27322285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Apr 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843618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Comment review and resolution discussion</a:t>
            </a:r>
          </a:p>
          <a:p>
            <a:pPr eaLnBrk="0" hangingPunct="0">
              <a:defRPr/>
            </a:pPr>
            <a:r>
              <a:rPr lang="en-US" altLang="en-GB" dirty="0" smtClean="0"/>
              <a:t>Motion </a:t>
            </a:r>
            <a:r>
              <a:rPr lang="en-US" altLang="en-GB" dirty="0"/>
              <a:t>to CRs</a:t>
            </a:r>
          </a:p>
          <a:p>
            <a:pPr eaLnBrk="0" hangingPunct="0">
              <a:defRPr/>
            </a:pPr>
            <a:r>
              <a:rPr lang="en-US" altLang="en-GB" dirty="0"/>
              <a:t>Future TC plan discussion</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7643648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a:t>
            </a:r>
            <a:r>
              <a:rPr lang="en-US" altLang="zh-CN" dirty="0"/>
              <a:t>approval of comment resolutions of LB </a:t>
            </a:r>
            <a:r>
              <a:rPr lang="en-US" altLang="zh-CN" dirty="0" smtClean="0"/>
              <a:t>261)</a:t>
            </a:r>
            <a:endParaRPr lang="zh-CN" altLang="en-US" dirty="0"/>
          </a:p>
        </p:txBody>
      </p:sp>
      <p:sp>
        <p:nvSpPr>
          <p:cNvPr id="3" name="内容占位符 2"/>
          <p:cNvSpPr>
            <a:spLocks noGrp="1"/>
          </p:cNvSpPr>
          <p:nvPr>
            <p:ph idx="1"/>
          </p:nvPr>
        </p:nvSpPr>
        <p:spPr/>
        <p:txBody>
          <a:bodyPr/>
          <a:lstStyle/>
          <a:p>
            <a:r>
              <a:rPr lang="en-US" altLang="zh-CN" dirty="0">
                <a:sym typeface="+mn-ea"/>
              </a:rPr>
              <a:t>Move to approve </a:t>
            </a:r>
            <a:r>
              <a:rPr lang="en-US" altLang="zh-CN" dirty="0" smtClean="0">
                <a:sym typeface="+mn-ea"/>
              </a:rPr>
              <a:t>comment </a:t>
            </a:r>
            <a:r>
              <a:rPr lang="en-US" altLang="zh-CN" dirty="0">
                <a:sym typeface="+mn-ea"/>
              </a:rPr>
              <a:t>resolutions to </a:t>
            </a:r>
            <a:r>
              <a:rPr lang="en-US" altLang="zh-CN" dirty="0" smtClean="0">
                <a:sym typeface="+mn-ea"/>
              </a:rPr>
              <a:t>42 CIDs </a:t>
            </a:r>
            <a:r>
              <a:rPr lang="en-US" altLang="zh-CN" dirty="0">
                <a:sym typeface="+mn-ea"/>
              </a:rPr>
              <a:t>which marked as “ready for motion” as in </a:t>
            </a:r>
            <a:r>
              <a:rPr lang="en-US" altLang="zh-CN" dirty="0" smtClean="0">
                <a:sym typeface="+mn-ea"/>
              </a:rPr>
              <a:t>11-22/0561r2</a:t>
            </a:r>
            <a:endParaRPr lang="en-US" altLang="zh-CN"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dirty="0">
                <a:latin typeface="Calibri" panose="020F0502020204030204" pitchFamily="34" charset="0"/>
                <a:cs typeface="Calibri" panose="020F0502020204030204" pitchFamily="34" charset="0"/>
              </a:rPr>
              <a:t>Moved: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Seconded</a:t>
            </a:r>
            <a:r>
              <a:rPr lang="en-US" altLang="zh-CN" dirty="0" smtClean="0">
                <a:latin typeface="Calibri" panose="020F0502020204030204" pitchFamily="34" charset="0"/>
                <a:cs typeface="Calibri" panose="020F0502020204030204" pitchFamily="34" charset="0"/>
              </a:rPr>
              <a:t>: Joseph Levy</a:t>
            </a:r>
          </a:p>
          <a:p>
            <a:pPr marL="42545" indent="0">
              <a:lnSpc>
                <a:spcPct val="120000"/>
              </a:lnSpc>
              <a:spcBef>
                <a:spcPts val="0"/>
              </a:spcBef>
            </a:pPr>
            <a:endParaRPr lang="en-US" altLang="zh-CN"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dirty="0">
                <a:latin typeface="Calibri" panose="020F0502020204030204" pitchFamily="34" charset="0"/>
                <a:cs typeface="Calibri" panose="020F0502020204030204" pitchFamily="34" charset="0"/>
              </a:rPr>
              <a:t>Result</a:t>
            </a:r>
            <a:r>
              <a:rPr lang="en-US" altLang="zh-CN" dirty="0" smtClean="0">
                <a:latin typeface="Calibri" panose="020F0502020204030204" pitchFamily="34" charset="0"/>
                <a:cs typeface="Calibri" panose="020F0502020204030204" pitchFamily="34" charset="0"/>
              </a:rPr>
              <a:t>: 11Y/0N/0A</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Mar 2022</a:t>
            </a:r>
            <a:endParaRPr lang="en-US" dirty="0"/>
          </a:p>
        </p:txBody>
      </p:sp>
    </p:spTree>
    <p:extLst>
      <p:ext uri="{BB962C8B-B14F-4D97-AF65-F5344CB8AC3E}">
        <p14:creationId xmlns:p14="http://schemas.microsoft.com/office/powerpoint/2010/main" val="599587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133140</TotalTime>
  <Words>2113</Words>
  <Application>Microsoft Office PowerPoint</Application>
  <PresentationFormat>宽屏</PresentationFormat>
  <Paragraphs>343</Paragraphs>
  <Slides>26</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26</vt:i4>
      </vt:variant>
    </vt:vector>
  </HeadingPairs>
  <TitlesOfParts>
    <vt:vector size="38"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TGbd TCs in Apr 2022</vt:lpstr>
      <vt:lpstr>TGbd Documents Update</vt:lpstr>
      <vt:lpstr>Current TGbd Timeline</vt:lpstr>
      <vt:lpstr>Submission List (Call for submissions)</vt:lpstr>
      <vt:lpstr>IEEE 802.11 TGbd TC</vt:lpstr>
      <vt:lpstr>PowerPoint 演示文稿</vt:lpstr>
      <vt:lpstr>Result of WG Recirculation LB 261</vt:lpstr>
      <vt:lpstr>The Formation of Comment Resolution Committee</vt:lpstr>
      <vt:lpstr>TGbd SA BA Plan</vt:lpstr>
      <vt:lpstr>IEEE 802.11 TGbd TC</vt:lpstr>
      <vt:lpstr>PowerPoint 演示文稿</vt:lpstr>
      <vt:lpstr>Motion #1 (approval of comment resolutions of LB 261)</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5410</cp:revision>
  <cp:lastPrinted>2014-11-04T15:04:00Z</cp:lastPrinted>
  <dcterms:created xsi:type="dcterms:W3CDTF">2007-04-17T18:10:00Z</dcterms:created>
  <dcterms:modified xsi:type="dcterms:W3CDTF">2022-04-05T15:58:43Z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