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25"/>
  </p:notesMasterIdLst>
  <p:handoutMasterIdLst>
    <p:handoutMasterId r:id="rId26"/>
  </p:handoutMasterIdLst>
  <p:sldIdLst>
    <p:sldId id="269" r:id="rId5"/>
    <p:sldId id="330" r:id="rId6"/>
    <p:sldId id="384" r:id="rId7"/>
    <p:sldId id="390" r:id="rId8"/>
    <p:sldId id="385" r:id="rId9"/>
    <p:sldId id="395" r:id="rId10"/>
    <p:sldId id="393" r:id="rId11"/>
    <p:sldId id="396" r:id="rId12"/>
    <p:sldId id="391" r:id="rId13"/>
    <p:sldId id="397" r:id="rId14"/>
    <p:sldId id="398" r:id="rId15"/>
    <p:sldId id="399" r:id="rId16"/>
    <p:sldId id="400" r:id="rId17"/>
    <p:sldId id="404" r:id="rId18"/>
    <p:sldId id="405" r:id="rId19"/>
    <p:sldId id="401" r:id="rId20"/>
    <p:sldId id="402" r:id="rId21"/>
    <p:sldId id="376" r:id="rId22"/>
    <p:sldId id="406" r:id="rId23"/>
    <p:sldId id="403" r:id="rId24"/>
  </p:sldIdLst>
  <p:sldSz cx="12192000" cy="6858000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HITRAKAR_Rojan" initials="C" lastIdx="3" clrIdx="0"/>
  <p:cmAuthor id="1" name="Rojan Chitrakar" initials="RC" lastIdx="6" clrIdx="1">
    <p:extLst>
      <p:ext uri="{19B8F6BF-5375-455C-9EA6-DF929625EA0E}">
        <p15:presenceInfo xmlns:p15="http://schemas.microsoft.com/office/powerpoint/2012/main" userId="S-1-5-21-3734395507-3439540992-2097805461-755735" providerId="AD"/>
      </p:ext>
    </p:extLst>
  </p:cmAuthor>
  <p:cmAuthor id="2" name="Rajat PUSHKARNA" initials="RP" lastIdx="1" clrIdx="2">
    <p:extLst>
      <p:ext uri="{19B8F6BF-5375-455C-9EA6-DF929625EA0E}">
        <p15:presenceInfo xmlns:p15="http://schemas.microsoft.com/office/powerpoint/2012/main" userId="S::rajat.pushkarna@sg.panasonic.com::93895587-9647-41b6-8020-b917e4fa5b9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8BE1FF"/>
    <a:srgbClr val="FFE38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E5F2B00-97CA-F5E5-D715-E5CB4D7150D0}" v="27" dt="2022-02-08T16:30:44.213"/>
    <p1510:client id="{831677D0-A37D-CEE2-AB7A-6F175F848CCF}" v="13" dt="2022-02-08T16:28:25.856"/>
    <p1510:client id="{E2F95C27-AACC-4F9A-8451-4A1D9D8932DE}" v="1" dt="2022-02-08T16:52:46.34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131" autoAdjust="0"/>
    <p:restoredTop sz="91332" autoAdjust="0"/>
  </p:normalViewPr>
  <p:slideViewPr>
    <p:cSldViewPr>
      <p:cViewPr varScale="1">
        <p:scale>
          <a:sx n="104" d="100"/>
          <a:sy n="104" d="100"/>
        </p:scale>
        <p:origin x="1380" y="102"/>
      </p:cViewPr>
      <p:guideLst>
        <p:guide orient="horz" pos="2160"/>
        <p:guide pos="384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>
      <p:cViewPr>
        <p:scale>
          <a:sx n="100" d="100"/>
          <a:sy n="100" d="100"/>
        </p:scale>
        <p:origin x="2376" y="58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notesMaster" Target="notesMasters/notesMaster1.xml"/><Relationship Id="rId33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microsoft.com/office/2016/11/relationships/changesInfo" Target="changesInfos/changesInfo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hashayar Mirfakhraei" userId="S::khashayar.mirfakhraei@zeku.com::75ee8842-3e53-451e-a9cb-0f8aa010be8d" providerId="AD" clId="Web-{831677D0-A37D-CEE2-AB7A-6F175F848CCF}"/>
    <pc:docChg chg="modSld">
      <pc:chgData name="Khashayar Mirfakhraei" userId="S::khashayar.mirfakhraei@zeku.com::75ee8842-3e53-451e-a9cb-0f8aa010be8d" providerId="AD" clId="Web-{831677D0-A37D-CEE2-AB7A-6F175F848CCF}" dt="2022-02-08T16:28:23.434" v="10" actId="20577"/>
      <pc:docMkLst>
        <pc:docMk/>
      </pc:docMkLst>
      <pc:sldChg chg="modSp">
        <pc:chgData name="Khashayar Mirfakhraei" userId="S::khashayar.mirfakhraei@zeku.com::75ee8842-3e53-451e-a9cb-0f8aa010be8d" providerId="AD" clId="Web-{831677D0-A37D-CEE2-AB7A-6F175F848CCF}" dt="2022-02-08T16:27:46.041" v="3" actId="20577"/>
        <pc:sldMkLst>
          <pc:docMk/>
          <pc:sldMk cId="71276553" sldId="378"/>
        </pc:sldMkLst>
        <pc:spChg chg="mod">
          <ac:chgData name="Khashayar Mirfakhraei" userId="S::khashayar.mirfakhraei@zeku.com::75ee8842-3e53-451e-a9cb-0f8aa010be8d" providerId="AD" clId="Web-{831677D0-A37D-CEE2-AB7A-6F175F848CCF}" dt="2022-02-08T16:27:46.041" v="3" actId="20577"/>
          <ac:spMkLst>
            <pc:docMk/>
            <pc:sldMk cId="71276553" sldId="378"/>
            <ac:spMk id="7" creationId="{00000000-0000-0000-0000-000000000000}"/>
          </ac:spMkLst>
        </pc:spChg>
      </pc:sldChg>
      <pc:sldChg chg="modSp">
        <pc:chgData name="Khashayar Mirfakhraei" userId="S::khashayar.mirfakhraei@zeku.com::75ee8842-3e53-451e-a9cb-0f8aa010be8d" providerId="AD" clId="Web-{831677D0-A37D-CEE2-AB7A-6F175F848CCF}" dt="2022-02-08T16:28:23.434" v="10" actId="20577"/>
        <pc:sldMkLst>
          <pc:docMk/>
          <pc:sldMk cId="1572700813" sldId="381"/>
        </pc:sldMkLst>
        <pc:spChg chg="mod">
          <ac:chgData name="Khashayar Mirfakhraei" userId="S::khashayar.mirfakhraei@zeku.com::75ee8842-3e53-451e-a9cb-0f8aa010be8d" providerId="AD" clId="Web-{831677D0-A37D-CEE2-AB7A-6F175F848CCF}" dt="2022-02-08T16:28:23.434" v="10" actId="20577"/>
          <ac:spMkLst>
            <pc:docMk/>
            <pc:sldMk cId="1572700813" sldId="381"/>
            <ac:spMk id="7" creationId="{00000000-0000-0000-0000-000000000000}"/>
          </ac:spMkLst>
        </pc:spChg>
      </pc:sldChg>
    </pc:docChg>
  </pc:docChgLst>
  <pc:docChgLst>
    <pc:chgData name="Khashayar Mirfakhraei" userId="S::khashayar.mirfakhraei@zeku.com::75ee8842-3e53-451e-a9cb-0f8aa010be8d" providerId="AD" clId="Web-{6E5F2B00-97CA-F5E5-D715-E5CB4D7150D0}"/>
    <pc:docChg chg="modSld">
      <pc:chgData name="Khashayar Mirfakhraei" userId="S::khashayar.mirfakhraei@zeku.com::75ee8842-3e53-451e-a9cb-0f8aa010be8d" providerId="AD" clId="Web-{6E5F2B00-97CA-F5E5-D715-E5CB4D7150D0}" dt="2022-02-08T16:30:42.135" v="13" actId="20577"/>
      <pc:docMkLst>
        <pc:docMk/>
      </pc:docMkLst>
      <pc:sldChg chg="modSp">
        <pc:chgData name="Khashayar Mirfakhraei" userId="S::khashayar.mirfakhraei@zeku.com::75ee8842-3e53-451e-a9cb-0f8aa010be8d" providerId="AD" clId="Web-{6E5F2B00-97CA-F5E5-D715-E5CB4D7150D0}" dt="2022-02-08T16:30:42.135" v="13" actId="20577"/>
        <pc:sldMkLst>
          <pc:docMk/>
          <pc:sldMk cId="1624800768" sldId="330"/>
        </pc:sldMkLst>
        <pc:spChg chg="mod">
          <ac:chgData name="Khashayar Mirfakhraei" userId="S::khashayar.mirfakhraei@zeku.com::75ee8842-3e53-451e-a9cb-0f8aa010be8d" providerId="AD" clId="Web-{6E5F2B00-97CA-F5E5-D715-E5CB4D7150D0}" dt="2022-02-08T16:30:42.135" v="13" actId="20577"/>
          <ac:spMkLst>
            <pc:docMk/>
            <pc:sldMk cId="1624800768" sldId="330"/>
            <ac:spMk id="9" creationId="{193080EF-EF8D-4874-9F1A-9AA692AEEC00}"/>
          </ac:spMkLst>
        </pc:spChg>
      </pc:sldChg>
    </pc:docChg>
  </pc:docChgLst>
  <pc:docChgLst>
    <pc:chgData name="Enrico Rantala" userId="7f7c6d7f-4f1a-41ed-bba8-3db18a2252b1" providerId="ADAL" clId="{E2F95C27-AACC-4F9A-8451-4A1D9D8932DE}"/>
    <pc:docChg chg="undo custSel modSld">
      <pc:chgData name="Enrico Rantala" userId="7f7c6d7f-4f1a-41ed-bba8-3db18a2252b1" providerId="ADAL" clId="{E2F95C27-AACC-4F9A-8451-4A1D9D8932DE}" dt="2022-02-08T20:19:30.835" v="3123" actId="20577"/>
      <pc:docMkLst>
        <pc:docMk/>
      </pc:docMkLst>
      <pc:sldChg chg="modSp mod">
        <pc:chgData name="Enrico Rantala" userId="7f7c6d7f-4f1a-41ed-bba8-3db18a2252b1" providerId="ADAL" clId="{E2F95C27-AACC-4F9A-8451-4A1D9D8932DE}" dt="2022-02-02T22:48:41.706" v="2772" actId="120"/>
        <pc:sldMkLst>
          <pc:docMk/>
          <pc:sldMk cId="0" sldId="269"/>
        </pc:sldMkLst>
        <pc:spChg chg="mod">
          <ac:chgData name="Enrico Rantala" userId="7f7c6d7f-4f1a-41ed-bba8-3db18a2252b1" providerId="ADAL" clId="{E2F95C27-AACC-4F9A-8451-4A1D9D8932DE}" dt="2022-02-02T20:53:12.131" v="1718" actId="20577"/>
          <ac:spMkLst>
            <pc:docMk/>
            <pc:sldMk cId="0" sldId="269"/>
            <ac:spMk id="13317" creationId="{00000000-0000-0000-0000-000000000000}"/>
          </ac:spMkLst>
        </pc:spChg>
        <pc:graphicFrameChg chg="modGraphic">
          <ac:chgData name="Enrico Rantala" userId="7f7c6d7f-4f1a-41ed-bba8-3db18a2252b1" providerId="ADAL" clId="{E2F95C27-AACC-4F9A-8451-4A1D9D8932DE}" dt="2022-02-02T22:48:41.706" v="2772" actId="120"/>
          <ac:graphicFrameMkLst>
            <pc:docMk/>
            <pc:sldMk cId="0" sldId="269"/>
            <ac:graphicFrameMk id="2" creationId="{00000000-0000-0000-0000-000000000000}"/>
          </ac:graphicFrameMkLst>
        </pc:graphicFrameChg>
      </pc:sldChg>
      <pc:sldChg chg="modSp mod">
        <pc:chgData name="Enrico Rantala" userId="7f7c6d7f-4f1a-41ed-bba8-3db18a2252b1" providerId="ADAL" clId="{E2F95C27-AACC-4F9A-8451-4A1D9D8932DE}" dt="2022-02-08T04:15:39.386" v="2841" actId="20577"/>
        <pc:sldMkLst>
          <pc:docMk/>
          <pc:sldMk cId="1624800768" sldId="330"/>
        </pc:sldMkLst>
        <pc:spChg chg="mod">
          <ac:chgData name="Enrico Rantala" userId="7f7c6d7f-4f1a-41ed-bba8-3db18a2252b1" providerId="ADAL" clId="{E2F95C27-AACC-4F9A-8451-4A1D9D8932DE}" dt="2022-02-08T04:15:39.386" v="2841" actId="20577"/>
          <ac:spMkLst>
            <pc:docMk/>
            <pc:sldMk cId="1624800768" sldId="330"/>
            <ac:spMk id="9" creationId="{193080EF-EF8D-4874-9F1A-9AA692AEEC00}"/>
          </ac:spMkLst>
        </pc:spChg>
        <pc:spChg chg="mod">
          <ac:chgData name="Enrico Rantala" userId="7f7c6d7f-4f1a-41ed-bba8-3db18a2252b1" providerId="ADAL" clId="{E2F95C27-AACC-4F9A-8451-4A1D9D8932DE}" dt="2022-02-02T22:35:45.335" v="2690" actId="1076"/>
          <ac:spMkLst>
            <pc:docMk/>
            <pc:sldMk cId="1624800768" sldId="330"/>
            <ac:spMk id="12" creationId="{4E364DEF-538C-41AD-96D6-C5524E7FF539}"/>
          </ac:spMkLst>
        </pc:spChg>
        <pc:grpChg chg="mod">
          <ac:chgData name="Enrico Rantala" userId="7f7c6d7f-4f1a-41ed-bba8-3db18a2252b1" providerId="ADAL" clId="{E2F95C27-AACC-4F9A-8451-4A1D9D8932DE}" dt="2022-02-02T22:35:33.976" v="2689" actId="1076"/>
          <ac:grpSpMkLst>
            <pc:docMk/>
            <pc:sldMk cId="1624800768" sldId="330"/>
            <ac:grpSpMk id="54" creationId="{D1BE2620-93D2-4545-A9B6-5296335BFC29}"/>
          </ac:grpSpMkLst>
        </pc:grpChg>
        <pc:cxnChg chg="mod">
          <ac:chgData name="Enrico Rantala" userId="7f7c6d7f-4f1a-41ed-bba8-3db18a2252b1" providerId="ADAL" clId="{E2F95C27-AACC-4F9A-8451-4A1D9D8932DE}" dt="2022-02-02T22:35:45.335" v="2690" actId="1076"/>
          <ac:cxnSpMkLst>
            <pc:docMk/>
            <pc:sldMk cId="1624800768" sldId="330"/>
            <ac:cxnSpMk id="16" creationId="{78A82D28-EFFE-4859-A0F6-79136460CC48}"/>
          </ac:cxnSpMkLst>
        </pc:cxnChg>
        <pc:cxnChg chg="mod">
          <ac:chgData name="Enrico Rantala" userId="7f7c6d7f-4f1a-41ed-bba8-3db18a2252b1" providerId="ADAL" clId="{E2F95C27-AACC-4F9A-8451-4A1D9D8932DE}" dt="2022-02-02T22:35:45.335" v="2690" actId="1076"/>
          <ac:cxnSpMkLst>
            <pc:docMk/>
            <pc:sldMk cId="1624800768" sldId="330"/>
            <ac:cxnSpMk id="24" creationId="{1A9DD7D3-8DC0-4923-AB78-D0E547C85522}"/>
          </ac:cxnSpMkLst>
        </pc:cxnChg>
        <pc:cxnChg chg="mod">
          <ac:chgData name="Enrico Rantala" userId="7f7c6d7f-4f1a-41ed-bba8-3db18a2252b1" providerId="ADAL" clId="{E2F95C27-AACC-4F9A-8451-4A1D9D8932DE}" dt="2022-02-02T22:35:45.335" v="2690" actId="1076"/>
          <ac:cxnSpMkLst>
            <pc:docMk/>
            <pc:sldMk cId="1624800768" sldId="330"/>
            <ac:cxnSpMk id="33" creationId="{9E4F94F5-0B07-4075-9938-A8B3567A6B69}"/>
          </ac:cxnSpMkLst>
        </pc:cxnChg>
        <pc:cxnChg chg="mod">
          <ac:chgData name="Enrico Rantala" userId="7f7c6d7f-4f1a-41ed-bba8-3db18a2252b1" providerId="ADAL" clId="{E2F95C27-AACC-4F9A-8451-4A1D9D8932DE}" dt="2022-02-02T22:35:45.335" v="2690" actId="1076"/>
          <ac:cxnSpMkLst>
            <pc:docMk/>
            <pc:sldMk cId="1624800768" sldId="330"/>
            <ac:cxnSpMk id="36" creationId="{DB434F09-F208-422F-9AA0-52DF3C23DEA0}"/>
          </ac:cxnSpMkLst>
        </pc:cxnChg>
        <pc:cxnChg chg="mod">
          <ac:chgData name="Enrico Rantala" userId="7f7c6d7f-4f1a-41ed-bba8-3db18a2252b1" providerId="ADAL" clId="{E2F95C27-AACC-4F9A-8451-4A1D9D8932DE}" dt="2022-02-02T22:35:45.335" v="2690" actId="1076"/>
          <ac:cxnSpMkLst>
            <pc:docMk/>
            <pc:sldMk cId="1624800768" sldId="330"/>
            <ac:cxnSpMk id="38" creationId="{34CF9470-6FFC-4781-AFE0-CFC3F6F86F43}"/>
          </ac:cxnSpMkLst>
        </pc:cxnChg>
      </pc:sldChg>
      <pc:sldChg chg="modSp mod">
        <pc:chgData name="Enrico Rantala" userId="7f7c6d7f-4f1a-41ed-bba8-3db18a2252b1" providerId="ADAL" clId="{E2F95C27-AACC-4F9A-8451-4A1D9D8932DE}" dt="2022-02-08T04:40:55.373" v="3092" actId="20577"/>
        <pc:sldMkLst>
          <pc:docMk/>
          <pc:sldMk cId="784001772" sldId="375"/>
        </pc:sldMkLst>
        <pc:spChg chg="mod">
          <ac:chgData name="Enrico Rantala" userId="7f7c6d7f-4f1a-41ed-bba8-3db18a2252b1" providerId="ADAL" clId="{E2F95C27-AACC-4F9A-8451-4A1D9D8932DE}" dt="2022-02-08T04:40:55.373" v="3092" actId="20577"/>
          <ac:spMkLst>
            <pc:docMk/>
            <pc:sldMk cId="784001772" sldId="375"/>
            <ac:spMk id="17" creationId="{97739AAF-32B4-4013-BDC6-D1C54FAB297A}"/>
          </ac:spMkLst>
        </pc:spChg>
      </pc:sldChg>
      <pc:sldChg chg="modSp mod">
        <pc:chgData name="Enrico Rantala" userId="7f7c6d7f-4f1a-41ed-bba8-3db18a2252b1" providerId="ADAL" clId="{E2F95C27-AACC-4F9A-8451-4A1D9D8932DE}" dt="2022-02-02T21:29:47.414" v="2447" actId="20577"/>
        <pc:sldMkLst>
          <pc:docMk/>
          <pc:sldMk cId="998097186" sldId="376"/>
        </pc:sldMkLst>
        <pc:spChg chg="mod">
          <ac:chgData name="Enrico Rantala" userId="7f7c6d7f-4f1a-41ed-bba8-3db18a2252b1" providerId="ADAL" clId="{E2F95C27-AACC-4F9A-8451-4A1D9D8932DE}" dt="2022-02-02T21:29:47.414" v="2447" actId="20577"/>
          <ac:spMkLst>
            <pc:docMk/>
            <pc:sldMk cId="998097186" sldId="376"/>
            <ac:spMk id="17" creationId="{97739AAF-32B4-4013-BDC6-D1C54FAB297A}"/>
          </ac:spMkLst>
        </pc:spChg>
      </pc:sldChg>
      <pc:sldChg chg="modSp mod">
        <pc:chgData name="Enrico Rantala" userId="7f7c6d7f-4f1a-41ed-bba8-3db18a2252b1" providerId="ADAL" clId="{E2F95C27-AACC-4F9A-8451-4A1D9D8932DE}" dt="2022-02-08T04:29:49.531" v="2968" actId="20577"/>
        <pc:sldMkLst>
          <pc:docMk/>
          <pc:sldMk cId="1941425770" sldId="377"/>
        </pc:sldMkLst>
        <pc:spChg chg="mod">
          <ac:chgData name="Enrico Rantala" userId="7f7c6d7f-4f1a-41ed-bba8-3db18a2252b1" providerId="ADAL" clId="{E2F95C27-AACC-4F9A-8451-4A1D9D8932DE}" dt="2022-02-02T20:57:23.642" v="1801" actId="20577"/>
          <ac:spMkLst>
            <pc:docMk/>
            <pc:sldMk cId="1941425770" sldId="377"/>
            <ac:spMk id="7" creationId="{00000000-0000-0000-0000-000000000000}"/>
          </ac:spMkLst>
        </pc:spChg>
        <pc:spChg chg="mod">
          <ac:chgData name="Enrico Rantala" userId="7f7c6d7f-4f1a-41ed-bba8-3db18a2252b1" providerId="ADAL" clId="{E2F95C27-AACC-4F9A-8451-4A1D9D8932DE}" dt="2022-02-08T04:29:49.531" v="2968" actId="20577"/>
          <ac:spMkLst>
            <pc:docMk/>
            <pc:sldMk cId="1941425770" sldId="377"/>
            <ac:spMk id="9" creationId="{193080EF-EF8D-4874-9F1A-9AA692AEEC00}"/>
          </ac:spMkLst>
        </pc:spChg>
        <pc:spChg chg="mod">
          <ac:chgData name="Enrico Rantala" userId="7f7c6d7f-4f1a-41ed-bba8-3db18a2252b1" providerId="ADAL" clId="{E2F95C27-AACC-4F9A-8451-4A1D9D8932DE}" dt="2022-02-02T09:17:02.688" v="1" actId="1037"/>
          <ac:spMkLst>
            <pc:docMk/>
            <pc:sldMk cId="1941425770" sldId="377"/>
            <ac:spMk id="12" creationId="{4E364DEF-538C-41AD-96D6-C5524E7FF539}"/>
          </ac:spMkLst>
        </pc:spChg>
        <pc:spChg chg="mod">
          <ac:chgData name="Enrico Rantala" userId="7f7c6d7f-4f1a-41ed-bba8-3db18a2252b1" providerId="ADAL" clId="{E2F95C27-AACC-4F9A-8451-4A1D9D8932DE}" dt="2022-02-02T10:05:16.434" v="1013" actId="1038"/>
          <ac:spMkLst>
            <pc:docMk/>
            <pc:sldMk cId="1941425770" sldId="377"/>
            <ac:spMk id="15" creationId="{D5762387-A406-453C-8BF2-6680D2A9366A}"/>
          </ac:spMkLst>
        </pc:spChg>
        <pc:grpChg chg="mod">
          <ac:chgData name="Enrico Rantala" userId="7f7c6d7f-4f1a-41ed-bba8-3db18a2252b1" providerId="ADAL" clId="{E2F95C27-AACC-4F9A-8451-4A1D9D8932DE}" dt="2022-02-02T21:42:35.003" v="2537" actId="1036"/>
          <ac:grpSpMkLst>
            <pc:docMk/>
            <pc:sldMk cId="1941425770" sldId="377"/>
            <ac:grpSpMk id="26" creationId="{017A04AC-67FD-4609-A167-7A8EDBE1AD52}"/>
          </ac:grpSpMkLst>
        </pc:grpChg>
      </pc:sldChg>
      <pc:sldChg chg="modSp mod">
        <pc:chgData name="Enrico Rantala" userId="7f7c6d7f-4f1a-41ed-bba8-3db18a2252b1" providerId="ADAL" clId="{E2F95C27-AACC-4F9A-8451-4A1D9D8932DE}" dt="2022-02-08T04:18:40.424" v="2881" actId="20577"/>
        <pc:sldMkLst>
          <pc:docMk/>
          <pc:sldMk cId="71276553" sldId="378"/>
        </pc:sldMkLst>
        <pc:spChg chg="mod">
          <ac:chgData name="Enrico Rantala" userId="7f7c6d7f-4f1a-41ed-bba8-3db18a2252b1" providerId="ADAL" clId="{E2F95C27-AACC-4F9A-8451-4A1D9D8932DE}" dt="2022-02-08T04:18:40.424" v="2881" actId="20577"/>
          <ac:spMkLst>
            <pc:docMk/>
            <pc:sldMk cId="71276553" sldId="378"/>
            <ac:spMk id="9" creationId="{193080EF-EF8D-4874-9F1A-9AA692AEEC00}"/>
          </ac:spMkLst>
        </pc:spChg>
      </pc:sldChg>
      <pc:sldChg chg="modSp mod">
        <pc:chgData name="Enrico Rantala" userId="7f7c6d7f-4f1a-41ed-bba8-3db18a2252b1" providerId="ADAL" clId="{E2F95C27-AACC-4F9A-8451-4A1D9D8932DE}" dt="2022-02-08T20:19:30.835" v="3123" actId="20577"/>
        <pc:sldMkLst>
          <pc:docMk/>
          <pc:sldMk cId="166734113" sldId="379"/>
        </pc:sldMkLst>
        <pc:spChg chg="mod">
          <ac:chgData name="Enrico Rantala" userId="7f7c6d7f-4f1a-41ed-bba8-3db18a2252b1" providerId="ADAL" clId="{E2F95C27-AACC-4F9A-8451-4A1D9D8932DE}" dt="2022-02-08T04:36:11.656" v="2993" actId="1076"/>
          <ac:spMkLst>
            <pc:docMk/>
            <pc:sldMk cId="166734113" sldId="379"/>
            <ac:spMk id="5" creationId="{68D71287-322B-49F7-9E85-CCEB452432D8}"/>
          </ac:spMkLst>
        </pc:spChg>
        <pc:spChg chg="mod">
          <ac:chgData name="Enrico Rantala" userId="7f7c6d7f-4f1a-41ed-bba8-3db18a2252b1" providerId="ADAL" clId="{E2F95C27-AACC-4F9A-8451-4A1D9D8932DE}" dt="2022-02-08T20:19:30.835" v="3123" actId="20577"/>
          <ac:spMkLst>
            <pc:docMk/>
            <pc:sldMk cId="166734113" sldId="379"/>
            <ac:spMk id="9" creationId="{193080EF-EF8D-4874-9F1A-9AA692AEEC00}"/>
          </ac:spMkLst>
        </pc:spChg>
        <pc:spChg chg="mod">
          <ac:chgData name="Enrico Rantala" userId="7f7c6d7f-4f1a-41ed-bba8-3db18a2252b1" providerId="ADAL" clId="{E2F95C27-AACC-4F9A-8451-4A1D9D8932DE}" dt="2022-02-08T04:35:35.204" v="2983" actId="122"/>
          <ac:spMkLst>
            <pc:docMk/>
            <pc:sldMk cId="166734113" sldId="379"/>
            <ac:spMk id="43" creationId="{2297F73C-50F9-49D4-84AF-394F0800EF6C}"/>
          </ac:spMkLst>
        </pc:spChg>
      </pc:sldChg>
      <pc:sldChg chg="modSp mod">
        <pc:chgData name="Enrico Rantala" userId="7f7c6d7f-4f1a-41ed-bba8-3db18a2252b1" providerId="ADAL" clId="{E2F95C27-AACC-4F9A-8451-4A1D9D8932DE}" dt="2022-02-08T04:39:30.231" v="3076" actId="20577"/>
        <pc:sldMkLst>
          <pc:docMk/>
          <pc:sldMk cId="1572700813" sldId="381"/>
        </pc:sldMkLst>
        <pc:spChg chg="mod">
          <ac:chgData name="Enrico Rantala" userId="7f7c6d7f-4f1a-41ed-bba8-3db18a2252b1" providerId="ADAL" clId="{E2F95C27-AACC-4F9A-8451-4A1D9D8932DE}" dt="2022-02-08T04:39:30.231" v="3076" actId="20577"/>
          <ac:spMkLst>
            <pc:docMk/>
            <pc:sldMk cId="1572700813" sldId="381"/>
            <ac:spMk id="9" creationId="{193080EF-EF8D-4874-9F1A-9AA692AEEC00}"/>
          </ac:spMkLst>
        </pc:spChg>
      </pc:sldChg>
      <pc:sldChg chg="modSp mod">
        <pc:chgData name="Enrico Rantala" userId="7f7c6d7f-4f1a-41ed-bba8-3db18a2252b1" providerId="ADAL" clId="{E2F95C27-AACC-4F9A-8451-4A1D9D8932DE}" dt="2022-02-08T04:41:43.758" v="3096" actId="20577"/>
        <pc:sldMkLst>
          <pc:docMk/>
          <pc:sldMk cId="3851127057" sldId="383"/>
        </pc:sldMkLst>
        <pc:spChg chg="mod">
          <ac:chgData name="Enrico Rantala" userId="7f7c6d7f-4f1a-41ed-bba8-3db18a2252b1" providerId="ADAL" clId="{E2F95C27-AACC-4F9A-8451-4A1D9D8932DE}" dt="2022-02-08T04:41:43.758" v="3096" actId="20577"/>
          <ac:spMkLst>
            <pc:docMk/>
            <pc:sldMk cId="3851127057" sldId="383"/>
            <ac:spMk id="17" creationId="{97739AAF-32B4-4013-BDC6-D1C54FAB297A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May 2015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Edward Au (Marvell Semiconductor)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/>
            </a:lvl1pPr>
          </a:lstStyle>
          <a:p>
            <a:r>
              <a:rPr lang="en-US" altLang="en-US" dirty="0"/>
              <a:t>Page </a:t>
            </a:r>
            <a:fld id="{33E08E1E-6EC7-4C1A-A5A7-331760B4307E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100357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0358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dirty="0"/>
              <a:t>Submission</a:t>
            </a:r>
          </a:p>
        </p:txBody>
      </p:sp>
      <p:sp>
        <p:nvSpPr>
          <p:cNvPr id="100359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386220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5880" y="95706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doc.: IEEE 802.11-22/0339r0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706"/>
            <a:ext cx="113172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February 2022</a:t>
            </a:r>
          </a:p>
        </p:txBody>
      </p:sp>
      <p:sp>
        <p:nvSpPr>
          <p:cNvPr id="573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438285" y="8985250"/>
            <a:ext cx="184345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 dirty="0"/>
              <a:t>Enrico Rantala (Zeku)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r>
              <a:rPr lang="en-US" altLang="en-US" dirty="0"/>
              <a:t>Page </a:t>
            </a:r>
            <a:fld id="{A4C469B6-0354-4D64-BCEB-6541BE9EF06F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57352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dirty="0"/>
              <a:t>Submission</a:t>
            </a:r>
          </a:p>
        </p:txBody>
      </p:sp>
      <p:sp>
        <p:nvSpPr>
          <p:cNvPr id="5735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5735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086829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dirty="0"/>
              <a:t>doc.: IEEE 802.11-15/0496r1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dirty="0"/>
              <a:t>May 2015</a:t>
            </a:r>
          </a:p>
        </p:txBody>
      </p:sp>
      <p:sp>
        <p:nvSpPr>
          <p:cNvPr id="5837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 dirty="0"/>
              <a:t>Edward Au (Marvell Semiconductor)</a:t>
            </a:r>
          </a:p>
        </p:txBody>
      </p:sp>
      <p:sp>
        <p:nvSpPr>
          <p:cNvPr id="583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dirty="0"/>
              <a:t>Page </a:t>
            </a:r>
            <a:fld id="{25A8AF81-4441-4602-A932-2E89D75D88E0}" type="slidenum">
              <a:rPr lang="en-US" altLang="en-US"/>
              <a:pPr>
                <a:spcBef>
                  <a:spcPct val="0"/>
                </a:spcBef>
              </a:pPr>
              <a:t>1</a:t>
            </a:fld>
            <a:endParaRPr lang="en-US" altLang="en-US" dirty="0"/>
          </a:p>
        </p:txBody>
      </p:sp>
      <p:sp>
        <p:nvSpPr>
          <p:cNvPr id="583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583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8227290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721601" y="6475413"/>
            <a:ext cx="3670300" cy="184666"/>
          </a:xfrm>
          <a:prstGeom prst="rect">
            <a:avLst/>
          </a:prstGeo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/>
              <a:t>Anirudha Sahoo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Slide </a:t>
            </a:r>
            <a:fld id="{B92B35B7-A9DF-4AE0-90F3-BD9FCD6361E6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5857547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85800"/>
            <a:ext cx="25908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569200" cy="5410200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721601" y="6475413"/>
            <a:ext cx="3670300" cy="184666"/>
          </a:xfrm>
          <a:prstGeom prst="rect">
            <a:avLst/>
          </a:prstGeo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/>
              <a:t>Anirudha Sahoo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Slide </a:t>
            </a:r>
            <a:fld id="{54A696A0-C84D-41CA-B897-D54EDAEB7A46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8534732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721601" y="6475413"/>
            <a:ext cx="3670300" cy="184666"/>
          </a:xfrm>
          <a:prstGeom prst="rect">
            <a:avLst/>
          </a:prstGeo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/>
              <a:t>Anirudha Sahoo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Slide </a:t>
            </a:r>
            <a:fld id="{0FF88134-36A3-492E-B6B5-2F4703E76746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1852565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721601" y="6475413"/>
            <a:ext cx="3670300" cy="184666"/>
          </a:xfrm>
          <a:prstGeom prst="rect">
            <a:avLst/>
          </a:prstGeo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/>
              <a:t>Anirudha Sahoo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Slide </a:t>
            </a:r>
            <a:fld id="{EA943724-5DA9-4183-9894-2B800CB49223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661919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721601" y="6475413"/>
            <a:ext cx="3670300" cy="184666"/>
          </a:xfrm>
          <a:prstGeom prst="rect">
            <a:avLst/>
          </a:prstGeo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/>
              <a:t>Anirudha Sahoo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Slide </a:t>
            </a:r>
            <a:fld id="{68E78D52-B4C3-4C54-8879-630EF7253A65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5589240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721601" y="6475413"/>
            <a:ext cx="3670300" cy="184666"/>
          </a:xfrm>
          <a:prstGeom prst="rect">
            <a:avLst/>
          </a:prstGeo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/>
              <a:t>Anirudha Sahoo</a:t>
            </a:r>
            <a:endParaRPr lang="en-US" altLang="ko-KR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Slide </a:t>
            </a:r>
            <a:fld id="{D311B223-DD3A-4F48-9311-03A92196BF2B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6959420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8153400" y="6466899"/>
            <a:ext cx="3670300" cy="184666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r>
              <a:rPr lang="en-US" altLang="ko-KR"/>
              <a:t>Anirudha Sahoo</a:t>
            </a:r>
            <a:endParaRPr lang="en-US" altLang="ko-KR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Slide </a:t>
            </a:r>
            <a:fld id="{BAA79A68-64D1-4CCC-816B-FF3FB7B89AE4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593576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721601" y="6475413"/>
            <a:ext cx="3670300" cy="184666"/>
          </a:xfrm>
          <a:prstGeom prst="rect">
            <a:avLst/>
          </a:prstGeo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/>
              <a:t>Anirudha Sahoo</a:t>
            </a:r>
            <a:endParaRPr lang="en-US" altLang="ko-KR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Slide </a:t>
            </a:r>
            <a:fld id="{CF617D86-5CEF-4A7A-8BBC-1BE5E3A2734F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533199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721601" y="6475413"/>
            <a:ext cx="3670300" cy="184666"/>
          </a:xfrm>
          <a:prstGeom prst="rect">
            <a:avLst/>
          </a:prstGeo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/>
              <a:t>Anirudha Sahoo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Slide </a:t>
            </a:r>
            <a:fld id="{5C5EEBB6-A40D-4F9D-A461-8A01C53D589C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791408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721601" y="6475413"/>
            <a:ext cx="3670300" cy="184666"/>
          </a:xfrm>
          <a:prstGeom prst="rect">
            <a:avLst/>
          </a:prstGeo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/>
              <a:t>Anirudha Sahoo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Slide </a:t>
            </a:r>
            <a:fld id="{A8312614-8984-45B0-BDA0-077279777C94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415554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0"/>
            <a:ext cx="103632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75093" y="6475413"/>
            <a:ext cx="54341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 b="0"/>
            </a:lvl1pPr>
          </a:lstStyle>
          <a:p>
            <a:r>
              <a:rPr lang="en-US" altLang="en-US" dirty="0"/>
              <a:t>Slide </a:t>
            </a:r>
            <a:fld id="{6F1F6262-6948-42CD-BF7B-D2CB9D8BADE4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10700519" y="332601"/>
            <a:ext cx="57708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/>
            <a:r>
              <a:rPr lang="en-US" altLang="en-US" sz="1800" b="1" dirty="0"/>
              <a:t>  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1200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914401" y="6475413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1200" dirty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927101" y="6475413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1200" dirty="0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7981762" y="332601"/>
            <a:ext cx="3295839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/>
            <a:r>
              <a:rPr lang="en-US" altLang="en-US" sz="1800" b="1" dirty="0"/>
              <a:t>doc.: IEEE 802.11-22-0549r0</a:t>
            </a:r>
          </a:p>
        </p:txBody>
      </p:sp>
      <p:sp>
        <p:nvSpPr>
          <p:cNvPr id="12" name="Rectangle 7"/>
          <p:cNvSpPr>
            <a:spLocks noChangeArrowheads="1"/>
          </p:cNvSpPr>
          <p:nvPr userDrawn="1"/>
        </p:nvSpPr>
        <p:spPr bwMode="auto">
          <a:xfrm>
            <a:off x="881167" y="304801"/>
            <a:ext cx="4402033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0" lvl="4" indent="0" algn="l"/>
            <a:r>
              <a:rPr lang="en-US" altLang="en-US" sz="1800" b="1" dirty="0"/>
              <a:t>March 2022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135" r:id="rId1"/>
    <p:sldLayoutId id="2147486136" r:id="rId2"/>
    <p:sldLayoutId id="2147486137" r:id="rId3"/>
    <p:sldLayoutId id="2147486138" r:id="rId4"/>
    <p:sldLayoutId id="2147486139" r:id="rId5"/>
    <p:sldLayoutId id="2147486140" r:id="rId6"/>
    <p:sldLayoutId id="2147486141" r:id="rId7"/>
    <p:sldLayoutId id="2147486143" r:id="rId8"/>
    <p:sldLayoutId id="2147486144" r:id="rId9"/>
    <p:sldLayoutId id="2147486145" r:id="rId10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2/11-22-0312-00-00bf-collaborative-wlan-sensing-example-operations.pptx" TargetMode="External"/><Relationship Id="rId2" Type="http://schemas.openxmlformats.org/officeDocument/2006/relationships/hyperlink" Target="https://www.ieee802.org/11/private/Draft_Standards/11bf/Draft%20P802.11bf_D0.01.pdf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mentor.ieee.org/802.11/dcn/22/11-22-0339-01-00bf-sta-sta-sub7ghz-wlan-sensing-support-by-leveraging-sbp.pptx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791200" y="6470513"/>
            <a:ext cx="432811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53ABCD13-380B-4CB5-B9B1-96CEC68A8A42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200" b="0" dirty="0"/>
          </a:p>
        </p:txBody>
      </p:sp>
      <p:sp>
        <p:nvSpPr>
          <p:cNvPr id="13317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609600"/>
            <a:ext cx="7772400" cy="1066800"/>
          </a:xfrm>
        </p:spPr>
        <p:txBody>
          <a:bodyPr/>
          <a:lstStyle/>
          <a:p>
            <a:r>
              <a:rPr lang="en-US" altLang="en-US"/>
              <a:t>STA-STA WLAN </a:t>
            </a:r>
            <a:r>
              <a:rPr lang="en-US" altLang="en-US" dirty="0"/>
              <a:t>Sensing: Scenarios and Signaling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2209800" y="16764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en-US" sz="2000" dirty="0"/>
              <a:t>Date:</a:t>
            </a:r>
            <a:r>
              <a:rPr lang="en-US" altLang="en-US" sz="2000" b="0" dirty="0"/>
              <a:t> 2022-03-29</a:t>
            </a:r>
          </a:p>
        </p:txBody>
      </p:sp>
      <p:sp>
        <p:nvSpPr>
          <p:cNvPr id="13320" name="Rectangle 12"/>
          <p:cNvSpPr>
            <a:spLocks noChangeArrowheads="1"/>
          </p:cNvSpPr>
          <p:nvPr/>
        </p:nvSpPr>
        <p:spPr bwMode="auto">
          <a:xfrm>
            <a:off x="2209800" y="21336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buFontTx/>
              <a:buNone/>
            </a:pPr>
            <a:r>
              <a:rPr lang="en-US" altLang="en-US" sz="2000" dirty="0"/>
              <a:t> Authors:</a:t>
            </a:r>
            <a:endParaRPr lang="en-US" altLang="en-US" sz="2000" b="0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2406777"/>
              </p:ext>
            </p:extLst>
          </p:nvPr>
        </p:nvGraphicFramePr>
        <p:xfrm>
          <a:off x="1905001" y="2534920"/>
          <a:ext cx="8305800" cy="218948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21335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36220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Company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Phone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Email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ko-KR" sz="16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Anirudha Sahoo</a:t>
                      </a:r>
                      <a:endParaRPr lang="ko-KR" sz="16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rowSpan="5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NIST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0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 </a:t>
                      </a:r>
                      <a:endParaRPr lang="ko-KR" sz="1000" b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ko-KR" sz="1600" b="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anirudha.sahoo@nist.gov</a:t>
                      </a:r>
                      <a:endParaRPr lang="ko-KR" sz="16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6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0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0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000" b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0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6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0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000" b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000" b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0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sz="16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0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000" b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000" b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0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8486419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sz="16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endParaRPr lang="ko-KR" altLang="en-US" sz="1600" b="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000" b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000" b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0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23232098"/>
                  </a:ext>
                </a:extLst>
              </a:tr>
            </a:tbl>
          </a:graphicData>
        </a:graphic>
      </p:graphicFrame>
      <p:sp>
        <p:nvSpPr>
          <p:cNvPr id="1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8601075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/>
              <a:t>Anirudha Sahoo</a:t>
            </a:r>
            <a:endParaRPr lang="en-US" altLang="ko-K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>
            <a:extLst>
              <a:ext uri="{FF2B5EF4-FFF2-40B4-BE49-F238E27FC236}">
                <a16:creationId xmlns:a16="http://schemas.microsoft.com/office/drawing/2014/main" id="{DACDEC69-80C6-48E7-A75C-10946F3BA71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46802" y="3220361"/>
            <a:ext cx="1219201" cy="1219201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ACA4AC01-C4A4-45E7-B86C-270D7DF2140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96013" y="3104511"/>
            <a:ext cx="1219201" cy="1219201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7582039-59E3-4C6A-98FF-F81C8B9FA6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STA-STA WLAN Sensing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25A013C-FB43-4345-8AAC-D141927CB4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Anirudha Sahoo</a:t>
            </a:r>
            <a:endParaRPr lang="en-US" altLang="ko-KR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45870C0-419F-4E94-A2D1-2D0C7C7933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BAA79A68-64D1-4CCC-816B-FF3FB7B89AE4}" type="slidenum">
              <a:rPr lang="en-US" altLang="en-US" smtClean="0"/>
              <a:pPr/>
              <a:t>10</a:t>
            </a:fld>
            <a:endParaRPr lang="en-US" alt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48D9DBD-738F-43A6-AF26-0F7291A7915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19600" y="1696027"/>
            <a:ext cx="1219200" cy="12192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5604345E-C189-4A17-8543-C9492F81823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25700" y="4734791"/>
            <a:ext cx="1295400" cy="12954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DE648A31-C729-443B-9AFA-F80BDD1BA22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772400" y="4953000"/>
            <a:ext cx="990600" cy="9906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94B7D893-8384-46F6-8088-78A39A6002C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55479" y="5008054"/>
            <a:ext cx="1219201" cy="1219201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AD41F3CC-C786-4CAD-8585-1017CC4EA4A5}"/>
              </a:ext>
            </a:extLst>
          </p:cNvPr>
          <p:cNvSpPr txBox="1"/>
          <p:nvPr/>
        </p:nvSpPr>
        <p:spPr>
          <a:xfrm>
            <a:off x="4675861" y="2915227"/>
            <a:ext cx="479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/>
              <a:t>AP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0FAE228-ED2F-4858-8EBE-4E19A6ADB052}"/>
              </a:ext>
            </a:extLst>
          </p:cNvPr>
          <p:cNvSpPr txBox="1"/>
          <p:nvPr/>
        </p:nvSpPr>
        <p:spPr>
          <a:xfrm>
            <a:off x="2041484" y="6106081"/>
            <a:ext cx="7176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/>
              <a:t>STA1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38ADD98-0B0D-4E5C-B996-3F50E6024919}"/>
              </a:ext>
            </a:extLst>
          </p:cNvPr>
          <p:cNvSpPr txBox="1"/>
          <p:nvPr/>
        </p:nvSpPr>
        <p:spPr>
          <a:xfrm>
            <a:off x="8711006" y="5943600"/>
            <a:ext cx="7176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/>
              <a:t>STA2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4775DA52-ACA8-4B4A-B041-DA2F4C40C24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934068" y="2210255"/>
            <a:ext cx="855518" cy="855518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A1C0E9C1-C08A-463D-AF16-B9FBE8E40080}"/>
              </a:ext>
            </a:extLst>
          </p:cNvPr>
          <p:cNvSpPr txBox="1"/>
          <p:nvPr/>
        </p:nvSpPr>
        <p:spPr>
          <a:xfrm>
            <a:off x="9197935" y="3338762"/>
            <a:ext cx="7176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/>
              <a:t>STA3</a:t>
            </a: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CD6700A5-5E35-41FF-94F3-D58706B830AE}"/>
              </a:ext>
            </a:extLst>
          </p:cNvPr>
          <p:cNvCxnSpPr>
            <a:cxnSpLocks/>
            <a:stCxn id="6" idx="0"/>
          </p:cNvCxnSpPr>
          <p:nvPr/>
        </p:nvCxnSpPr>
        <p:spPr bwMode="auto">
          <a:xfrm flipV="1">
            <a:off x="3073400" y="2656723"/>
            <a:ext cx="1602461" cy="207806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6E75A0F3-117F-4EB0-A9CE-21FBAEDCEFB6}"/>
              </a:ext>
            </a:extLst>
          </p:cNvPr>
          <p:cNvCxnSpPr>
            <a:cxnSpLocks/>
          </p:cNvCxnSpPr>
          <p:nvPr/>
        </p:nvCxnSpPr>
        <p:spPr bwMode="auto">
          <a:xfrm flipV="1">
            <a:off x="3419342" y="5446219"/>
            <a:ext cx="4505458" cy="3273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327E8952-D007-4243-9706-CC7DD23065E6}"/>
              </a:ext>
            </a:extLst>
          </p:cNvPr>
          <p:cNvCxnSpPr>
            <a:cxnSpLocks/>
          </p:cNvCxnSpPr>
          <p:nvPr/>
        </p:nvCxnSpPr>
        <p:spPr bwMode="auto">
          <a:xfrm>
            <a:off x="5382400" y="2638014"/>
            <a:ext cx="2885300" cy="243612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B02DDD78-25D4-4D5C-9D3C-2C9E92D620A4}"/>
              </a:ext>
            </a:extLst>
          </p:cNvPr>
          <p:cNvCxnSpPr>
            <a:cxnSpLocks/>
          </p:cNvCxnSpPr>
          <p:nvPr/>
        </p:nvCxnSpPr>
        <p:spPr bwMode="auto">
          <a:xfrm>
            <a:off x="5422676" y="2473626"/>
            <a:ext cx="3721324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</p:cxnSp>
    </p:spTree>
    <p:extLst>
      <p:ext uri="{BB962C8B-B14F-4D97-AF65-F5344CB8AC3E}">
        <p14:creationId xmlns:p14="http://schemas.microsoft.com/office/powerpoint/2010/main" val="14033248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F08B0B-C39A-4738-B7F3-E0C3C34511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85800"/>
            <a:ext cx="10134600" cy="533400"/>
          </a:xfrm>
        </p:spPr>
        <p:txBody>
          <a:bodyPr/>
          <a:lstStyle/>
          <a:p>
            <a:r>
              <a:rPr lang="en-US" dirty="0"/>
              <a:t>Measurement Instance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74F6D80-BFD5-4BD0-95C7-803F42F00A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Anirudha Sahoo</a:t>
            </a:r>
            <a:endParaRPr lang="en-US" altLang="ko-KR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B4B3348-D82B-4DBE-B4CC-01C86C9141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BAA79A68-64D1-4CCC-816B-FF3FB7B89AE4}" type="slidenum">
              <a:rPr lang="en-US" altLang="en-US" smtClean="0"/>
              <a:pPr/>
              <a:t>11</a:t>
            </a:fld>
            <a:endParaRPr lang="en-US" altLang="en-US" dirty="0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82162870-EB7B-4D22-AEB9-5332B90AAFF2}"/>
              </a:ext>
            </a:extLst>
          </p:cNvPr>
          <p:cNvCxnSpPr>
            <a:cxnSpLocks/>
          </p:cNvCxnSpPr>
          <p:nvPr/>
        </p:nvCxnSpPr>
        <p:spPr bwMode="auto">
          <a:xfrm>
            <a:off x="1905000" y="2133600"/>
            <a:ext cx="70104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7B30EA26-ED4E-4638-BFA1-751CF04D5ACE}"/>
              </a:ext>
            </a:extLst>
          </p:cNvPr>
          <p:cNvCxnSpPr>
            <a:cxnSpLocks/>
          </p:cNvCxnSpPr>
          <p:nvPr/>
        </p:nvCxnSpPr>
        <p:spPr bwMode="auto">
          <a:xfrm>
            <a:off x="1905000" y="3429000"/>
            <a:ext cx="70104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96440E83-900B-459B-B4E0-87AE6FF8CEAA}"/>
              </a:ext>
            </a:extLst>
          </p:cNvPr>
          <p:cNvCxnSpPr>
            <a:cxnSpLocks/>
          </p:cNvCxnSpPr>
          <p:nvPr/>
        </p:nvCxnSpPr>
        <p:spPr bwMode="auto">
          <a:xfrm>
            <a:off x="1905000" y="4876800"/>
            <a:ext cx="70104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021F8936-696D-4EE5-80F7-1F6ACE42D383}"/>
              </a:ext>
            </a:extLst>
          </p:cNvPr>
          <p:cNvCxnSpPr/>
          <p:nvPr/>
        </p:nvCxnSpPr>
        <p:spPr bwMode="auto">
          <a:xfrm>
            <a:off x="2286000" y="1524000"/>
            <a:ext cx="0" cy="38862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662FDA8B-2DF0-4D3D-BDC4-512E532AEDFA}"/>
              </a:ext>
            </a:extLst>
          </p:cNvPr>
          <p:cNvSpPr/>
          <p:nvPr/>
        </p:nvSpPr>
        <p:spPr bwMode="auto">
          <a:xfrm>
            <a:off x="2286000" y="1752600"/>
            <a:ext cx="838200" cy="380999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D5BF991-AF8E-470C-8D02-B7662D244BA0}"/>
              </a:ext>
            </a:extLst>
          </p:cNvPr>
          <p:cNvSpPr txBox="1"/>
          <p:nvPr/>
        </p:nvSpPr>
        <p:spPr>
          <a:xfrm>
            <a:off x="7543800" y="4724400"/>
            <a:ext cx="1847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28C846B8-E366-4809-860A-CE058E017860}"/>
              </a:ext>
            </a:extLst>
          </p:cNvPr>
          <p:cNvSpPr/>
          <p:nvPr/>
        </p:nvSpPr>
        <p:spPr bwMode="auto">
          <a:xfrm>
            <a:off x="3505200" y="3048001"/>
            <a:ext cx="838200" cy="380999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BFA0D7A-936A-458D-9532-36E442B6F185}"/>
              </a:ext>
            </a:extLst>
          </p:cNvPr>
          <p:cNvSpPr txBox="1"/>
          <p:nvPr/>
        </p:nvSpPr>
        <p:spPr>
          <a:xfrm>
            <a:off x="2705100" y="1143209"/>
            <a:ext cx="933269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/>
              <a:t>Sounding</a:t>
            </a:r>
          </a:p>
          <a:p>
            <a:r>
              <a:rPr lang="en-US" sz="1050" dirty="0"/>
              <a:t>Trigger frame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D23A5E19-4159-4C3F-86C4-F5C4CA74F7DE}"/>
              </a:ext>
            </a:extLst>
          </p:cNvPr>
          <p:cNvSpPr txBox="1"/>
          <p:nvPr/>
        </p:nvSpPr>
        <p:spPr>
          <a:xfrm>
            <a:off x="3678880" y="3114921"/>
            <a:ext cx="4908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NDP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C57891A1-0DC1-4B7E-95E7-037F8177784B}"/>
              </a:ext>
            </a:extLst>
          </p:cNvPr>
          <p:cNvSpPr txBox="1"/>
          <p:nvPr/>
        </p:nvSpPr>
        <p:spPr>
          <a:xfrm>
            <a:off x="1810699" y="1774582"/>
            <a:ext cx="3802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AP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FFF9A084-CF3F-498B-89D7-FBB945D2E190}"/>
              </a:ext>
            </a:extLst>
          </p:cNvPr>
          <p:cNvSpPr txBox="1"/>
          <p:nvPr/>
        </p:nvSpPr>
        <p:spPr>
          <a:xfrm>
            <a:off x="1731093" y="3081529"/>
            <a:ext cx="539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STA1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D96636B-2202-4753-9E35-49AA6FDA6AC6}"/>
              </a:ext>
            </a:extLst>
          </p:cNvPr>
          <p:cNvSpPr txBox="1"/>
          <p:nvPr/>
        </p:nvSpPr>
        <p:spPr>
          <a:xfrm>
            <a:off x="1699022" y="4566706"/>
            <a:ext cx="539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STA2</a:t>
            </a: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CDD734E8-1C56-4EAC-B3A2-8101DDE7F6BF}"/>
              </a:ext>
            </a:extLst>
          </p:cNvPr>
          <p:cNvCxnSpPr>
            <a:cxnSpLocks/>
            <a:stCxn id="15" idx="2"/>
          </p:cNvCxnSpPr>
          <p:nvPr/>
        </p:nvCxnSpPr>
        <p:spPr bwMode="auto">
          <a:xfrm>
            <a:off x="3924300" y="3429000"/>
            <a:ext cx="0" cy="144780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3F3FF0A9-EC6F-4D37-9FDC-69F071908798}"/>
              </a:ext>
            </a:extLst>
          </p:cNvPr>
          <p:cNvCxnSpPr>
            <a:stCxn id="15" idx="0"/>
          </p:cNvCxnSpPr>
          <p:nvPr/>
        </p:nvCxnSpPr>
        <p:spPr bwMode="auto">
          <a:xfrm flipV="1">
            <a:off x="3924300" y="2147453"/>
            <a:ext cx="0" cy="90054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dash"/>
            <a:round/>
            <a:headEnd type="none" w="sm" len="sm"/>
            <a:tailEnd type="triangle"/>
          </a:ln>
          <a:effectLst/>
        </p:spPr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BB946CAF-161F-4379-8737-0AE9E39664E0}"/>
              </a:ext>
            </a:extLst>
          </p:cNvPr>
          <p:cNvCxnSpPr/>
          <p:nvPr/>
        </p:nvCxnSpPr>
        <p:spPr bwMode="auto">
          <a:xfrm>
            <a:off x="4572000" y="1524000"/>
            <a:ext cx="0" cy="38862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23" name="Rectangle 22">
            <a:extLst>
              <a:ext uri="{FF2B5EF4-FFF2-40B4-BE49-F238E27FC236}">
                <a16:creationId xmlns:a16="http://schemas.microsoft.com/office/drawing/2014/main" id="{B0E635D6-722E-4446-8727-69C9733A9D36}"/>
              </a:ext>
            </a:extLst>
          </p:cNvPr>
          <p:cNvSpPr/>
          <p:nvPr/>
        </p:nvSpPr>
        <p:spPr bwMode="auto">
          <a:xfrm>
            <a:off x="4735457" y="1738744"/>
            <a:ext cx="979541" cy="404087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39994B50-EB8D-43F3-8B4F-1AB6DC6A1BC4}"/>
              </a:ext>
            </a:extLst>
          </p:cNvPr>
          <p:cNvSpPr txBox="1"/>
          <p:nvPr/>
        </p:nvSpPr>
        <p:spPr>
          <a:xfrm>
            <a:off x="2270536" y="1704245"/>
            <a:ext cx="933269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/>
              <a:t>Sounding</a:t>
            </a:r>
          </a:p>
          <a:p>
            <a:r>
              <a:rPr lang="en-US" sz="1050" dirty="0"/>
              <a:t>Trigger frame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B6E62B8-9C52-481A-8978-374C932E5B40}"/>
              </a:ext>
            </a:extLst>
          </p:cNvPr>
          <p:cNvSpPr txBox="1"/>
          <p:nvPr/>
        </p:nvSpPr>
        <p:spPr>
          <a:xfrm>
            <a:off x="4911311" y="1746531"/>
            <a:ext cx="710451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/>
              <a:t>Sounding</a:t>
            </a:r>
          </a:p>
          <a:p>
            <a:r>
              <a:rPr lang="en-US" sz="1050" dirty="0"/>
              <a:t>NDPA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2EF9AB20-9C27-48B9-B845-3115973E9DED}"/>
              </a:ext>
            </a:extLst>
          </p:cNvPr>
          <p:cNvSpPr/>
          <p:nvPr/>
        </p:nvSpPr>
        <p:spPr bwMode="auto">
          <a:xfrm>
            <a:off x="5987476" y="1745673"/>
            <a:ext cx="838200" cy="380999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1B6ED65-3DDF-4F60-9513-D357658F9629}"/>
              </a:ext>
            </a:extLst>
          </p:cNvPr>
          <p:cNvSpPr txBox="1"/>
          <p:nvPr/>
        </p:nvSpPr>
        <p:spPr>
          <a:xfrm>
            <a:off x="6112164" y="1794093"/>
            <a:ext cx="4908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NDP</a:t>
            </a:r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ED330773-CA27-4B93-ACD2-CDDC860E7D3F}"/>
              </a:ext>
            </a:extLst>
          </p:cNvPr>
          <p:cNvCxnSpPr/>
          <p:nvPr/>
        </p:nvCxnSpPr>
        <p:spPr bwMode="auto">
          <a:xfrm>
            <a:off x="7162800" y="1524000"/>
            <a:ext cx="0" cy="38862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grpSp>
        <p:nvGrpSpPr>
          <p:cNvPr id="29" name="Group 28">
            <a:extLst>
              <a:ext uri="{FF2B5EF4-FFF2-40B4-BE49-F238E27FC236}">
                <a16:creationId xmlns:a16="http://schemas.microsoft.com/office/drawing/2014/main" id="{29E4962B-019D-42A8-BA98-1E74293D8725}"/>
              </a:ext>
            </a:extLst>
          </p:cNvPr>
          <p:cNvGrpSpPr/>
          <p:nvPr/>
        </p:nvGrpSpPr>
        <p:grpSpPr>
          <a:xfrm>
            <a:off x="9144000" y="5576500"/>
            <a:ext cx="2643617" cy="576342"/>
            <a:chOff x="9144000" y="5576500"/>
            <a:chExt cx="2643617" cy="576342"/>
          </a:xfrm>
        </p:grpSpPr>
        <p:cxnSp>
          <p:nvCxnSpPr>
            <p:cNvPr id="30" name="Straight Arrow Connector 29">
              <a:extLst>
                <a:ext uri="{FF2B5EF4-FFF2-40B4-BE49-F238E27FC236}">
                  <a16:creationId xmlns:a16="http://schemas.microsoft.com/office/drawing/2014/main" id="{9D131C7A-17DB-4F6F-9681-CFFBAE0A469A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9144000" y="5715000"/>
              <a:ext cx="838200" cy="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31" name="Straight Arrow Connector 30">
              <a:extLst>
                <a:ext uri="{FF2B5EF4-FFF2-40B4-BE49-F238E27FC236}">
                  <a16:creationId xmlns:a16="http://schemas.microsoft.com/office/drawing/2014/main" id="{40EED214-4722-452A-AB43-C9EBAE1DE8CE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9144000" y="6019800"/>
              <a:ext cx="838200" cy="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348B8603-95BA-4480-A298-453DABB87106}"/>
                </a:ext>
              </a:extLst>
            </p:cNvPr>
            <p:cNvSpPr txBox="1"/>
            <p:nvPr/>
          </p:nvSpPr>
          <p:spPr>
            <a:xfrm>
              <a:off x="10134600" y="5576500"/>
              <a:ext cx="165301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Overheard transmission</a:t>
              </a: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609D159B-AE4D-4168-A93E-C878EBEF6B38}"/>
                </a:ext>
              </a:extLst>
            </p:cNvPr>
            <p:cNvSpPr txBox="1"/>
            <p:nvPr/>
          </p:nvSpPr>
          <p:spPr>
            <a:xfrm>
              <a:off x="10088273" y="5875843"/>
              <a:ext cx="154241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Intended transmission</a:t>
              </a:r>
            </a:p>
          </p:txBody>
        </p:sp>
      </p:grpSp>
      <p:sp>
        <p:nvSpPr>
          <p:cNvPr id="34" name="TextBox 33">
            <a:extLst>
              <a:ext uri="{FF2B5EF4-FFF2-40B4-BE49-F238E27FC236}">
                <a16:creationId xmlns:a16="http://schemas.microsoft.com/office/drawing/2014/main" id="{E5445DF0-7B0E-42B5-9E2E-CEA917CB0A56}"/>
              </a:ext>
            </a:extLst>
          </p:cNvPr>
          <p:cNvSpPr txBox="1"/>
          <p:nvPr/>
        </p:nvSpPr>
        <p:spPr>
          <a:xfrm>
            <a:off x="2643307" y="5514199"/>
            <a:ext cx="281570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Initiator AP: transmitter</a:t>
            </a:r>
          </a:p>
          <a:p>
            <a:r>
              <a:rPr lang="en-US" dirty="0"/>
              <a:t>STA1 : peer transmitter and client receiver</a:t>
            </a:r>
          </a:p>
          <a:p>
            <a:r>
              <a:rPr lang="en-US" dirty="0"/>
              <a:t>STA2 : peer receiver and client receiver</a:t>
            </a:r>
          </a:p>
        </p:txBody>
      </p: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BE52A08D-01BF-4938-B586-676A60956023}"/>
              </a:ext>
            </a:extLst>
          </p:cNvPr>
          <p:cNvCxnSpPr>
            <a:cxnSpLocks/>
          </p:cNvCxnSpPr>
          <p:nvPr/>
        </p:nvCxnSpPr>
        <p:spPr bwMode="auto">
          <a:xfrm>
            <a:off x="6418511" y="2142831"/>
            <a:ext cx="0" cy="1286169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EBA6F998-CC50-4BDA-84C4-58A7AB823E70}"/>
              </a:ext>
            </a:extLst>
          </p:cNvPr>
          <p:cNvCxnSpPr>
            <a:cxnSpLocks/>
          </p:cNvCxnSpPr>
          <p:nvPr/>
        </p:nvCxnSpPr>
        <p:spPr bwMode="auto">
          <a:xfrm>
            <a:off x="6603004" y="2133599"/>
            <a:ext cx="0" cy="2743201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37" name="TextBox 36">
            <a:extLst>
              <a:ext uri="{FF2B5EF4-FFF2-40B4-BE49-F238E27FC236}">
                <a16:creationId xmlns:a16="http://schemas.microsoft.com/office/drawing/2014/main" id="{4BB4C4DF-7C6C-41BC-B3E2-65F51189DAE8}"/>
              </a:ext>
            </a:extLst>
          </p:cNvPr>
          <p:cNvSpPr txBox="1"/>
          <p:nvPr/>
        </p:nvSpPr>
        <p:spPr>
          <a:xfrm>
            <a:off x="7528400" y="1727337"/>
            <a:ext cx="177805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Optional Reporting Phase</a:t>
            </a:r>
          </a:p>
        </p:txBody>
      </p:sp>
    </p:spTree>
    <p:extLst>
      <p:ext uri="{BB962C8B-B14F-4D97-AF65-F5344CB8AC3E}">
        <p14:creationId xmlns:p14="http://schemas.microsoft.com/office/powerpoint/2010/main" val="14093077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>
            <a:extLst>
              <a:ext uri="{FF2B5EF4-FFF2-40B4-BE49-F238E27FC236}">
                <a16:creationId xmlns:a16="http://schemas.microsoft.com/office/drawing/2014/main" id="{DACDEC69-80C6-48E7-A75C-10946F3BA71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46802" y="3220361"/>
            <a:ext cx="1219201" cy="1219201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ACA4AC01-C4A4-45E7-B86C-270D7DF2140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96013" y="3104511"/>
            <a:ext cx="1219201" cy="1219201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7582039-59E3-4C6A-98FF-F81C8B9FA6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STA-STA WLAN Sensing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25A013C-FB43-4345-8AAC-D141927CB4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Anirudha Sahoo</a:t>
            </a:r>
            <a:endParaRPr lang="en-US" altLang="ko-KR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45870C0-419F-4E94-A2D1-2D0C7C7933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BAA79A68-64D1-4CCC-816B-FF3FB7B89AE4}" type="slidenum">
              <a:rPr lang="en-US" altLang="en-US" smtClean="0"/>
              <a:pPr/>
              <a:t>12</a:t>
            </a:fld>
            <a:endParaRPr lang="en-US" alt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48D9DBD-738F-43A6-AF26-0F7291A7915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19600" y="1696027"/>
            <a:ext cx="1219200" cy="12192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5604345E-C189-4A17-8543-C9492F81823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25700" y="4734791"/>
            <a:ext cx="1295400" cy="12954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DE648A31-C729-443B-9AFA-F80BDD1BA22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772400" y="4953000"/>
            <a:ext cx="990600" cy="9906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94B7D893-8384-46F6-8088-78A39A6002C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55479" y="5008054"/>
            <a:ext cx="1219201" cy="1219201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AD41F3CC-C786-4CAD-8585-1017CC4EA4A5}"/>
              </a:ext>
            </a:extLst>
          </p:cNvPr>
          <p:cNvSpPr txBox="1"/>
          <p:nvPr/>
        </p:nvSpPr>
        <p:spPr>
          <a:xfrm>
            <a:off x="4675861" y="2915227"/>
            <a:ext cx="479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/>
              <a:t>AP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0FAE228-ED2F-4858-8EBE-4E19A6ADB052}"/>
              </a:ext>
            </a:extLst>
          </p:cNvPr>
          <p:cNvSpPr txBox="1"/>
          <p:nvPr/>
        </p:nvSpPr>
        <p:spPr>
          <a:xfrm>
            <a:off x="2041484" y="6106081"/>
            <a:ext cx="7176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/>
              <a:t>STA1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38ADD98-0B0D-4E5C-B996-3F50E6024919}"/>
              </a:ext>
            </a:extLst>
          </p:cNvPr>
          <p:cNvSpPr txBox="1"/>
          <p:nvPr/>
        </p:nvSpPr>
        <p:spPr>
          <a:xfrm>
            <a:off x="8711006" y="5943600"/>
            <a:ext cx="7176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/>
              <a:t>STA2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4775DA52-ACA8-4B4A-B041-DA2F4C40C24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934068" y="2210255"/>
            <a:ext cx="855518" cy="855518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A1C0E9C1-C08A-463D-AF16-B9FBE8E40080}"/>
              </a:ext>
            </a:extLst>
          </p:cNvPr>
          <p:cNvSpPr txBox="1"/>
          <p:nvPr/>
        </p:nvSpPr>
        <p:spPr>
          <a:xfrm>
            <a:off x="9197935" y="3338762"/>
            <a:ext cx="7176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/>
              <a:t>STA3</a:t>
            </a: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CD6700A5-5E35-41FF-94F3-D58706B830AE}"/>
              </a:ext>
            </a:extLst>
          </p:cNvPr>
          <p:cNvCxnSpPr>
            <a:cxnSpLocks/>
            <a:stCxn id="6" idx="0"/>
          </p:cNvCxnSpPr>
          <p:nvPr/>
        </p:nvCxnSpPr>
        <p:spPr bwMode="auto">
          <a:xfrm flipV="1">
            <a:off x="3073400" y="2656723"/>
            <a:ext cx="1602461" cy="207806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6E75A0F3-117F-4EB0-A9CE-21FBAEDCEFB6}"/>
              </a:ext>
            </a:extLst>
          </p:cNvPr>
          <p:cNvCxnSpPr>
            <a:cxnSpLocks/>
          </p:cNvCxnSpPr>
          <p:nvPr/>
        </p:nvCxnSpPr>
        <p:spPr bwMode="auto">
          <a:xfrm flipV="1">
            <a:off x="3419342" y="5446219"/>
            <a:ext cx="4505458" cy="3273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327E8952-D007-4243-9706-CC7DD23065E6}"/>
              </a:ext>
            </a:extLst>
          </p:cNvPr>
          <p:cNvCxnSpPr>
            <a:cxnSpLocks/>
          </p:cNvCxnSpPr>
          <p:nvPr/>
        </p:nvCxnSpPr>
        <p:spPr bwMode="auto">
          <a:xfrm>
            <a:off x="5382400" y="2638014"/>
            <a:ext cx="2885300" cy="243612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B02DDD78-25D4-4D5C-9D3C-2C9E92D620A4}"/>
              </a:ext>
            </a:extLst>
          </p:cNvPr>
          <p:cNvCxnSpPr>
            <a:cxnSpLocks/>
          </p:cNvCxnSpPr>
          <p:nvPr/>
        </p:nvCxnSpPr>
        <p:spPr bwMode="auto">
          <a:xfrm>
            <a:off x="5422676" y="2473626"/>
            <a:ext cx="3721324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</p:cxnSp>
    </p:spTree>
    <p:extLst>
      <p:ext uri="{BB962C8B-B14F-4D97-AF65-F5344CB8AC3E}">
        <p14:creationId xmlns:p14="http://schemas.microsoft.com/office/powerpoint/2010/main" val="25102029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F08B0B-C39A-4738-B7F3-E0C3C34511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85800"/>
            <a:ext cx="10134600" cy="533400"/>
          </a:xfrm>
        </p:spPr>
        <p:txBody>
          <a:bodyPr/>
          <a:lstStyle/>
          <a:p>
            <a:r>
              <a:rPr lang="en-US" dirty="0"/>
              <a:t>Measurement Instance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74F6D80-BFD5-4BD0-95C7-803F42F00A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Anirudha Sahoo</a:t>
            </a:r>
            <a:endParaRPr lang="en-US" altLang="ko-KR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B4B3348-D82B-4DBE-B4CC-01C86C9141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BAA79A68-64D1-4CCC-816B-FF3FB7B89AE4}" type="slidenum">
              <a:rPr lang="en-US" altLang="en-US" smtClean="0"/>
              <a:pPr/>
              <a:t>13</a:t>
            </a:fld>
            <a:endParaRPr lang="en-US" altLang="en-US" dirty="0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82162870-EB7B-4D22-AEB9-5332B90AAFF2}"/>
              </a:ext>
            </a:extLst>
          </p:cNvPr>
          <p:cNvCxnSpPr>
            <a:cxnSpLocks/>
          </p:cNvCxnSpPr>
          <p:nvPr/>
        </p:nvCxnSpPr>
        <p:spPr bwMode="auto">
          <a:xfrm>
            <a:off x="1905000" y="2133600"/>
            <a:ext cx="70104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7B30EA26-ED4E-4638-BFA1-751CF04D5ACE}"/>
              </a:ext>
            </a:extLst>
          </p:cNvPr>
          <p:cNvCxnSpPr>
            <a:cxnSpLocks/>
          </p:cNvCxnSpPr>
          <p:nvPr/>
        </p:nvCxnSpPr>
        <p:spPr bwMode="auto">
          <a:xfrm>
            <a:off x="1905000" y="3429000"/>
            <a:ext cx="70104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96440E83-900B-459B-B4E0-87AE6FF8CEAA}"/>
              </a:ext>
            </a:extLst>
          </p:cNvPr>
          <p:cNvCxnSpPr>
            <a:cxnSpLocks/>
          </p:cNvCxnSpPr>
          <p:nvPr/>
        </p:nvCxnSpPr>
        <p:spPr bwMode="auto">
          <a:xfrm>
            <a:off x="1905000" y="4876800"/>
            <a:ext cx="70104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021F8936-696D-4EE5-80F7-1F6ACE42D383}"/>
              </a:ext>
            </a:extLst>
          </p:cNvPr>
          <p:cNvCxnSpPr/>
          <p:nvPr/>
        </p:nvCxnSpPr>
        <p:spPr bwMode="auto">
          <a:xfrm>
            <a:off x="2286000" y="1524000"/>
            <a:ext cx="0" cy="38862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662FDA8B-2DF0-4D3D-BDC4-512E532AEDFA}"/>
              </a:ext>
            </a:extLst>
          </p:cNvPr>
          <p:cNvSpPr/>
          <p:nvPr/>
        </p:nvSpPr>
        <p:spPr bwMode="auto">
          <a:xfrm>
            <a:off x="2286000" y="1752600"/>
            <a:ext cx="838200" cy="380999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D5BF991-AF8E-470C-8D02-B7662D244BA0}"/>
              </a:ext>
            </a:extLst>
          </p:cNvPr>
          <p:cNvSpPr txBox="1"/>
          <p:nvPr/>
        </p:nvSpPr>
        <p:spPr>
          <a:xfrm>
            <a:off x="7543800" y="4724400"/>
            <a:ext cx="1847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28C846B8-E366-4809-860A-CE058E017860}"/>
              </a:ext>
            </a:extLst>
          </p:cNvPr>
          <p:cNvSpPr/>
          <p:nvPr/>
        </p:nvSpPr>
        <p:spPr bwMode="auto">
          <a:xfrm>
            <a:off x="3505200" y="3048001"/>
            <a:ext cx="838200" cy="380999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BFA0D7A-936A-458D-9532-36E442B6F185}"/>
              </a:ext>
            </a:extLst>
          </p:cNvPr>
          <p:cNvSpPr txBox="1"/>
          <p:nvPr/>
        </p:nvSpPr>
        <p:spPr>
          <a:xfrm>
            <a:off x="2705100" y="1143209"/>
            <a:ext cx="933269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/>
              <a:t>Sounding</a:t>
            </a:r>
          </a:p>
          <a:p>
            <a:r>
              <a:rPr lang="en-US" sz="1050" dirty="0"/>
              <a:t>Trigger frame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D23A5E19-4159-4C3F-86C4-F5C4CA74F7DE}"/>
              </a:ext>
            </a:extLst>
          </p:cNvPr>
          <p:cNvSpPr txBox="1"/>
          <p:nvPr/>
        </p:nvSpPr>
        <p:spPr>
          <a:xfrm>
            <a:off x="3678880" y="3114921"/>
            <a:ext cx="4908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NDP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C57891A1-0DC1-4B7E-95E7-037F8177784B}"/>
              </a:ext>
            </a:extLst>
          </p:cNvPr>
          <p:cNvSpPr txBox="1"/>
          <p:nvPr/>
        </p:nvSpPr>
        <p:spPr>
          <a:xfrm>
            <a:off x="1810699" y="1774582"/>
            <a:ext cx="3802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AP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FFF9A084-CF3F-498B-89D7-FBB945D2E190}"/>
              </a:ext>
            </a:extLst>
          </p:cNvPr>
          <p:cNvSpPr txBox="1"/>
          <p:nvPr/>
        </p:nvSpPr>
        <p:spPr>
          <a:xfrm>
            <a:off x="1731093" y="3081529"/>
            <a:ext cx="539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STA1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D96636B-2202-4753-9E35-49AA6FDA6AC6}"/>
              </a:ext>
            </a:extLst>
          </p:cNvPr>
          <p:cNvSpPr txBox="1"/>
          <p:nvPr/>
        </p:nvSpPr>
        <p:spPr>
          <a:xfrm>
            <a:off x="1699022" y="4566706"/>
            <a:ext cx="539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STA2</a:t>
            </a: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CDD734E8-1C56-4EAC-B3A2-8101DDE7F6BF}"/>
              </a:ext>
            </a:extLst>
          </p:cNvPr>
          <p:cNvCxnSpPr>
            <a:cxnSpLocks/>
            <a:stCxn id="15" idx="2"/>
          </p:cNvCxnSpPr>
          <p:nvPr/>
        </p:nvCxnSpPr>
        <p:spPr bwMode="auto">
          <a:xfrm>
            <a:off x="3924300" y="3429000"/>
            <a:ext cx="0" cy="144780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3F3FF0A9-EC6F-4D37-9FDC-69F071908798}"/>
              </a:ext>
            </a:extLst>
          </p:cNvPr>
          <p:cNvCxnSpPr>
            <a:stCxn id="15" idx="0"/>
          </p:cNvCxnSpPr>
          <p:nvPr/>
        </p:nvCxnSpPr>
        <p:spPr bwMode="auto">
          <a:xfrm flipV="1">
            <a:off x="3924300" y="2147453"/>
            <a:ext cx="0" cy="90054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BB946CAF-161F-4379-8737-0AE9E39664E0}"/>
              </a:ext>
            </a:extLst>
          </p:cNvPr>
          <p:cNvCxnSpPr/>
          <p:nvPr/>
        </p:nvCxnSpPr>
        <p:spPr bwMode="auto">
          <a:xfrm>
            <a:off x="4572000" y="1524000"/>
            <a:ext cx="0" cy="38862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23" name="Rectangle 22">
            <a:extLst>
              <a:ext uri="{FF2B5EF4-FFF2-40B4-BE49-F238E27FC236}">
                <a16:creationId xmlns:a16="http://schemas.microsoft.com/office/drawing/2014/main" id="{B0E635D6-722E-4446-8727-69C9733A9D36}"/>
              </a:ext>
            </a:extLst>
          </p:cNvPr>
          <p:cNvSpPr/>
          <p:nvPr/>
        </p:nvSpPr>
        <p:spPr bwMode="auto">
          <a:xfrm>
            <a:off x="4735457" y="1738744"/>
            <a:ext cx="979541" cy="404087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39994B50-EB8D-43F3-8B4F-1AB6DC6A1BC4}"/>
              </a:ext>
            </a:extLst>
          </p:cNvPr>
          <p:cNvSpPr txBox="1"/>
          <p:nvPr/>
        </p:nvSpPr>
        <p:spPr>
          <a:xfrm>
            <a:off x="2270536" y="1704245"/>
            <a:ext cx="933269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/>
              <a:t>Sounding</a:t>
            </a:r>
          </a:p>
          <a:p>
            <a:r>
              <a:rPr lang="en-US" sz="1050" dirty="0"/>
              <a:t>Trigger frame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B6E62B8-9C52-481A-8978-374C932E5B40}"/>
              </a:ext>
            </a:extLst>
          </p:cNvPr>
          <p:cNvSpPr txBox="1"/>
          <p:nvPr/>
        </p:nvSpPr>
        <p:spPr>
          <a:xfrm>
            <a:off x="4911311" y="1746531"/>
            <a:ext cx="710451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/>
              <a:t>Sounding</a:t>
            </a:r>
          </a:p>
          <a:p>
            <a:r>
              <a:rPr lang="en-US" sz="1050" dirty="0"/>
              <a:t>NDPA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2EF9AB20-9C27-48B9-B845-3115973E9DED}"/>
              </a:ext>
            </a:extLst>
          </p:cNvPr>
          <p:cNvSpPr/>
          <p:nvPr/>
        </p:nvSpPr>
        <p:spPr bwMode="auto">
          <a:xfrm>
            <a:off x="5987476" y="1745673"/>
            <a:ext cx="838200" cy="380999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1B6ED65-3DDF-4F60-9513-D357658F9629}"/>
              </a:ext>
            </a:extLst>
          </p:cNvPr>
          <p:cNvSpPr txBox="1"/>
          <p:nvPr/>
        </p:nvSpPr>
        <p:spPr>
          <a:xfrm>
            <a:off x="6112164" y="1794093"/>
            <a:ext cx="4908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NDP</a:t>
            </a:r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ED330773-CA27-4B93-ACD2-CDDC860E7D3F}"/>
              </a:ext>
            </a:extLst>
          </p:cNvPr>
          <p:cNvCxnSpPr/>
          <p:nvPr/>
        </p:nvCxnSpPr>
        <p:spPr bwMode="auto">
          <a:xfrm>
            <a:off x="7162800" y="1524000"/>
            <a:ext cx="0" cy="38862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grpSp>
        <p:nvGrpSpPr>
          <p:cNvPr id="29" name="Group 28">
            <a:extLst>
              <a:ext uri="{FF2B5EF4-FFF2-40B4-BE49-F238E27FC236}">
                <a16:creationId xmlns:a16="http://schemas.microsoft.com/office/drawing/2014/main" id="{29E4962B-019D-42A8-BA98-1E74293D8725}"/>
              </a:ext>
            </a:extLst>
          </p:cNvPr>
          <p:cNvGrpSpPr/>
          <p:nvPr/>
        </p:nvGrpSpPr>
        <p:grpSpPr>
          <a:xfrm>
            <a:off x="9144000" y="5576500"/>
            <a:ext cx="2643617" cy="576342"/>
            <a:chOff x="9144000" y="5576500"/>
            <a:chExt cx="2643617" cy="576342"/>
          </a:xfrm>
        </p:grpSpPr>
        <p:cxnSp>
          <p:nvCxnSpPr>
            <p:cNvPr id="30" name="Straight Arrow Connector 29">
              <a:extLst>
                <a:ext uri="{FF2B5EF4-FFF2-40B4-BE49-F238E27FC236}">
                  <a16:creationId xmlns:a16="http://schemas.microsoft.com/office/drawing/2014/main" id="{9D131C7A-17DB-4F6F-9681-CFFBAE0A469A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9144000" y="5715000"/>
              <a:ext cx="838200" cy="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31" name="Straight Arrow Connector 30">
              <a:extLst>
                <a:ext uri="{FF2B5EF4-FFF2-40B4-BE49-F238E27FC236}">
                  <a16:creationId xmlns:a16="http://schemas.microsoft.com/office/drawing/2014/main" id="{40EED214-4722-452A-AB43-C9EBAE1DE8CE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9144000" y="6019800"/>
              <a:ext cx="838200" cy="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348B8603-95BA-4480-A298-453DABB87106}"/>
                </a:ext>
              </a:extLst>
            </p:cNvPr>
            <p:cNvSpPr txBox="1"/>
            <p:nvPr/>
          </p:nvSpPr>
          <p:spPr>
            <a:xfrm>
              <a:off x="10134600" y="5576500"/>
              <a:ext cx="165301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Overheard transmission</a:t>
              </a: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609D159B-AE4D-4168-A93E-C878EBEF6B38}"/>
                </a:ext>
              </a:extLst>
            </p:cNvPr>
            <p:cNvSpPr txBox="1"/>
            <p:nvPr/>
          </p:nvSpPr>
          <p:spPr>
            <a:xfrm>
              <a:off x="10088273" y="5875843"/>
              <a:ext cx="154241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Intended transmission</a:t>
              </a:r>
            </a:p>
          </p:txBody>
        </p:sp>
      </p:grpSp>
      <p:sp>
        <p:nvSpPr>
          <p:cNvPr id="34" name="TextBox 33">
            <a:extLst>
              <a:ext uri="{FF2B5EF4-FFF2-40B4-BE49-F238E27FC236}">
                <a16:creationId xmlns:a16="http://schemas.microsoft.com/office/drawing/2014/main" id="{E5445DF0-7B0E-42B5-9E2E-CEA917CB0A56}"/>
              </a:ext>
            </a:extLst>
          </p:cNvPr>
          <p:cNvSpPr txBox="1"/>
          <p:nvPr/>
        </p:nvSpPr>
        <p:spPr>
          <a:xfrm>
            <a:off x="2643307" y="5514199"/>
            <a:ext cx="281570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Initiator AP: transmitter and receiver</a:t>
            </a:r>
          </a:p>
          <a:p>
            <a:r>
              <a:rPr lang="en-US" dirty="0"/>
              <a:t>STA1 : peer transmitter and client receiver</a:t>
            </a:r>
          </a:p>
          <a:p>
            <a:r>
              <a:rPr lang="en-US" dirty="0"/>
              <a:t>STA2 : peer receiver and client receiver</a:t>
            </a:r>
          </a:p>
        </p:txBody>
      </p: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BE52A08D-01BF-4938-B586-676A60956023}"/>
              </a:ext>
            </a:extLst>
          </p:cNvPr>
          <p:cNvCxnSpPr>
            <a:cxnSpLocks/>
          </p:cNvCxnSpPr>
          <p:nvPr/>
        </p:nvCxnSpPr>
        <p:spPr bwMode="auto">
          <a:xfrm>
            <a:off x="6418511" y="2142831"/>
            <a:ext cx="0" cy="1286169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EBA6F998-CC50-4BDA-84C4-58A7AB823E70}"/>
              </a:ext>
            </a:extLst>
          </p:cNvPr>
          <p:cNvCxnSpPr>
            <a:cxnSpLocks/>
          </p:cNvCxnSpPr>
          <p:nvPr/>
        </p:nvCxnSpPr>
        <p:spPr bwMode="auto">
          <a:xfrm>
            <a:off x="6603004" y="2133599"/>
            <a:ext cx="0" cy="2743201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37" name="TextBox 36">
            <a:extLst>
              <a:ext uri="{FF2B5EF4-FFF2-40B4-BE49-F238E27FC236}">
                <a16:creationId xmlns:a16="http://schemas.microsoft.com/office/drawing/2014/main" id="{4BB4C4DF-7C6C-41BC-B3E2-65F51189DAE8}"/>
              </a:ext>
            </a:extLst>
          </p:cNvPr>
          <p:cNvSpPr txBox="1"/>
          <p:nvPr/>
        </p:nvSpPr>
        <p:spPr>
          <a:xfrm>
            <a:off x="7528400" y="1727337"/>
            <a:ext cx="177805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Optional Reporting Phase</a:t>
            </a:r>
          </a:p>
        </p:txBody>
      </p:sp>
    </p:spTree>
    <p:extLst>
      <p:ext uri="{BB962C8B-B14F-4D97-AF65-F5344CB8AC3E}">
        <p14:creationId xmlns:p14="http://schemas.microsoft.com/office/powerpoint/2010/main" val="15925993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>
            <a:extLst>
              <a:ext uri="{FF2B5EF4-FFF2-40B4-BE49-F238E27FC236}">
                <a16:creationId xmlns:a16="http://schemas.microsoft.com/office/drawing/2014/main" id="{DACDEC69-80C6-48E7-A75C-10946F3BA71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46802" y="3220361"/>
            <a:ext cx="1219201" cy="1219201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ACA4AC01-C4A4-45E7-B86C-270D7DF2140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96013" y="3104511"/>
            <a:ext cx="1219201" cy="1219201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7582039-59E3-4C6A-98FF-F81C8B9FA6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STA-STA WLAN Sensing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25A013C-FB43-4345-8AAC-D141927CB4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Anirudha Sahoo</a:t>
            </a:r>
            <a:endParaRPr lang="en-US" altLang="ko-KR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45870C0-419F-4E94-A2D1-2D0C7C7933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BAA79A68-64D1-4CCC-816B-FF3FB7B89AE4}" type="slidenum">
              <a:rPr lang="en-US" altLang="en-US" smtClean="0"/>
              <a:pPr/>
              <a:t>14</a:t>
            </a:fld>
            <a:endParaRPr lang="en-US" alt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48D9DBD-738F-43A6-AF26-0F7291A7915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19600" y="1696027"/>
            <a:ext cx="1219200" cy="12192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5604345E-C189-4A17-8543-C9492F81823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25700" y="4734791"/>
            <a:ext cx="1295400" cy="12954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DE648A31-C729-443B-9AFA-F80BDD1BA22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772400" y="4953000"/>
            <a:ext cx="990600" cy="9906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94B7D893-8384-46F6-8088-78A39A6002C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55479" y="5008054"/>
            <a:ext cx="1219201" cy="1219201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AD41F3CC-C786-4CAD-8585-1017CC4EA4A5}"/>
              </a:ext>
            </a:extLst>
          </p:cNvPr>
          <p:cNvSpPr txBox="1"/>
          <p:nvPr/>
        </p:nvSpPr>
        <p:spPr>
          <a:xfrm>
            <a:off x="4675861" y="2915227"/>
            <a:ext cx="479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/>
              <a:t>AP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0FAE228-ED2F-4858-8EBE-4E19A6ADB052}"/>
              </a:ext>
            </a:extLst>
          </p:cNvPr>
          <p:cNvSpPr txBox="1"/>
          <p:nvPr/>
        </p:nvSpPr>
        <p:spPr>
          <a:xfrm>
            <a:off x="2041484" y="6106081"/>
            <a:ext cx="7176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/>
              <a:t>STA1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38ADD98-0B0D-4E5C-B996-3F50E6024919}"/>
              </a:ext>
            </a:extLst>
          </p:cNvPr>
          <p:cNvSpPr txBox="1"/>
          <p:nvPr/>
        </p:nvSpPr>
        <p:spPr>
          <a:xfrm>
            <a:off x="8711006" y="5943600"/>
            <a:ext cx="7176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/>
              <a:t>STA2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4775DA52-ACA8-4B4A-B041-DA2F4C40C24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934068" y="2210255"/>
            <a:ext cx="855518" cy="855518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A1C0E9C1-C08A-463D-AF16-B9FBE8E40080}"/>
              </a:ext>
            </a:extLst>
          </p:cNvPr>
          <p:cNvSpPr txBox="1"/>
          <p:nvPr/>
        </p:nvSpPr>
        <p:spPr>
          <a:xfrm>
            <a:off x="9197935" y="3338762"/>
            <a:ext cx="7176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/>
              <a:t>STA3</a:t>
            </a: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CD6700A5-5E35-41FF-94F3-D58706B830AE}"/>
              </a:ext>
            </a:extLst>
          </p:cNvPr>
          <p:cNvCxnSpPr>
            <a:cxnSpLocks/>
            <a:stCxn id="6" idx="0"/>
          </p:cNvCxnSpPr>
          <p:nvPr/>
        </p:nvCxnSpPr>
        <p:spPr bwMode="auto">
          <a:xfrm flipV="1">
            <a:off x="3073400" y="2656723"/>
            <a:ext cx="1602461" cy="207806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6E75A0F3-117F-4EB0-A9CE-21FBAEDCEFB6}"/>
              </a:ext>
            </a:extLst>
          </p:cNvPr>
          <p:cNvCxnSpPr>
            <a:cxnSpLocks/>
          </p:cNvCxnSpPr>
          <p:nvPr/>
        </p:nvCxnSpPr>
        <p:spPr bwMode="auto">
          <a:xfrm flipV="1">
            <a:off x="3419342" y="5446219"/>
            <a:ext cx="4505458" cy="3273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327E8952-D007-4243-9706-CC7DD23065E6}"/>
              </a:ext>
            </a:extLst>
          </p:cNvPr>
          <p:cNvCxnSpPr>
            <a:cxnSpLocks/>
          </p:cNvCxnSpPr>
          <p:nvPr/>
        </p:nvCxnSpPr>
        <p:spPr bwMode="auto">
          <a:xfrm>
            <a:off x="5382400" y="2638014"/>
            <a:ext cx="2885300" cy="243612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B02DDD78-25D4-4D5C-9D3C-2C9E92D620A4}"/>
              </a:ext>
            </a:extLst>
          </p:cNvPr>
          <p:cNvCxnSpPr>
            <a:cxnSpLocks/>
          </p:cNvCxnSpPr>
          <p:nvPr/>
        </p:nvCxnSpPr>
        <p:spPr bwMode="auto">
          <a:xfrm>
            <a:off x="5422676" y="2473626"/>
            <a:ext cx="3721324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</p:cxnSp>
    </p:spTree>
    <p:extLst>
      <p:ext uri="{BB962C8B-B14F-4D97-AF65-F5344CB8AC3E}">
        <p14:creationId xmlns:p14="http://schemas.microsoft.com/office/powerpoint/2010/main" val="21161181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F08B0B-C39A-4738-B7F3-E0C3C34511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85800"/>
            <a:ext cx="10134600" cy="533400"/>
          </a:xfrm>
        </p:spPr>
        <p:txBody>
          <a:bodyPr/>
          <a:lstStyle/>
          <a:p>
            <a:r>
              <a:rPr lang="en-US" dirty="0"/>
              <a:t>Measurement Instance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74F6D80-BFD5-4BD0-95C7-803F42F00A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Anirudha Sahoo</a:t>
            </a:r>
            <a:endParaRPr lang="en-US" altLang="ko-KR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B4B3348-D82B-4DBE-B4CC-01C86C9141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BAA79A68-64D1-4CCC-816B-FF3FB7B89AE4}" type="slidenum">
              <a:rPr lang="en-US" altLang="en-US" smtClean="0"/>
              <a:pPr/>
              <a:t>15</a:t>
            </a:fld>
            <a:endParaRPr lang="en-US" altLang="en-US" dirty="0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82162870-EB7B-4D22-AEB9-5332B90AAFF2}"/>
              </a:ext>
            </a:extLst>
          </p:cNvPr>
          <p:cNvCxnSpPr>
            <a:cxnSpLocks/>
          </p:cNvCxnSpPr>
          <p:nvPr/>
        </p:nvCxnSpPr>
        <p:spPr bwMode="auto">
          <a:xfrm>
            <a:off x="1905000" y="2133600"/>
            <a:ext cx="70104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7B30EA26-ED4E-4638-BFA1-751CF04D5ACE}"/>
              </a:ext>
            </a:extLst>
          </p:cNvPr>
          <p:cNvCxnSpPr>
            <a:cxnSpLocks/>
          </p:cNvCxnSpPr>
          <p:nvPr/>
        </p:nvCxnSpPr>
        <p:spPr bwMode="auto">
          <a:xfrm>
            <a:off x="1905000" y="3429000"/>
            <a:ext cx="70104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96440E83-900B-459B-B4E0-87AE6FF8CEAA}"/>
              </a:ext>
            </a:extLst>
          </p:cNvPr>
          <p:cNvCxnSpPr>
            <a:cxnSpLocks/>
          </p:cNvCxnSpPr>
          <p:nvPr/>
        </p:nvCxnSpPr>
        <p:spPr bwMode="auto">
          <a:xfrm>
            <a:off x="1905000" y="4876800"/>
            <a:ext cx="70104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021F8936-696D-4EE5-80F7-1F6ACE42D383}"/>
              </a:ext>
            </a:extLst>
          </p:cNvPr>
          <p:cNvCxnSpPr/>
          <p:nvPr/>
        </p:nvCxnSpPr>
        <p:spPr bwMode="auto">
          <a:xfrm>
            <a:off x="2286000" y="1524000"/>
            <a:ext cx="0" cy="38862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662FDA8B-2DF0-4D3D-BDC4-512E532AEDFA}"/>
              </a:ext>
            </a:extLst>
          </p:cNvPr>
          <p:cNvSpPr/>
          <p:nvPr/>
        </p:nvSpPr>
        <p:spPr bwMode="auto">
          <a:xfrm>
            <a:off x="2286000" y="1752600"/>
            <a:ext cx="838200" cy="380999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D5BF991-AF8E-470C-8D02-B7662D244BA0}"/>
              </a:ext>
            </a:extLst>
          </p:cNvPr>
          <p:cNvSpPr txBox="1"/>
          <p:nvPr/>
        </p:nvSpPr>
        <p:spPr>
          <a:xfrm>
            <a:off x="9517823" y="4796435"/>
            <a:ext cx="1847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28C846B8-E366-4809-860A-CE058E017860}"/>
              </a:ext>
            </a:extLst>
          </p:cNvPr>
          <p:cNvSpPr/>
          <p:nvPr/>
        </p:nvSpPr>
        <p:spPr bwMode="auto">
          <a:xfrm>
            <a:off x="3505200" y="3048001"/>
            <a:ext cx="838200" cy="380999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BFA0D7A-936A-458D-9532-36E442B6F185}"/>
              </a:ext>
            </a:extLst>
          </p:cNvPr>
          <p:cNvSpPr txBox="1"/>
          <p:nvPr/>
        </p:nvSpPr>
        <p:spPr>
          <a:xfrm>
            <a:off x="2705100" y="1143209"/>
            <a:ext cx="933269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/>
              <a:t>Sounding</a:t>
            </a:r>
          </a:p>
          <a:p>
            <a:r>
              <a:rPr lang="en-US" sz="1050" dirty="0"/>
              <a:t>Trigger frame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D23A5E19-4159-4C3F-86C4-F5C4CA74F7DE}"/>
              </a:ext>
            </a:extLst>
          </p:cNvPr>
          <p:cNvSpPr txBox="1"/>
          <p:nvPr/>
        </p:nvSpPr>
        <p:spPr>
          <a:xfrm>
            <a:off x="3678880" y="3114921"/>
            <a:ext cx="4908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NDP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C57891A1-0DC1-4B7E-95E7-037F8177784B}"/>
              </a:ext>
            </a:extLst>
          </p:cNvPr>
          <p:cNvSpPr txBox="1"/>
          <p:nvPr/>
        </p:nvSpPr>
        <p:spPr>
          <a:xfrm>
            <a:off x="1810699" y="1774582"/>
            <a:ext cx="3802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AP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FFF9A084-CF3F-498B-89D7-FBB945D2E190}"/>
              </a:ext>
            </a:extLst>
          </p:cNvPr>
          <p:cNvSpPr txBox="1"/>
          <p:nvPr/>
        </p:nvSpPr>
        <p:spPr>
          <a:xfrm>
            <a:off x="1731093" y="3081529"/>
            <a:ext cx="539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STA1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D96636B-2202-4753-9E35-49AA6FDA6AC6}"/>
              </a:ext>
            </a:extLst>
          </p:cNvPr>
          <p:cNvSpPr txBox="1"/>
          <p:nvPr/>
        </p:nvSpPr>
        <p:spPr>
          <a:xfrm>
            <a:off x="1699022" y="4566706"/>
            <a:ext cx="539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STA2</a:t>
            </a: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CDD734E8-1C56-4EAC-B3A2-8101DDE7F6BF}"/>
              </a:ext>
            </a:extLst>
          </p:cNvPr>
          <p:cNvCxnSpPr>
            <a:cxnSpLocks/>
            <a:stCxn id="15" idx="2"/>
          </p:cNvCxnSpPr>
          <p:nvPr/>
        </p:nvCxnSpPr>
        <p:spPr bwMode="auto">
          <a:xfrm>
            <a:off x="3924300" y="3429000"/>
            <a:ext cx="0" cy="144780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3F3FF0A9-EC6F-4D37-9FDC-69F071908798}"/>
              </a:ext>
            </a:extLst>
          </p:cNvPr>
          <p:cNvCxnSpPr>
            <a:stCxn id="15" idx="0"/>
          </p:cNvCxnSpPr>
          <p:nvPr/>
        </p:nvCxnSpPr>
        <p:spPr bwMode="auto">
          <a:xfrm flipV="1">
            <a:off x="3924300" y="2147453"/>
            <a:ext cx="0" cy="90054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BB946CAF-161F-4379-8737-0AE9E39664E0}"/>
              </a:ext>
            </a:extLst>
          </p:cNvPr>
          <p:cNvCxnSpPr/>
          <p:nvPr/>
        </p:nvCxnSpPr>
        <p:spPr bwMode="auto">
          <a:xfrm>
            <a:off x="5672156" y="1515604"/>
            <a:ext cx="0" cy="38862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23" name="Rectangle 22">
            <a:extLst>
              <a:ext uri="{FF2B5EF4-FFF2-40B4-BE49-F238E27FC236}">
                <a16:creationId xmlns:a16="http://schemas.microsoft.com/office/drawing/2014/main" id="{B0E635D6-722E-4446-8727-69C9733A9D36}"/>
              </a:ext>
            </a:extLst>
          </p:cNvPr>
          <p:cNvSpPr/>
          <p:nvPr/>
        </p:nvSpPr>
        <p:spPr bwMode="auto">
          <a:xfrm>
            <a:off x="5835613" y="1730348"/>
            <a:ext cx="979541" cy="404087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39994B50-EB8D-43F3-8B4F-1AB6DC6A1BC4}"/>
              </a:ext>
            </a:extLst>
          </p:cNvPr>
          <p:cNvSpPr txBox="1"/>
          <p:nvPr/>
        </p:nvSpPr>
        <p:spPr>
          <a:xfrm>
            <a:off x="2270536" y="1704245"/>
            <a:ext cx="933269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/>
              <a:t>Sounding</a:t>
            </a:r>
          </a:p>
          <a:p>
            <a:r>
              <a:rPr lang="en-US" sz="1050" dirty="0"/>
              <a:t>Trigger frame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B6E62B8-9C52-481A-8978-374C932E5B40}"/>
              </a:ext>
            </a:extLst>
          </p:cNvPr>
          <p:cNvSpPr txBox="1"/>
          <p:nvPr/>
        </p:nvSpPr>
        <p:spPr>
          <a:xfrm>
            <a:off x="6011467" y="1738135"/>
            <a:ext cx="710451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/>
              <a:t>Sounding</a:t>
            </a:r>
          </a:p>
          <a:p>
            <a:r>
              <a:rPr lang="en-US" sz="1050" dirty="0"/>
              <a:t>NDPA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2EF9AB20-9C27-48B9-B845-3115973E9DED}"/>
              </a:ext>
            </a:extLst>
          </p:cNvPr>
          <p:cNvSpPr/>
          <p:nvPr/>
        </p:nvSpPr>
        <p:spPr bwMode="auto">
          <a:xfrm>
            <a:off x="7087632" y="1748402"/>
            <a:ext cx="838200" cy="380999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1B6ED65-3DDF-4F60-9513-D357658F9629}"/>
              </a:ext>
            </a:extLst>
          </p:cNvPr>
          <p:cNvSpPr txBox="1"/>
          <p:nvPr/>
        </p:nvSpPr>
        <p:spPr>
          <a:xfrm>
            <a:off x="7212320" y="1785697"/>
            <a:ext cx="4908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NDP</a:t>
            </a:r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ED330773-CA27-4B93-ACD2-CDDC860E7D3F}"/>
              </a:ext>
            </a:extLst>
          </p:cNvPr>
          <p:cNvCxnSpPr/>
          <p:nvPr/>
        </p:nvCxnSpPr>
        <p:spPr bwMode="auto">
          <a:xfrm>
            <a:off x="8262956" y="1515604"/>
            <a:ext cx="0" cy="38862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grpSp>
        <p:nvGrpSpPr>
          <p:cNvPr id="29" name="Group 28">
            <a:extLst>
              <a:ext uri="{FF2B5EF4-FFF2-40B4-BE49-F238E27FC236}">
                <a16:creationId xmlns:a16="http://schemas.microsoft.com/office/drawing/2014/main" id="{29E4962B-019D-42A8-BA98-1E74293D8725}"/>
              </a:ext>
            </a:extLst>
          </p:cNvPr>
          <p:cNvGrpSpPr/>
          <p:nvPr/>
        </p:nvGrpSpPr>
        <p:grpSpPr>
          <a:xfrm>
            <a:off x="9144000" y="5576500"/>
            <a:ext cx="2643617" cy="576342"/>
            <a:chOff x="9144000" y="5576500"/>
            <a:chExt cx="2643617" cy="576342"/>
          </a:xfrm>
        </p:grpSpPr>
        <p:cxnSp>
          <p:nvCxnSpPr>
            <p:cNvPr id="30" name="Straight Arrow Connector 29">
              <a:extLst>
                <a:ext uri="{FF2B5EF4-FFF2-40B4-BE49-F238E27FC236}">
                  <a16:creationId xmlns:a16="http://schemas.microsoft.com/office/drawing/2014/main" id="{9D131C7A-17DB-4F6F-9681-CFFBAE0A469A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9144000" y="5715000"/>
              <a:ext cx="838200" cy="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31" name="Straight Arrow Connector 30">
              <a:extLst>
                <a:ext uri="{FF2B5EF4-FFF2-40B4-BE49-F238E27FC236}">
                  <a16:creationId xmlns:a16="http://schemas.microsoft.com/office/drawing/2014/main" id="{40EED214-4722-452A-AB43-C9EBAE1DE8CE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9144000" y="6019800"/>
              <a:ext cx="838200" cy="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348B8603-95BA-4480-A298-453DABB87106}"/>
                </a:ext>
              </a:extLst>
            </p:cNvPr>
            <p:cNvSpPr txBox="1"/>
            <p:nvPr/>
          </p:nvSpPr>
          <p:spPr>
            <a:xfrm>
              <a:off x="10134600" y="5576500"/>
              <a:ext cx="165301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Overheard transmission</a:t>
              </a: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609D159B-AE4D-4168-A93E-C878EBEF6B38}"/>
                </a:ext>
              </a:extLst>
            </p:cNvPr>
            <p:cNvSpPr txBox="1"/>
            <p:nvPr/>
          </p:nvSpPr>
          <p:spPr>
            <a:xfrm>
              <a:off x="10088273" y="5875843"/>
              <a:ext cx="154241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Intended transmission</a:t>
              </a:r>
            </a:p>
          </p:txBody>
        </p:sp>
      </p:grpSp>
      <p:sp>
        <p:nvSpPr>
          <p:cNvPr id="34" name="TextBox 33">
            <a:extLst>
              <a:ext uri="{FF2B5EF4-FFF2-40B4-BE49-F238E27FC236}">
                <a16:creationId xmlns:a16="http://schemas.microsoft.com/office/drawing/2014/main" id="{E5445DF0-7B0E-42B5-9E2E-CEA917CB0A56}"/>
              </a:ext>
            </a:extLst>
          </p:cNvPr>
          <p:cNvSpPr txBox="1"/>
          <p:nvPr/>
        </p:nvSpPr>
        <p:spPr>
          <a:xfrm>
            <a:off x="2643307" y="5514199"/>
            <a:ext cx="376814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Initiator AP: transmitter and receiver</a:t>
            </a:r>
          </a:p>
          <a:p>
            <a:r>
              <a:rPr lang="en-US" dirty="0"/>
              <a:t>STA1 : peer transmitter and client receiver</a:t>
            </a:r>
          </a:p>
          <a:p>
            <a:r>
              <a:rPr lang="en-US" dirty="0"/>
              <a:t>STA2 : peer receiver, client receiver and client transmitter</a:t>
            </a:r>
          </a:p>
        </p:txBody>
      </p: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BE52A08D-01BF-4938-B586-676A60956023}"/>
              </a:ext>
            </a:extLst>
          </p:cNvPr>
          <p:cNvCxnSpPr>
            <a:cxnSpLocks/>
          </p:cNvCxnSpPr>
          <p:nvPr/>
        </p:nvCxnSpPr>
        <p:spPr bwMode="auto">
          <a:xfrm>
            <a:off x="7518667" y="2134435"/>
            <a:ext cx="0" cy="1286169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EBA6F998-CC50-4BDA-84C4-58A7AB823E70}"/>
              </a:ext>
            </a:extLst>
          </p:cNvPr>
          <p:cNvCxnSpPr>
            <a:cxnSpLocks/>
          </p:cNvCxnSpPr>
          <p:nvPr/>
        </p:nvCxnSpPr>
        <p:spPr bwMode="auto">
          <a:xfrm>
            <a:off x="7703160" y="2125203"/>
            <a:ext cx="0" cy="2743201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37" name="TextBox 36">
            <a:extLst>
              <a:ext uri="{FF2B5EF4-FFF2-40B4-BE49-F238E27FC236}">
                <a16:creationId xmlns:a16="http://schemas.microsoft.com/office/drawing/2014/main" id="{4BB4C4DF-7C6C-41BC-B3E2-65F51189DAE8}"/>
              </a:ext>
            </a:extLst>
          </p:cNvPr>
          <p:cNvSpPr txBox="1"/>
          <p:nvPr/>
        </p:nvSpPr>
        <p:spPr>
          <a:xfrm>
            <a:off x="9144000" y="1738744"/>
            <a:ext cx="177805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Optional Reporting Phase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7394F1E2-A431-4E25-B5CD-6AEC8732CB2D}"/>
              </a:ext>
            </a:extLst>
          </p:cNvPr>
          <p:cNvSpPr/>
          <p:nvPr/>
        </p:nvSpPr>
        <p:spPr bwMode="auto">
          <a:xfrm>
            <a:off x="4686816" y="4495801"/>
            <a:ext cx="838200" cy="380999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1222A70A-B4A5-4D44-B02E-C3E62CA67058}"/>
              </a:ext>
            </a:extLst>
          </p:cNvPr>
          <p:cNvSpPr txBox="1"/>
          <p:nvPr/>
        </p:nvSpPr>
        <p:spPr>
          <a:xfrm>
            <a:off x="4881263" y="4540853"/>
            <a:ext cx="4908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NDP</a:t>
            </a:r>
          </a:p>
        </p:txBody>
      </p: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FD5CE392-42A5-4D5A-9BA3-CD59EC4BF377}"/>
              </a:ext>
            </a:extLst>
          </p:cNvPr>
          <p:cNvCxnSpPr>
            <a:cxnSpLocks/>
          </p:cNvCxnSpPr>
          <p:nvPr/>
        </p:nvCxnSpPr>
        <p:spPr bwMode="auto">
          <a:xfrm flipV="1">
            <a:off x="5105916" y="2119743"/>
            <a:ext cx="0" cy="237605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6A4FFE19-7EA0-40C4-9313-EF447C54838D}"/>
              </a:ext>
            </a:extLst>
          </p:cNvPr>
          <p:cNvCxnSpPr>
            <a:cxnSpLocks/>
          </p:cNvCxnSpPr>
          <p:nvPr/>
        </p:nvCxnSpPr>
        <p:spPr bwMode="auto">
          <a:xfrm flipV="1">
            <a:off x="5257800" y="3429000"/>
            <a:ext cx="0" cy="1066801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dash"/>
            <a:round/>
            <a:headEnd type="none" w="sm" len="sm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240357160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F8115E-26A5-4A0C-A4A5-6A4455DC36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3493" y="2362200"/>
            <a:ext cx="10363200" cy="1066800"/>
          </a:xfrm>
        </p:spPr>
        <p:txBody>
          <a:bodyPr/>
          <a:lstStyle/>
          <a:p>
            <a:r>
              <a:rPr lang="en-US" dirty="0"/>
              <a:t>SBP based STA-STA WLAN sensing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A8D7FF0-2F52-41C2-BDBE-88A5167F2A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Anirudha Sahoo</a:t>
            </a:r>
            <a:endParaRPr lang="en-US" altLang="ko-KR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05D24F8-CBCA-4C01-A9FD-A1099F3D61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pPr/>
              <a:t>16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19767503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582039-59E3-4C6A-98FF-F81C8B9FA6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STA3 as SBP Initiator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25A013C-FB43-4345-8AAC-D141927CB4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Anirudha Sahoo</a:t>
            </a:r>
            <a:endParaRPr lang="en-US" altLang="ko-KR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45870C0-419F-4E94-A2D1-2D0C7C7933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957617" y="6211587"/>
            <a:ext cx="543418" cy="184666"/>
          </a:xfrm>
        </p:spPr>
        <p:txBody>
          <a:bodyPr/>
          <a:lstStyle/>
          <a:p>
            <a:r>
              <a:rPr lang="en-US" altLang="en-US"/>
              <a:t>Slide </a:t>
            </a:r>
            <a:fld id="{BAA79A68-64D1-4CCC-816B-FF3FB7B89AE4}" type="slidenum">
              <a:rPr lang="en-US" altLang="en-US" smtClean="0"/>
              <a:pPr/>
              <a:t>17</a:t>
            </a:fld>
            <a:endParaRPr lang="en-US" alt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48D9DBD-738F-43A6-AF26-0F7291A7915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02124" y="1432201"/>
            <a:ext cx="1219200" cy="12192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5604345E-C189-4A17-8543-C9492F81823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8224" y="4470965"/>
            <a:ext cx="1295400" cy="12954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DE648A31-C729-443B-9AFA-F80BDD1BA22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54924" y="4689174"/>
            <a:ext cx="990600" cy="9906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94B7D893-8384-46F6-8088-78A39A6002C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238003" y="4744228"/>
            <a:ext cx="1219201" cy="1219201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AD41F3CC-C786-4CAD-8585-1017CC4EA4A5}"/>
              </a:ext>
            </a:extLst>
          </p:cNvPr>
          <p:cNvSpPr txBox="1"/>
          <p:nvPr/>
        </p:nvSpPr>
        <p:spPr>
          <a:xfrm>
            <a:off x="2758385" y="2651401"/>
            <a:ext cx="479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/>
              <a:t>AP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0FAE228-ED2F-4858-8EBE-4E19A6ADB052}"/>
              </a:ext>
            </a:extLst>
          </p:cNvPr>
          <p:cNvSpPr txBox="1"/>
          <p:nvPr/>
        </p:nvSpPr>
        <p:spPr>
          <a:xfrm>
            <a:off x="124008" y="5842255"/>
            <a:ext cx="7176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/>
              <a:t>STA1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38ADD98-0B0D-4E5C-B996-3F50E6024919}"/>
              </a:ext>
            </a:extLst>
          </p:cNvPr>
          <p:cNvSpPr txBox="1"/>
          <p:nvPr/>
        </p:nvSpPr>
        <p:spPr>
          <a:xfrm>
            <a:off x="6793530" y="5679774"/>
            <a:ext cx="7176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/>
              <a:t>STA2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4775DA52-ACA8-4B4A-B041-DA2F4C40C24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016592" y="1946429"/>
            <a:ext cx="855518" cy="855518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A1C0E9C1-C08A-463D-AF16-B9FBE8E40080}"/>
              </a:ext>
            </a:extLst>
          </p:cNvPr>
          <p:cNvSpPr txBox="1"/>
          <p:nvPr/>
        </p:nvSpPr>
        <p:spPr>
          <a:xfrm>
            <a:off x="7280459" y="3074936"/>
            <a:ext cx="7176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/>
              <a:t>STA3</a:t>
            </a: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CD6700A5-5E35-41FF-94F3-D58706B830AE}"/>
              </a:ext>
            </a:extLst>
          </p:cNvPr>
          <p:cNvCxnSpPr>
            <a:cxnSpLocks/>
            <a:stCxn id="6" idx="0"/>
          </p:cNvCxnSpPr>
          <p:nvPr/>
        </p:nvCxnSpPr>
        <p:spPr bwMode="auto">
          <a:xfrm flipV="1">
            <a:off x="1155924" y="2392897"/>
            <a:ext cx="1602461" cy="207806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6E75A0F3-117F-4EB0-A9CE-21FBAEDCEFB6}"/>
              </a:ext>
            </a:extLst>
          </p:cNvPr>
          <p:cNvCxnSpPr>
            <a:cxnSpLocks/>
          </p:cNvCxnSpPr>
          <p:nvPr/>
        </p:nvCxnSpPr>
        <p:spPr bwMode="auto">
          <a:xfrm flipV="1">
            <a:off x="1501866" y="5182393"/>
            <a:ext cx="4505458" cy="3273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327E8952-D007-4243-9706-CC7DD23065E6}"/>
              </a:ext>
            </a:extLst>
          </p:cNvPr>
          <p:cNvCxnSpPr>
            <a:cxnSpLocks/>
          </p:cNvCxnSpPr>
          <p:nvPr/>
        </p:nvCxnSpPr>
        <p:spPr bwMode="auto">
          <a:xfrm>
            <a:off x="3464924" y="2374188"/>
            <a:ext cx="2885300" cy="243612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B02DDD78-25D4-4D5C-9D3C-2C9E92D620A4}"/>
              </a:ext>
            </a:extLst>
          </p:cNvPr>
          <p:cNvCxnSpPr>
            <a:cxnSpLocks/>
          </p:cNvCxnSpPr>
          <p:nvPr/>
        </p:nvCxnSpPr>
        <p:spPr bwMode="auto">
          <a:xfrm>
            <a:off x="3505200" y="2209800"/>
            <a:ext cx="3721324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EE2EFD6A-2E62-41FB-85F8-0D7A142DCBAE}"/>
              </a:ext>
            </a:extLst>
          </p:cNvPr>
          <p:cNvSpPr txBox="1"/>
          <p:nvPr/>
        </p:nvSpPr>
        <p:spPr>
          <a:xfrm>
            <a:off x="8111731" y="1747982"/>
            <a:ext cx="339278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STA3 sends SBP request as SBP initiator to AP as SBP responder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AP as sensing initiator can then initiate any of the WLAN sensing procedures described earlier (based on the SBP request)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Optional report sent from AP (SBP responder) to STA3 (SBP initiator)</a:t>
            </a:r>
          </a:p>
          <a:p>
            <a:r>
              <a:rPr lang="en-US" dirty="0"/>
              <a:t> 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FD9E8084-3C24-42F1-BFA7-735EFC351374}"/>
              </a:ext>
            </a:extLst>
          </p:cNvPr>
          <p:cNvSpPr txBox="1"/>
          <p:nvPr/>
        </p:nvSpPr>
        <p:spPr>
          <a:xfrm>
            <a:off x="8137131" y="3647780"/>
            <a:ext cx="339278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When STA-STA sensing with AP as initiator is supported, SBP based STA-STA sensing can be supported with appropriate changes in SBP Request</a:t>
            </a:r>
          </a:p>
          <a:p>
            <a:r>
              <a:rPr lang="en-US" dirty="0"/>
              <a:t> 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1B7FA44E-C001-42A5-9382-B06A028A2A18}"/>
              </a:ext>
            </a:extLst>
          </p:cNvPr>
          <p:cNvSpPr txBox="1"/>
          <p:nvPr/>
        </p:nvSpPr>
        <p:spPr>
          <a:xfrm>
            <a:off x="8107113" y="4973273"/>
            <a:ext cx="339278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Note that the SBP Initiator could be a </a:t>
            </a:r>
            <a:r>
              <a:rPr lang="en-US" i="1" dirty="0"/>
              <a:t>peer transmitter</a:t>
            </a:r>
            <a:r>
              <a:rPr lang="en-US" dirty="0"/>
              <a:t> or </a:t>
            </a:r>
            <a:r>
              <a:rPr lang="en-US" i="1" dirty="0"/>
              <a:t>peer receiver</a:t>
            </a:r>
            <a:r>
              <a:rPr lang="en-US" dirty="0"/>
              <a:t> in the STA-STA WLAN sensing.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For example, STA1 or STA2 could be a SBP initiator of STA-STA sensing.</a:t>
            </a:r>
          </a:p>
        </p:txBody>
      </p:sp>
    </p:spTree>
    <p:extLst>
      <p:ext uri="{BB962C8B-B14F-4D97-AF65-F5344CB8AC3E}">
        <p14:creationId xmlns:p14="http://schemas.microsoft.com/office/powerpoint/2010/main" val="424132781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73D75EDA-68F7-45B3-AA4B-821338DBE5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524000"/>
            <a:ext cx="10363200" cy="4572000"/>
          </a:xfrm>
        </p:spPr>
        <p:txBody>
          <a:bodyPr/>
          <a:lstStyle/>
          <a:p>
            <a:r>
              <a:rPr lang="en-US" b="0" dirty="0"/>
              <a:t>AP initiated STA-STA sensing is the main building block to support </a:t>
            </a:r>
            <a:r>
              <a:rPr lang="en-US" b="0" i="1" dirty="0"/>
              <a:t>collaborative WLAN sensing </a:t>
            </a:r>
            <a:r>
              <a:rPr lang="en-US" b="0" dirty="0"/>
              <a:t>and </a:t>
            </a:r>
            <a:r>
              <a:rPr lang="en-US" b="0" i="1" dirty="0"/>
              <a:t>SBP-based STA-STA WLAN sensing</a:t>
            </a:r>
          </a:p>
          <a:p>
            <a:r>
              <a:rPr lang="en-US" b="0" dirty="0"/>
              <a:t>We presented different scenarios of STA-STA WLAN sensing and provided high level signaling for the same</a:t>
            </a:r>
          </a:p>
          <a:p>
            <a:pPr marL="0" indent="0">
              <a:buNone/>
            </a:pPr>
            <a:endParaRPr lang="en-US" b="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Anirudha Sahoo</a:t>
            </a:r>
            <a:endParaRPr lang="en-US" altLang="ko-KR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dirty="0"/>
              <a:t>Slide </a:t>
            </a:r>
            <a:fld id="{CF617D86-5CEF-4A7A-8BBC-1BE5E3A2734F}" type="slidenum">
              <a:rPr lang="en-US" altLang="en-US" smtClean="0"/>
              <a:pPr/>
              <a:t>18</a:t>
            </a:fld>
            <a:endParaRPr lang="en-US" altLang="en-US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0329C001-1896-4B32-8E05-4063820026F6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914400" y="685800"/>
            <a:ext cx="10363200" cy="10668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MS PGothic" pitchFamily="34" charset="-128"/>
                <a:cs typeface="MS PGothic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sz="2400" kern="0" dirty="0">
                <a:solidFill>
                  <a:srgbClr val="000000"/>
                </a:solidFill>
                <a:latin typeface="Times New Roman"/>
              </a:rPr>
              <a:t>Summary</a:t>
            </a:r>
            <a:endParaRPr lang="en-US" sz="2400" kern="0" dirty="0"/>
          </a:p>
          <a:p>
            <a:endParaRPr lang="en-US" sz="2400" kern="0" dirty="0"/>
          </a:p>
        </p:txBody>
      </p:sp>
    </p:spTree>
    <p:extLst>
      <p:ext uri="{BB962C8B-B14F-4D97-AF65-F5344CB8AC3E}">
        <p14:creationId xmlns:p14="http://schemas.microsoft.com/office/powerpoint/2010/main" val="99809718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7315201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/>
              <a:t>Anirudha Sahoo</a:t>
            </a:r>
            <a:endParaRPr lang="en-US" altLang="ko-KR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5930396" y="6475413"/>
            <a:ext cx="432811" cy="184666"/>
          </a:xfrm>
        </p:spPr>
        <p:txBody>
          <a:bodyPr/>
          <a:lstStyle/>
          <a:p>
            <a:r>
              <a:rPr lang="en-US" altLang="en-US" dirty="0"/>
              <a:t>Slide </a:t>
            </a:r>
            <a:fld id="{CF617D86-5CEF-4A7A-8BBC-1BE5E3A2734F}" type="slidenum">
              <a:rPr lang="en-US" altLang="en-US" smtClean="0"/>
              <a:pPr/>
              <a:t>19</a:t>
            </a:fld>
            <a:endParaRPr lang="en-US" alt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1524000" y="678904"/>
            <a:ext cx="9144000" cy="692696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MS PGothic" pitchFamily="34" charset="-128"/>
                <a:cs typeface="MS PGothic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sz="2400" kern="0" dirty="0">
                <a:solidFill>
                  <a:srgbClr val="000000"/>
                </a:solidFill>
                <a:latin typeface="Times New Roman"/>
              </a:rPr>
              <a:t>Acknowledgement</a:t>
            </a:r>
            <a:endParaRPr lang="en-US" sz="2400" kern="0" dirty="0"/>
          </a:p>
          <a:p>
            <a:endParaRPr lang="en-US" sz="2400" kern="0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97739AAF-32B4-4013-BDC6-D1C54FAB297A}"/>
              </a:ext>
            </a:extLst>
          </p:cNvPr>
          <p:cNvSpPr txBox="1"/>
          <p:nvPr/>
        </p:nvSpPr>
        <p:spPr>
          <a:xfrm>
            <a:off x="457200" y="1295401"/>
            <a:ext cx="113538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Thanks to Claudio Da Silva and Sang Kim for providing clarifications on STA-STA sensing </a:t>
            </a:r>
          </a:p>
          <a:p>
            <a:pPr marL="457200" indent="-457200">
              <a:buFont typeface="+mj-lt"/>
              <a:buAutoNum type="arabicParenR"/>
            </a:pPr>
            <a:endParaRPr lang="en-US" sz="1800" dirty="0"/>
          </a:p>
          <a:p>
            <a:pPr marL="457200" indent="-457200">
              <a:buFont typeface="+mj-lt"/>
              <a:buAutoNum type="arabicParenR"/>
            </a:pPr>
            <a:endParaRPr lang="en-US" sz="1800" dirty="0"/>
          </a:p>
          <a:p>
            <a:pPr marL="457200" indent="-457200">
              <a:buFont typeface="+mj-lt"/>
              <a:buAutoNum type="arabicParenR"/>
            </a:pPr>
            <a:endParaRPr lang="en-US" sz="1800" dirty="0"/>
          </a:p>
          <a:p>
            <a:pPr marL="457200" indent="-457200">
              <a:buFont typeface="+mj-lt"/>
              <a:buAutoNum type="arabicParenR"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263719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7315201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/>
              <a:t>Anirudha Sahoo</a:t>
            </a:r>
            <a:endParaRPr lang="en-US" altLang="ko-KR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5930396" y="6475413"/>
            <a:ext cx="432811" cy="184666"/>
          </a:xfrm>
        </p:spPr>
        <p:txBody>
          <a:bodyPr/>
          <a:lstStyle/>
          <a:p>
            <a:r>
              <a:rPr lang="en-US" altLang="en-US"/>
              <a:t>Slide </a:t>
            </a:r>
            <a:fld id="{CF617D86-5CEF-4A7A-8BBC-1BE5E3A2734F}" type="slidenum">
              <a:rPr lang="en-US" altLang="en-US" smtClean="0"/>
              <a:pPr/>
              <a:t>2</a:t>
            </a:fld>
            <a:endParaRPr lang="en-US" alt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1524000" y="678904"/>
            <a:ext cx="9144000" cy="692696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MS PGothic" pitchFamily="34" charset="-128"/>
                <a:cs typeface="MS PGothic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sz="3600" kern="0" dirty="0">
                <a:ea typeface="Gulim" pitchFamily="34" charset="-127"/>
              </a:rPr>
              <a:t>Introduction</a:t>
            </a:r>
            <a:endParaRPr lang="en-US" sz="3600" kern="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93080EF-EF8D-4874-9F1A-9AA692AEEC00}"/>
              </a:ext>
            </a:extLst>
          </p:cNvPr>
          <p:cNvSpPr txBox="1"/>
          <p:nvPr/>
        </p:nvSpPr>
        <p:spPr>
          <a:xfrm>
            <a:off x="457200" y="1262420"/>
            <a:ext cx="11277600" cy="489364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endParaRPr lang="en-US" sz="2400" dirty="0">
              <a:solidFill>
                <a:srgbClr val="000000"/>
              </a:solidFill>
              <a:latin typeface="Times New Roman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en-US" sz="2400" dirty="0">
                <a:solidFill>
                  <a:srgbClr val="000000"/>
                </a:solidFill>
                <a:latin typeface="Times New Roman"/>
              </a:rPr>
              <a:t>Effectiveness of a sensing application, among other things, depends on the relative locations of sensing receiver, transmitter and target location</a:t>
            </a:r>
          </a:p>
          <a:p>
            <a:pPr marL="800100" lvl="1" indent="-34290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en-US" sz="2400" dirty="0">
                <a:solidFill>
                  <a:srgbClr val="000000"/>
                </a:solidFill>
                <a:latin typeface="Times New Roman"/>
                <a:ea typeface="MS PGothic"/>
              </a:rPr>
              <a:t>Draft D0.01[1] defines WLAN sensing only between an AP and a non-AP STA</a:t>
            </a:r>
            <a:endParaRPr lang="en-US" sz="2400" dirty="0">
              <a:solidFill>
                <a:srgbClr val="000000"/>
              </a:solidFill>
              <a:latin typeface="Times New Roman"/>
            </a:endParaRPr>
          </a:p>
          <a:p>
            <a:pPr marL="800100" lvl="1" indent="-34290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en-US" sz="2400" dirty="0">
                <a:solidFill>
                  <a:srgbClr val="000000"/>
                </a:solidFill>
                <a:latin typeface="Times New Roman"/>
              </a:rPr>
              <a:t>It may not always be ideal to sense between AP and non-AP STA</a:t>
            </a:r>
          </a:p>
          <a:p>
            <a:pPr marL="800100" lvl="1" indent="-34290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en-US" sz="2400" dirty="0">
                <a:solidFill>
                  <a:srgbClr val="000000"/>
                </a:solidFill>
                <a:latin typeface="Times New Roman"/>
              </a:rPr>
              <a:t>Submissions [2, 0312r2]  and [3, 0339r1] propose STA-STA sensing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en-US" sz="2400" dirty="0">
                <a:solidFill>
                  <a:srgbClr val="000000"/>
                </a:solidFill>
                <a:latin typeface="Times New Roman"/>
                <a:ea typeface="MS PGothic"/>
              </a:rPr>
              <a:t>In this submission we present the basic STA-STA WLAN sensing functionality which is at the core of </a:t>
            </a:r>
            <a:r>
              <a:rPr lang="en-US" sz="2400" b="1" i="1" dirty="0">
                <a:solidFill>
                  <a:srgbClr val="000000"/>
                </a:solidFill>
                <a:latin typeface="Times New Roman"/>
                <a:ea typeface="MS PGothic"/>
              </a:rPr>
              <a:t>collaborative WLAN sensing </a:t>
            </a:r>
            <a:r>
              <a:rPr lang="en-US" sz="2400" dirty="0">
                <a:solidFill>
                  <a:srgbClr val="000000"/>
                </a:solidFill>
                <a:latin typeface="Times New Roman"/>
                <a:ea typeface="MS PGothic"/>
              </a:rPr>
              <a:t>(proposed in </a:t>
            </a:r>
            <a:r>
              <a:rPr lang="en-US" sz="2400" dirty="0">
                <a:solidFill>
                  <a:srgbClr val="000000"/>
                </a:solidFill>
                <a:latin typeface="Times New Roman"/>
              </a:rPr>
              <a:t>[2, 0312r2]) and </a:t>
            </a:r>
            <a:r>
              <a:rPr lang="en-US" sz="2400" b="1" i="1" dirty="0">
                <a:solidFill>
                  <a:srgbClr val="000000"/>
                </a:solidFill>
                <a:latin typeface="Times New Roman"/>
              </a:rPr>
              <a:t>SBP based STA-STA WLAN sensing </a:t>
            </a:r>
            <a:r>
              <a:rPr lang="en-US" sz="2400" dirty="0">
                <a:solidFill>
                  <a:srgbClr val="000000"/>
                </a:solidFill>
                <a:latin typeface="Times New Roman"/>
              </a:rPr>
              <a:t>(proposed in [3, 0339r1]).</a:t>
            </a:r>
          </a:p>
          <a:p>
            <a:pPr marL="800100" lvl="1" indent="-34290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en-US" sz="2400" dirty="0">
                <a:solidFill>
                  <a:srgbClr val="000000"/>
                </a:solidFill>
                <a:latin typeface="Times New Roman"/>
              </a:rPr>
              <a:t>AP-initiated STA-STA WLAN sensing is the basic functionality needed to support Collaborative WLAN sensing [2] and SBP based STA-STA WLAN sensing [3].</a:t>
            </a:r>
          </a:p>
          <a:p>
            <a:pPr marL="800100" lvl="1" indent="-34290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en-US" sz="2400" dirty="0">
                <a:solidFill>
                  <a:srgbClr val="000000"/>
                </a:solidFill>
                <a:latin typeface="Times New Roman"/>
              </a:rPr>
              <a:t>We present some scenarios and high level signaling to support STA-STA WLAN sensing</a:t>
            </a:r>
          </a:p>
        </p:txBody>
      </p:sp>
    </p:spTree>
    <p:extLst>
      <p:ext uri="{BB962C8B-B14F-4D97-AF65-F5344CB8AC3E}">
        <p14:creationId xmlns:p14="http://schemas.microsoft.com/office/powerpoint/2010/main" val="162480076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7315201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/>
              <a:t>Anirudha Sahoo</a:t>
            </a:r>
            <a:endParaRPr lang="en-US" altLang="ko-KR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5930396" y="6475413"/>
            <a:ext cx="432811" cy="184666"/>
          </a:xfrm>
        </p:spPr>
        <p:txBody>
          <a:bodyPr/>
          <a:lstStyle/>
          <a:p>
            <a:r>
              <a:rPr lang="en-US" altLang="en-US" dirty="0"/>
              <a:t>Slide </a:t>
            </a:r>
            <a:fld id="{CF617D86-5CEF-4A7A-8BBC-1BE5E3A2734F}" type="slidenum">
              <a:rPr lang="en-US" altLang="en-US" smtClean="0"/>
              <a:pPr/>
              <a:t>20</a:t>
            </a:fld>
            <a:endParaRPr lang="en-US" alt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1524000" y="678904"/>
            <a:ext cx="9144000" cy="692696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MS PGothic" pitchFamily="34" charset="-128"/>
                <a:cs typeface="MS PGothic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kern="0" dirty="0">
                <a:solidFill>
                  <a:srgbClr val="000000"/>
                </a:solidFill>
                <a:latin typeface="Times New Roman"/>
              </a:rPr>
              <a:t>References</a:t>
            </a:r>
            <a:endParaRPr lang="en-US" sz="2400" kern="0" dirty="0"/>
          </a:p>
          <a:p>
            <a:endParaRPr lang="en-US" sz="2400" kern="0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97739AAF-32B4-4013-BDC6-D1C54FAB297A}"/>
              </a:ext>
            </a:extLst>
          </p:cNvPr>
          <p:cNvSpPr txBox="1"/>
          <p:nvPr/>
        </p:nvSpPr>
        <p:spPr>
          <a:xfrm>
            <a:off x="457200" y="1295401"/>
            <a:ext cx="113538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[1] Draft D0.01. </a:t>
            </a:r>
            <a:r>
              <a:rPr lang="en-US" sz="1800" dirty="0">
                <a:hlinkClick r:id="rId2"/>
              </a:rPr>
              <a:t>https://www.ieee802.org/11/private/Draft_Standards/11bf/Draft%20P802.11bf_D0.01.pdf</a:t>
            </a:r>
            <a:endParaRPr lang="en-US" sz="1800" dirty="0">
              <a:hlinkClick r:id="rId3"/>
            </a:endParaRPr>
          </a:p>
          <a:p>
            <a:r>
              <a:rPr lang="en-US" sz="1800" dirty="0"/>
              <a:t>[2] Collaborative WLAN sensing. </a:t>
            </a:r>
            <a:r>
              <a:rPr lang="en-US" sz="1800" dirty="0">
                <a:hlinkClick r:id="rId3"/>
              </a:rPr>
              <a:t>https://mentor.ieee.org/802.11/dcn/22/11-22-0312-00-00bf-collaborative-wlan-sensing-example-operations.pptx</a:t>
            </a:r>
            <a:r>
              <a:rPr lang="en-US" sz="1800" dirty="0"/>
              <a:t>, </a:t>
            </a:r>
          </a:p>
          <a:p>
            <a:r>
              <a:rPr lang="en-US" sz="1800" dirty="0"/>
              <a:t>[3] STA-STA sub7GHz WLAN sensing support by leveraging SBP. </a:t>
            </a:r>
            <a:r>
              <a:rPr lang="en-US" sz="1800" dirty="0">
                <a:hlinkClick r:id="rId4"/>
              </a:rPr>
              <a:t>https://mentor.ieee.org/802.11/dcn/22/11-22-0339-01-00bf-sta-sta-sub7ghz-wlan-sensing-support-by-leveraging-sbp.pptx</a:t>
            </a:r>
            <a:endParaRPr lang="en-US" sz="1800" dirty="0"/>
          </a:p>
          <a:p>
            <a:endParaRPr lang="en-US" sz="1800" dirty="0"/>
          </a:p>
          <a:p>
            <a:pPr marL="457200" indent="-457200">
              <a:buFont typeface="+mj-lt"/>
              <a:buAutoNum type="arabicParenR"/>
            </a:pPr>
            <a:endParaRPr lang="en-US" sz="1800" dirty="0"/>
          </a:p>
          <a:p>
            <a:pPr marL="457200" indent="-457200">
              <a:buFont typeface="+mj-lt"/>
              <a:buAutoNum type="arabicParenR"/>
            </a:pPr>
            <a:endParaRPr lang="en-US" sz="1800" dirty="0"/>
          </a:p>
          <a:p>
            <a:pPr marL="457200" indent="-457200">
              <a:buFont typeface="+mj-lt"/>
              <a:buAutoNum type="arabicParenR"/>
            </a:pPr>
            <a:endParaRPr lang="en-US" sz="1800" dirty="0"/>
          </a:p>
          <a:p>
            <a:pPr marL="457200" indent="-457200">
              <a:buFont typeface="+mj-lt"/>
              <a:buAutoNum type="arabicParenR"/>
            </a:pPr>
            <a:endParaRPr lang="en-US" sz="1800" dirty="0"/>
          </a:p>
          <a:p>
            <a:pPr marL="457200" indent="-457200">
              <a:buFont typeface="+mj-lt"/>
              <a:buAutoNum type="arabicParenR"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3409334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F8115E-26A5-4A0C-A4A5-6A4455DC36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3493" y="2362200"/>
            <a:ext cx="10363200" cy="1066800"/>
          </a:xfrm>
        </p:spPr>
        <p:txBody>
          <a:bodyPr/>
          <a:lstStyle/>
          <a:p>
            <a:r>
              <a:rPr lang="en-US" dirty="0"/>
              <a:t>STA-STA WLAN Sensing: AP as Sensing Initiator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A8D7FF0-2F52-41C2-BDBE-88A5167F2A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Anirudha Sahoo</a:t>
            </a:r>
            <a:endParaRPr lang="en-US" altLang="ko-KR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05D24F8-CBCA-4C01-A9FD-A1099F3D61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pPr/>
              <a:t>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0162224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582039-59E3-4C6A-98FF-F81C8B9FA6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STA-STA WLAN Sensing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25A013C-FB43-4345-8AAC-D141927CB4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Anirudha Sahoo</a:t>
            </a:r>
            <a:endParaRPr lang="en-US" altLang="ko-KR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45870C0-419F-4E94-A2D1-2D0C7C7933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dirty="0"/>
              <a:t>Slide </a:t>
            </a:r>
            <a:fld id="{BAA79A68-64D1-4CCC-816B-FF3FB7B89AE4}" type="slidenum">
              <a:rPr lang="en-US" altLang="en-US" smtClean="0"/>
              <a:pPr/>
              <a:t>4</a:t>
            </a:fld>
            <a:endParaRPr lang="en-US" alt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48D9DBD-738F-43A6-AF26-0F7291A7915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19600" y="1696027"/>
            <a:ext cx="1219200" cy="12192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5604345E-C189-4A17-8543-C9492F81823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25700" y="4734791"/>
            <a:ext cx="1295400" cy="12954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DE648A31-C729-443B-9AFA-F80BDD1BA22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772400" y="4953000"/>
            <a:ext cx="990600" cy="9906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94B7D893-8384-46F6-8088-78A39A6002C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155479" y="5008054"/>
            <a:ext cx="1219201" cy="1219201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AD41F3CC-C786-4CAD-8585-1017CC4EA4A5}"/>
              </a:ext>
            </a:extLst>
          </p:cNvPr>
          <p:cNvSpPr txBox="1"/>
          <p:nvPr/>
        </p:nvSpPr>
        <p:spPr>
          <a:xfrm>
            <a:off x="4675861" y="2915227"/>
            <a:ext cx="479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/>
              <a:t>AP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0FAE228-ED2F-4858-8EBE-4E19A6ADB052}"/>
              </a:ext>
            </a:extLst>
          </p:cNvPr>
          <p:cNvSpPr txBox="1"/>
          <p:nvPr/>
        </p:nvSpPr>
        <p:spPr>
          <a:xfrm>
            <a:off x="2041484" y="6106081"/>
            <a:ext cx="7176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/>
              <a:t>STA1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38ADD98-0B0D-4E5C-B996-3F50E6024919}"/>
              </a:ext>
            </a:extLst>
          </p:cNvPr>
          <p:cNvSpPr txBox="1"/>
          <p:nvPr/>
        </p:nvSpPr>
        <p:spPr>
          <a:xfrm>
            <a:off x="8711006" y="5943600"/>
            <a:ext cx="7176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/>
              <a:t>STA2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4775DA52-ACA8-4B4A-B041-DA2F4C40C24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934068" y="2210255"/>
            <a:ext cx="855518" cy="855518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A1C0E9C1-C08A-463D-AF16-B9FBE8E40080}"/>
              </a:ext>
            </a:extLst>
          </p:cNvPr>
          <p:cNvSpPr txBox="1"/>
          <p:nvPr/>
        </p:nvSpPr>
        <p:spPr>
          <a:xfrm>
            <a:off x="9197935" y="3338762"/>
            <a:ext cx="7176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/>
              <a:t>STA3</a:t>
            </a: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CD6700A5-5E35-41FF-94F3-D58706B830AE}"/>
              </a:ext>
            </a:extLst>
          </p:cNvPr>
          <p:cNvCxnSpPr>
            <a:cxnSpLocks/>
            <a:stCxn id="6" idx="0"/>
          </p:cNvCxnSpPr>
          <p:nvPr/>
        </p:nvCxnSpPr>
        <p:spPr bwMode="auto">
          <a:xfrm flipV="1">
            <a:off x="3073400" y="2656723"/>
            <a:ext cx="1602461" cy="207806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6E75A0F3-117F-4EB0-A9CE-21FBAEDCEFB6}"/>
              </a:ext>
            </a:extLst>
          </p:cNvPr>
          <p:cNvCxnSpPr>
            <a:cxnSpLocks/>
          </p:cNvCxnSpPr>
          <p:nvPr/>
        </p:nvCxnSpPr>
        <p:spPr bwMode="auto">
          <a:xfrm flipV="1">
            <a:off x="3419342" y="5446219"/>
            <a:ext cx="4505458" cy="3273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327E8952-D007-4243-9706-CC7DD23065E6}"/>
              </a:ext>
            </a:extLst>
          </p:cNvPr>
          <p:cNvCxnSpPr>
            <a:cxnSpLocks/>
          </p:cNvCxnSpPr>
          <p:nvPr/>
        </p:nvCxnSpPr>
        <p:spPr bwMode="auto">
          <a:xfrm>
            <a:off x="5382400" y="2638014"/>
            <a:ext cx="2885300" cy="243612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B02DDD78-25D4-4D5C-9D3C-2C9E92D620A4}"/>
              </a:ext>
            </a:extLst>
          </p:cNvPr>
          <p:cNvCxnSpPr>
            <a:cxnSpLocks/>
          </p:cNvCxnSpPr>
          <p:nvPr/>
        </p:nvCxnSpPr>
        <p:spPr bwMode="auto">
          <a:xfrm>
            <a:off x="5422676" y="2473626"/>
            <a:ext cx="3721324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</p:cxnSp>
    </p:spTree>
    <p:extLst>
      <p:ext uri="{BB962C8B-B14F-4D97-AF65-F5344CB8AC3E}">
        <p14:creationId xmlns:p14="http://schemas.microsoft.com/office/powerpoint/2010/main" val="12461195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F08B0B-C39A-4738-B7F3-E0C3C34511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85800"/>
            <a:ext cx="10134600" cy="533400"/>
          </a:xfrm>
        </p:spPr>
        <p:txBody>
          <a:bodyPr/>
          <a:lstStyle/>
          <a:p>
            <a:r>
              <a:rPr lang="en-US" dirty="0"/>
              <a:t>Measurement Instance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74F6D80-BFD5-4BD0-95C7-803F42F00A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Anirudha Sahoo</a:t>
            </a:r>
            <a:endParaRPr lang="en-US" altLang="ko-KR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B4B3348-D82B-4DBE-B4CC-01C86C9141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BAA79A68-64D1-4CCC-816B-FF3FB7B89AE4}" type="slidenum">
              <a:rPr lang="en-US" altLang="en-US" smtClean="0"/>
              <a:pPr/>
              <a:t>5</a:t>
            </a:fld>
            <a:endParaRPr lang="en-US" altLang="en-US" dirty="0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82162870-EB7B-4D22-AEB9-5332B90AAFF2}"/>
              </a:ext>
            </a:extLst>
          </p:cNvPr>
          <p:cNvCxnSpPr>
            <a:cxnSpLocks/>
          </p:cNvCxnSpPr>
          <p:nvPr/>
        </p:nvCxnSpPr>
        <p:spPr bwMode="auto">
          <a:xfrm flipV="1">
            <a:off x="1905000" y="2133599"/>
            <a:ext cx="4513511" cy="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7B30EA26-ED4E-4638-BFA1-751CF04D5ACE}"/>
              </a:ext>
            </a:extLst>
          </p:cNvPr>
          <p:cNvCxnSpPr>
            <a:cxnSpLocks/>
          </p:cNvCxnSpPr>
          <p:nvPr/>
        </p:nvCxnSpPr>
        <p:spPr bwMode="auto">
          <a:xfrm>
            <a:off x="1905000" y="3429000"/>
            <a:ext cx="44196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96440E83-900B-459B-B4E0-87AE6FF8CEAA}"/>
              </a:ext>
            </a:extLst>
          </p:cNvPr>
          <p:cNvCxnSpPr>
            <a:cxnSpLocks/>
          </p:cNvCxnSpPr>
          <p:nvPr/>
        </p:nvCxnSpPr>
        <p:spPr bwMode="auto">
          <a:xfrm>
            <a:off x="1905000" y="4876800"/>
            <a:ext cx="4513511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021F8936-696D-4EE5-80F7-1F6ACE42D383}"/>
              </a:ext>
            </a:extLst>
          </p:cNvPr>
          <p:cNvCxnSpPr/>
          <p:nvPr/>
        </p:nvCxnSpPr>
        <p:spPr bwMode="auto">
          <a:xfrm>
            <a:off x="2286000" y="1524000"/>
            <a:ext cx="0" cy="38862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662FDA8B-2DF0-4D3D-BDC4-512E532AEDFA}"/>
              </a:ext>
            </a:extLst>
          </p:cNvPr>
          <p:cNvSpPr/>
          <p:nvPr/>
        </p:nvSpPr>
        <p:spPr bwMode="auto">
          <a:xfrm>
            <a:off x="2286000" y="1752600"/>
            <a:ext cx="838200" cy="380999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D5BF991-AF8E-470C-8D02-B7662D244BA0}"/>
              </a:ext>
            </a:extLst>
          </p:cNvPr>
          <p:cNvSpPr txBox="1"/>
          <p:nvPr/>
        </p:nvSpPr>
        <p:spPr>
          <a:xfrm>
            <a:off x="7543800" y="4724400"/>
            <a:ext cx="1847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28C846B8-E366-4809-860A-CE058E017860}"/>
              </a:ext>
            </a:extLst>
          </p:cNvPr>
          <p:cNvSpPr/>
          <p:nvPr/>
        </p:nvSpPr>
        <p:spPr bwMode="auto">
          <a:xfrm>
            <a:off x="3505200" y="3048001"/>
            <a:ext cx="838200" cy="380999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BFA0D7A-936A-458D-9532-36E442B6F185}"/>
              </a:ext>
            </a:extLst>
          </p:cNvPr>
          <p:cNvSpPr txBox="1"/>
          <p:nvPr/>
        </p:nvSpPr>
        <p:spPr>
          <a:xfrm>
            <a:off x="2286000" y="1731955"/>
            <a:ext cx="933269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/>
              <a:t>Sounding</a:t>
            </a:r>
          </a:p>
          <a:p>
            <a:r>
              <a:rPr lang="en-US" sz="1050" dirty="0"/>
              <a:t>Trigger frame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D23A5E19-4159-4C3F-86C4-F5C4CA74F7DE}"/>
              </a:ext>
            </a:extLst>
          </p:cNvPr>
          <p:cNvSpPr txBox="1"/>
          <p:nvPr/>
        </p:nvSpPr>
        <p:spPr>
          <a:xfrm>
            <a:off x="3678880" y="3114921"/>
            <a:ext cx="4908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NDP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C57891A1-0DC1-4B7E-95E7-037F8177784B}"/>
              </a:ext>
            </a:extLst>
          </p:cNvPr>
          <p:cNvSpPr txBox="1"/>
          <p:nvPr/>
        </p:nvSpPr>
        <p:spPr>
          <a:xfrm>
            <a:off x="1810699" y="1774582"/>
            <a:ext cx="3802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AP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FFF9A084-CF3F-498B-89D7-FBB945D2E190}"/>
              </a:ext>
            </a:extLst>
          </p:cNvPr>
          <p:cNvSpPr txBox="1"/>
          <p:nvPr/>
        </p:nvSpPr>
        <p:spPr>
          <a:xfrm>
            <a:off x="1731093" y="3081529"/>
            <a:ext cx="539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STA1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D96636B-2202-4753-9E35-49AA6FDA6AC6}"/>
              </a:ext>
            </a:extLst>
          </p:cNvPr>
          <p:cNvSpPr txBox="1"/>
          <p:nvPr/>
        </p:nvSpPr>
        <p:spPr>
          <a:xfrm>
            <a:off x="1699022" y="4566706"/>
            <a:ext cx="539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STA2</a:t>
            </a: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CDD734E8-1C56-4EAC-B3A2-8101DDE7F6BF}"/>
              </a:ext>
            </a:extLst>
          </p:cNvPr>
          <p:cNvCxnSpPr>
            <a:cxnSpLocks/>
            <a:stCxn id="15" idx="2"/>
          </p:cNvCxnSpPr>
          <p:nvPr/>
        </p:nvCxnSpPr>
        <p:spPr bwMode="auto">
          <a:xfrm>
            <a:off x="3924300" y="3429000"/>
            <a:ext cx="0" cy="144780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3F3FF0A9-EC6F-4D37-9FDC-69F071908798}"/>
              </a:ext>
            </a:extLst>
          </p:cNvPr>
          <p:cNvCxnSpPr>
            <a:stCxn id="15" idx="0"/>
          </p:cNvCxnSpPr>
          <p:nvPr/>
        </p:nvCxnSpPr>
        <p:spPr bwMode="auto">
          <a:xfrm flipV="1">
            <a:off x="3924300" y="2147453"/>
            <a:ext cx="0" cy="90054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dash"/>
            <a:round/>
            <a:headEnd type="none" w="sm" len="sm"/>
            <a:tailEnd type="triangle"/>
          </a:ln>
          <a:effectLst/>
        </p:spPr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BB946CAF-161F-4379-8737-0AE9E39664E0}"/>
              </a:ext>
            </a:extLst>
          </p:cNvPr>
          <p:cNvCxnSpPr/>
          <p:nvPr/>
        </p:nvCxnSpPr>
        <p:spPr bwMode="auto">
          <a:xfrm>
            <a:off x="4572000" y="1524000"/>
            <a:ext cx="0" cy="38862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30" name="TextBox 29">
            <a:extLst>
              <a:ext uri="{FF2B5EF4-FFF2-40B4-BE49-F238E27FC236}">
                <a16:creationId xmlns:a16="http://schemas.microsoft.com/office/drawing/2014/main" id="{F53DE092-6E13-4729-8A98-24F295932DD7}"/>
              </a:ext>
            </a:extLst>
          </p:cNvPr>
          <p:cNvSpPr txBox="1"/>
          <p:nvPr/>
        </p:nvSpPr>
        <p:spPr>
          <a:xfrm>
            <a:off x="4800601" y="1726228"/>
            <a:ext cx="177805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Optional Reporting Phase</a:t>
            </a:r>
          </a:p>
        </p:txBody>
      </p:sp>
      <p:grpSp>
        <p:nvGrpSpPr>
          <p:cNvPr id="38" name="Group 37">
            <a:extLst>
              <a:ext uri="{FF2B5EF4-FFF2-40B4-BE49-F238E27FC236}">
                <a16:creationId xmlns:a16="http://schemas.microsoft.com/office/drawing/2014/main" id="{AC0190B4-8118-4A76-8469-4E1A67BAA03D}"/>
              </a:ext>
            </a:extLst>
          </p:cNvPr>
          <p:cNvGrpSpPr/>
          <p:nvPr/>
        </p:nvGrpSpPr>
        <p:grpSpPr>
          <a:xfrm>
            <a:off x="9144000" y="5576500"/>
            <a:ext cx="2643617" cy="576342"/>
            <a:chOff x="9144000" y="5576500"/>
            <a:chExt cx="2643617" cy="576342"/>
          </a:xfrm>
        </p:grpSpPr>
        <p:cxnSp>
          <p:nvCxnSpPr>
            <p:cNvPr id="31" name="Straight Arrow Connector 30">
              <a:extLst>
                <a:ext uri="{FF2B5EF4-FFF2-40B4-BE49-F238E27FC236}">
                  <a16:creationId xmlns:a16="http://schemas.microsoft.com/office/drawing/2014/main" id="{59970B72-4809-45EE-8746-3F00806C7100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9144000" y="5715000"/>
              <a:ext cx="838200" cy="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33" name="Straight Arrow Connector 32">
              <a:extLst>
                <a:ext uri="{FF2B5EF4-FFF2-40B4-BE49-F238E27FC236}">
                  <a16:creationId xmlns:a16="http://schemas.microsoft.com/office/drawing/2014/main" id="{52969EBF-C45C-427B-A35C-12F42188CA48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9144000" y="6019800"/>
              <a:ext cx="838200" cy="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271BAE31-5F5A-41A5-993F-9AC142FF8434}"/>
                </a:ext>
              </a:extLst>
            </p:cNvPr>
            <p:cNvSpPr txBox="1"/>
            <p:nvPr/>
          </p:nvSpPr>
          <p:spPr>
            <a:xfrm>
              <a:off x="10134600" y="5576500"/>
              <a:ext cx="165301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Overheard transmission</a:t>
              </a:r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E07C5573-C935-4797-B173-FC9D098A89ED}"/>
                </a:ext>
              </a:extLst>
            </p:cNvPr>
            <p:cNvSpPr txBox="1"/>
            <p:nvPr/>
          </p:nvSpPr>
          <p:spPr>
            <a:xfrm>
              <a:off x="10088273" y="5875843"/>
              <a:ext cx="154241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Intended transmission</a:t>
              </a:r>
            </a:p>
          </p:txBody>
        </p:sp>
      </p:grpSp>
      <p:sp>
        <p:nvSpPr>
          <p:cNvPr id="40" name="TextBox 39">
            <a:extLst>
              <a:ext uri="{FF2B5EF4-FFF2-40B4-BE49-F238E27FC236}">
                <a16:creationId xmlns:a16="http://schemas.microsoft.com/office/drawing/2014/main" id="{A08A470C-E1F4-45A7-85B2-D3943F46E1FF}"/>
              </a:ext>
            </a:extLst>
          </p:cNvPr>
          <p:cNvSpPr txBox="1"/>
          <p:nvPr/>
        </p:nvSpPr>
        <p:spPr>
          <a:xfrm>
            <a:off x="2643307" y="5514199"/>
            <a:ext cx="290932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Initiator AP: neither transmitter nor receiver</a:t>
            </a:r>
          </a:p>
          <a:p>
            <a:r>
              <a:rPr lang="en-US" dirty="0"/>
              <a:t>STA1 : peer transmitter</a:t>
            </a:r>
          </a:p>
          <a:p>
            <a:r>
              <a:rPr lang="en-US" dirty="0"/>
              <a:t>STA2 : peer receiver</a:t>
            </a:r>
          </a:p>
        </p:txBody>
      </p:sp>
    </p:spTree>
    <p:extLst>
      <p:ext uri="{BB962C8B-B14F-4D97-AF65-F5344CB8AC3E}">
        <p14:creationId xmlns:p14="http://schemas.microsoft.com/office/powerpoint/2010/main" val="17233061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>
            <a:extLst>
              <a:ext uri="{FF2B5EF4-FFF2-40B4-BE49-F238E27FC236}">
                <a16:creationId xmlns:a16="http://schemas.microsoft.com/office/drawing/2014/main" id="{ACA4AC01-C4A4-45E7-B86C-270D7DF2140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96013" y="3104511"/>
            <a:ext cx="1219201" cy="1219201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7582039-59E3-4C6A-98FF-F81C8B9FA6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STA-STA WLAN Sensing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25A013C-FB43-4345-8AAC-D141927CB4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Anirudha Sahoo</a:t>
            </a:r>
            <a:endParaRPr lang="en-US" altLang="ko-KR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45870C0-419F-4E94-A2D1-2D0C7C7933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BAA79A68-64D1-4CCC-816B-FF3FB7B89AE4}" type="slidenum">
              <a:rPr lang="en-US" altLang="en-US" smtClean="0"/>
              <a:pPr/>
              <a:t>6</a:t>
            </a:fld>
            <a:endParaRPr lang="en-US" alt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48D9DBD-738F-43A6-AF26-0F7291A7915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19600" y="1696027"/>
            <a:ext cx="1219200" cy="12192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5604345E-C189-4A17-8543-C9492F81823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25700" y="4734791"/>
            <a:ext cx="1295400" cy="12954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DE648A31-C729-443B-9AFA-F80BDD1BA22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772400" y="4953000"/>
            <a:ext cx="990600" cy="9906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94B7D893-8384-46F6-8088-78A39A6002C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55479" y="5008054"/>
            <a:ext cx="1219201" cy="1219201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AD41F3CC-C786-4CAD-8585-1017CC4EA4A5}"/>
              </a:ext>
            </a:extLst>
          </p:cNvPr>
          <p:cNvSpPr txBox="1"/>
          <p:nvPr/>
        </p:nvSpPr>
        <p:spPr>
          <a:xfrm>
            <a:off x="4675861" y="2915227"/>
            <a:ext cx="479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/>
              <a:t>AP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0FAE228-ED2F-4858-8EBE-4E19A6ADB052}"/>
              </a:ext>
            </a:extLst>
          </p:cNvPr>
          <p:cNvSpPr txBox="1"/>
          <p:nvPr/>
        </p:nvSpPr>
        <p:spPr>
          <a:xfrm>
            <a:off x="2041484" y="6106081"/>
            <a:ext cx="7176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/>
              <a:t>STA1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38ADD98-0B0D-4E5C-B996-3F50E6024919}"/>
              </a:ext>
            </a:extLst>
          </p:cNvPr>
          <p:cNvSpPr txBox="1"/>
          <p:nvPr/>
        </p:nvSpPr>
        <p:spPr>
          <a:xfrm>
            <a:off x="8711006" y="5943600"/>
            <a:ext cx="7176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/>
              <a:t>STA2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4775DA52-ACA8-4B4A-B041-DA2F4C40C24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934068" y="2210255"/>
            <a:ext cx="855518" cy="855518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A1C0E9C1-C08A-463D-AF16-B9FBE8E40080}"/>
              </a:ext>
            </a:extLst>
          </p:cNvPr>
          <p:cNvSpPr txBox="1"/>
          <p:nvPr/>
        </p:nvSpPr>
        <p:spPr>
          <a:xfrm>
            <a:off x="9197935" y="3338762"/>
            <a:ext cx="7176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/>
              <a:t>STA3</a:t>
            </a: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CD6700A5-5E35-41FF-94F3-D58706B830AE}"/>
              </a:ext>
            </a:extLst>
          </p:cNvPr>
          <p:cNvCxnSpPr>
            <a:cxnSpLocks/>
            <a:stCxn id="6" idx="0"/>
          </p:cNvCxnSpPr>
          <p:nvPr/>
        </p:nvCxnSpPr>
        <p:spPr bwMode="auto">
          <a:xfrm flipV="1">
            <a:off x="3073400" y="2656723"/>
            <a:ext cx="1602461" cy="207806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6E75A0F3-117F-4EB0-A9CE-21FBAEDCEFB6}"/>
              </a:ext>
            </a:extLst>
          </p:cNvPr>
          <p:cNvCxnSpPr>
            <a:cxnSpLocks/>
          </p:cNvCxnSpPr>
          <p:nvPr/>
        </p:nvCxnSpPr>
        <p:spPr bwMode="auto">
          <a:xfrm flipV="1">
            <a:off x="3419342" y="5446219"/>
            <a:ext cx="4505458" cy="3273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327E8952-D007-4243-9706-CC7DD23065E6}"/>
              </a:ext>
            </a:extLst>
          </p:cNvPr>
          <p:cNvCxnSpPr>
            <a:cxnSpLocks/>
          </p:cNvCxnSpPr>
          <p:nvPr/>
        </p:nvCxnSpPr>
        <p:spPr bwMode="auto">
          <a:xfrm>
            <a:off x="5382400" y="2638014"/>
            <a:ext cx="2885300" cy="243612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B02DDD78-25D4-4D5C-9D3C-2C9E92D620A4}"/>
              </a:ext>
            </a:extLst>
          </p:cNvPr>
          <p:cNvCxnSpPr>
            <a:cxnSpLocks/>
          </p:cNvCxnSpPr>
          <p:nvPr/>
        </p:nvCxnSpPr>
        <p:spPr bwMode="auto">
          <a:xfrm>
            <a:off x="5422676" y="2473626"/>
            <a:ext cx="3721324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</p:cxnSp>
    </p:spTree>
    <p:extLst>
      <p:ext uri="{BB962C8B-B14F-4D97-AF65-F5344CB8AC3E}">
        <p14:creationId xmlns:p14="http://schemas.microsoft.com/office/powerpoint/2010/main" val="7416028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F08B0B-C39A-4738-B7F3-E0C3C34511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85800"/>
            <a:ext cx="10134600" cy="533400"/>
          </a:xfrm>
        </p:spPr>
        <p:txBody>
          <a:bodyPr/>
          <a:lstStyle/>
          <a:p>
            <a:r>
              <a:rPr lang="en-US" dirty="0"/>
              <a:t>Measurement Instance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74F6D80-BFD5-4BD0-95C7-803F42F00A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Anirudha Sahoo</a:t>
            </a:r>
            <a:endParaRPr lang="en-US" altLang="ko-KR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B4B3348-D82B-4DBE-B4CC-01C86C9141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BAA79A68-64D1-4CCC-816B-FF3FB7B89AE4}" type="slidenum">
              <a:rPr lang="en-US" altLang="en-US" smtClean="0"/>
              <a:pPr/>
              <a:t>7</a:t>
            </a:fld>
            <a:endParaRPr lang="en-US" altLang="en-US" dirty="0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82162870-EB7B-4D22-AEB9-5332B90AAFF2}"/>
              </a:ext>
            </a:extLst>
          </p:cNvPr>
          <p:cNvCxnSpPr>
            <a:cxnSpLocks/>
          </p:cNvCxnSpPr>
          <p:nvPr/>
        </p:nvCxnSpPr>
        <p:spPr bwMode="auto">
          <a:xfrm flipV="1">
            <a:off x="1905000" y="2133599"/>
            <a:ext cx="4513511" cy="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7B30EA26-ED4E-4638-BFA1-751CF04D5ACE}"/>
              </a:ext>
            </a:extLst>
          </p:cNvPr>
          <p:cNvCxnSpPr>
            <a:cxnSpLocks/>
          </p:cNvCxnSpPr>
          <p:nvPr/>
        </p:nvCxnSpPr>
        <p:spPr bwMode="auto">
          <a:xfrm>
            <a:off x="1905000" y="3429000"/>
            <a:ext cx="44196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96440E83-900B-459B-B4E0-87AE6FF8CEAA}"/>
              </a:ext>
            </a:extLst>
          </p:cNvPr>
          <p:cNvCxnSpPr>
            <a:cxnSpLocks/>
          </p:cNvCxnSpPr>
          <p:nvPr/>
        </p:nvCxnSpPr>
        <p:spPr bwMode="auto">
          <a:xfrm>
            <a:off x="1905000" y="4876800"/>
            <a:ext cx="4513511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021F8936-696D-4EE5-80F7-1F6ACE42D383}"/>
              </a:ext>
            </a:extLst>
          </p:cNvPr>
          <p:cNvCxnSpPr/>
          <p:nvPr/>
        </p:nvCxnSpPr>
        <p:spPr bwMode="auto">
          <a:xfrm>
            <a:off x="2286000" y="1524000"/>
            <a:ext cx="0" cy="38862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662FDA8B-2DF0-4D3D-BDC4-512E532AEDFA}"/>
              </a:ext>
            </a:extLst>
          </p:cNvPr>
          <p:cNvSpPr/>
          <p:nvPr/>
        </p:nvSpPr>
        <p:spPr bwMode="auto">
          <a:xfrm>
            <a:off x="2286000" y="1752600"/>
            <a:ext cx="838200" cy="380999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D5BF991-AF8E-470C-8D02-B7662D244BA0}"/>
              </a:ext>
            </a:extLst>
          </p:cNvPr>
          <p:cNvSpPr txBox="1"/>
          <p:nvPr/>
        </p:nvSpPr>
        <p:spPr>
          <a:xfrm>
            <a:off x="7543800" y="4724400"/>
            <a:ext cx="1847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28C846B8-E366-4809-860A-CE058E017860}"/>
              </a:ext>
            </a:extLst>
          </p:cNvPr>
          <p:cNvSpPr/>
          <p:nvPr/>
        </p:nvSpPr>
        <p:spPr bwMode="auto">
          <a:xfrm>
            <a:off x="3505200" y="3048001"/>
            <a:ext cx="838200" cy="380999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BFA0D7A-936A-458D-9532-36E442B6F185}"/>
              </a:ext>
            </a:extLst>
          </p:cNvPr>
          <p:cNvSpPr txBox="1"/>
          <p:nvPr/>
        </p:nvSpPr>
        <p:spPr>
          <a:xfrm>
            <a:off x="2286000" y="1731955"/>
            <a:ext cx="933269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/>
              <a:t>Sounding</a:t>
            </a:r>
          </a:p>
          <a:p>
            <a:r>
              <a:rPr lang="en-US" sz="1050" dirty="0"/>
              <a:t>Trigger frame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D23A5E19-4159-4C3F-86C4-F5C4CA74F7DE}"/>
              </a:ext>
            </a:extLst>
          </p:cNvPr>
          <p:cNvSpPr txBox="1"/>
          <p:nvPr/>
        </p:nvSpPr>
        <p:spPr>
          <a:xfrm>
            <a:off x="3678880" y="3114921"/>
            <a:ext cx="4908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NDP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C57891A1-0DC1-4B7E-95E7-037F8177784B}"/>
              </a:ext>
            </a:extLst>
          </p:cNvPr>
          <p:cNvSpPr txBox="1"/>
          <p:nvPr/>
        </p:nvSpPr>
        <p:spPr>
          <a:xfrm>
            <a:off x="1810699" y="1774582"/>
            <a:ext cx="3802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AP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FFF9A084-CF3F-498B-89D7-FBB945D2E190}"/>
              </a:ext>
            </a:extLst>
          </p:cNvPr>
          <p:cNvSpPr txBox="1"/>
          <p:nvPr/>
        </p:nvSpPr>
        <p:spPr>
          <a:xfrm>
            <a:off x="1731093" y="3081529"/>
            <a:ext cx="539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STA1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D96636B-2202-4753-9E35-49AA6FDA6AC6}"/>
              </a:ext>
            </a:extLst>
          </p:cNvPr>
          <p:cNvSpPr txBox="1"/>
          <p:nvPr/>
        </p:nvSpPr>
        <p:spPr>
          <a:xfrm>
            <a:off x="1699022" y="4566706"/>
            <a:ext cx="539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STA2</a:t>
            </a: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CDD734E8-1C56-4EAC-B3A2-8101DDE7F6BF}"/>
              </a:ext>
            </a:extLst>
          </p:cNvPr>
          <p:cNvCxnSpPr>
            <a:cxnSpLocks/>
            <a:stCxn id="15" idx="2"/>
          </p:cNvCxnSpPr>
          <p:nvPr/>
        </p:nvCxnSpPr>
        <p:spPr bwMode="auto">
          <a:xfrm>
            <a:off x="3924300" y="3429000"/>
            <a:ext cx="0" cy="144780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3F3FF0A9-EC6F-4D37-9FDC-69F071908798}"/>
              </a:ext>
            </a:extLst>
          </p:cNvPr>
          <p:cNvCxnSpPr>
            <a:stCxn id="15" idx="0"/>
          </p:cNvCxnSpPr>
          <p:nvPr/>
        </p:nvCxnSpPr>
        <p:spPr bwMode="auto">
          <a:xfrm flipV="1">
            <a:off x="3924300" y="2147453"/>
            <a:ext cx="0" cy="90054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BB946CAF-161F-4379-8737-0AE9E39664E0}"/>
              </a:ext>
            </a:extLst>
          </p:cNvPr>
          <p:cNvCxnSpPr/>
          <p:nvPr/>
        </p:nvCxnSpPr>
        <p:spPr bwMode="auto">
          <a:xfrm>
            <a:off x="4572000" y="1524000"/>
            <a:ext cx="0" cy="38862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30" name="TextBox 29">
            <a:extLst>
              <a:ext uri="{FF2B5EF4-FFF2-40B4-BE49-F238E27FC236}">
                <a16:creationId xmlns:a16="http://schemas.microsoft.com/office/drawing/2014/main" id="{F53DE092-6E13-4729-8A98-24F295932DD7}"/>
              </a:ext>
            </a:extLst>
          </p:cNvPr>
          <p:cNvSpPr txBox="1"/>
          <p:nvPr/>
        </p:nvSpPr>
        <p:spPr>
          <a:xfrm>
            <a:off x="4800601" y="1726228"/>
            <a:ext cx="177805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Optional Reporting Phase</a:t>
            </a: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AA2DBBC8-1B55-46EA-9619-0A19F67EADB2}"/>
              </a:ext>
            </a:extLst>
          </p:cNvPr>
          <p:cNvGrpSpPr/>
          <p:nvPr/>
        </p:nvGrpSpPr>
        <p:grpSpPr>
          <a:xfrm>
            <a:off x="9144000" y="5576500"/>
            <a:ext cx="2643617" cy="576342"/>
            <a:chOff x="9144000" y="5576500"/>
            <a:chExt cx="2643617" cy="576342"/>
          </a:xfrm>
        </p:grpSpPr>
        <p:cxnSp>
          <p:nvCxnSpPr>
            <p:cNvPr id="23" name="Straight Arrow Connector 22">
              <a:extLst>
                <a:ext uri="{FF2B5EF4-FFF2-40B4-BE49-F238E27FC236}">
                  <a16:creationId xmlns:a16="http://schemas.microsoft.com/office/drawing/2014/main" id="{7F162113-D6D9-418D-9CBE-A809A4FFD48F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9144000" y="5715000"/>
              <a:ext cx="838200" cy="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25" name="Straight Arrow Connector 24">
              <a:extLst>
                <a:ext uri="{FF2B5EF4-FFF2-40B4-BE49-F238E27FC236}">
                  <a16:creationId xmlns:a16="http://schemas.microsoft.com/office/drawing/2014/main" id="{8CD66C7F-7D0D-41FC-95ED-3320816DCB90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9144000" y="6019800"/>
              <a:ext cx="838200" cy="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8B4C8A3A-426D-4AAD-80B0-B8550CF6E012}"/>
                </a:ext>
              </a:extLst>
            </p:cNvPr>
            <p:cNvSpPr txBox="1"/>
            <p:nvPr/>
          </p:nvSpPr>
          <p:spPr>
            <a:xfrm>
              <a:off x="10134600" y="5576500"/>
              <a:ext cx="165301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Overheard transmission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C6F4BBD3-240A-4334-90AE-8C21836A7322}"/>
                </a:ext>
              </a:extLst>
            </p:cNvPr>
            <p:cNvSpPr txBox="1"/>
            <p:nvPr/>
          </p:nvSpPr>
          <p:spPr>
            <a:xfrm>
              <a:off x="10088273" y="5875843"/>
              <a:ext cx="154241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Intended transmission</a:t>
              </a:r>
            </a:p>
          </p:txBody>
        </p:sp>
      </p:grpSp>
      <p:sp>
        <p:nvSpPr>
          <p:cNvPr id="29" name="TextBox 28">
            <a:extLst>
              <a:ext uri="{FF2B5EF4-FFF2-40B4-BE49-F238E27FC236}">
                <a16:creationId xmlns:a16="http://schemas.microsoft.com/office/drawing/2014/main" id="{D4E10B4F-DAAF-4F45-9DD1-6CF504CC891C}"/>
              </a:ext>
            </a:extLst>
          </p:cNvPr>
          <p:cNvSpPr txBox="1"/>
          <p:nvPr/>
        </p:nvSpPr>
        <p:spPr>
          <a:xfrm>
            <a:off x="2643307" y="5514199"/>
            <a:ext cx="275825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Initiator AP: receiver</a:t>
            </a:r>
          </a:p>
          <a:p>
            <a:r>
              <a:rPr lang="en-US" dirty="0"/>
              <a:t>STA1 : peer transmitter, client transmitter</a:t>
            </a:r>
          </a:p>
          <a:p>
            <a:r>
              <a:rPr lang="en-US" dirty="0"/>
              <a:t>STA2 : peer receiver</a:t>
            </a:r>
          </a:p>
        </p:txBody>
      </p:sp>
    </p:spTree>
    <p:extLst>
      <p:ext uri="{BB962C8B-B14F-4D97-AF65-F5344CB8AC3E}">
        <p14:creationId xmlns:p14="http://schemas.microsoft.com/office/powerpoint/2010/main" val="31053003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>
            <a:extLst>
              <a:ext uri="{FF2B5EF4-FFF2-40B4-BE49-F238E27FC236}">
                <a16:creationId xmlns:a16="http://schemas.microsoft.com/office/drawing/2014/main" id="{ACA4AC01-C4A4-45E7-B86C-270D7DF2140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96013" y="3104511"/>
            <a:ext cx="1219201" cy="1219201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7582039-59E3-4C6A-98FF-F81C8B9FA6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STA-STA WLAN Sensing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25A013C-FB43-4345-8AAC-D141927CB4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Anirudha Sahoo</a:t>
            </a:r>
            <a:endParaRPr lang="en-US" altLang="ko-KR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45870C0-419F-4E94-A2D1-2D0C7C7933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BAA79A68-64D1-4CCC-816B-FF3FB7B89AE4}" type="slidenum">
              <a:rPr lang="en-US" altLang="en-US" smtClean="0"/>
              <a:pPr/>
              <a:t>8</a:t>
            </a:fld>
            <a:endParaRPr lang="en-US" alt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48D9DBD-738F-43A6-AF26-0F7291A7915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19600" y="1696027"/>
            <a:ext cx="1219200" cy="12192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5604345E-C189-4A17-8543-C9492F81823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25700" y="4734791"/>
            <a:ext cx="1295400" cy="12954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DE648A31-C729-443B-9AFA-F80BDD1BA22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772400" y="4953000"/>
            <a:ext cx="990600" cy="9906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94B7D893-8384-46F6-8088-78A39A6002C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55479" y="5008054"/>
            <a:ext cx="1219201" cy="1219201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AD41F3CC-C786-4CAD-8585-1017CC4EA4A5}"/>
              </a:ext>
            </a:extLst>
          </p:cNvPr>
          <p:cNvSpPr txBox="1"/>
          <p:nvPr/>
        </p:nvSpPr>
        <p:spPr>
          <a:xfrm>
            <a:off x="4675861" y="2915227"/>
            <a:ext cx="479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/>
              <a:t>AP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0FAE228-ED2F-4858-8EBE-4E19A6ADB052}"/>
              </a:ext>
            </a:extLst>
          </p:cNvPr>
          <p:cNvSpPr txBox="1"/>
          <p:nvPr/>
        </p:nvSpPr>
        <p:spPr>
          <a:xfrm>
            <a:off x="2041484" y="6106081"/>
            <a:ext cx="7176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/>
              <a:t>STA1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38ADD98-0B0D-4E5C-B996-3F50E6024919}"/>
              </a:ext>
            </a:extLst>
          </p:cNvPr>
          <p:cNvSpPr txBox="1"/>
          <p:nvPr/>
        </p:nvSpPr>
        <p:spPr>
          <a:xfrm>
            <a:off x="8711006" y="5943600"/>
            <a:ext cx="7176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/>
              <a:t>STA2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4775DA52-ACA8-4B4A-B041-DA2F4C40C24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934068" y="2210255"/>
            <a:ext cx="855518" cy="855518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A1C0E9C1-C08A-463D-AF16-B9FBE8E40080}"/>
              </a:ext>
            </a:extLst>
          </p:cNvPr>
          <p:cNvSpPr txBox="1"/>
          <p:nvPr/>
        </p:nvSpPr>
        <p:spPr>
          <a:xfrm>
            <a:off x="9197935" y="3338762"/>
            <a:ext cx="7176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/>
              <a:t>STA3</a:t>
            </a: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CD6700A5-5E35-41FF-94F3-D58706B830AE}"/>
              </a:ext>
            </a:extLst>
          </p:cNvPr>
          <p:cNvCxnSpPr>
            <a:cxnSpLocks/>
            <a:stCxn id="6" idx="0"/>
          </p:cNvCxnSpPr>
          <p:nvPr/>
        </p:nvCxnSpPr>
        <p:spPr bwMode="auto">
          <a:xfrm flipV="1">
            <a:off x="3073400" y="2656723"/>
            <a:ext cx="1602461" cy="207806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6E75A0F3-117F-4EB0-A9CE-21FBAEDCEFB6}"/>
              </a:ext>
            </a:extLst>
          </p:cNvPr>
          <p:cNvCxnSpPr>
            <a:cxnSpLocks/>
          </p:cNvCxnSpPr>
          <p:nvPr/>
        </p:nvCxnSpPr>
        <p:spPr bwMode="auto">
          <a:xfrm flipV="1">
            <a:off x="3419342" y="5446219"/>
            <a:ext cx="4505458" cy="3273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327E8952-D007-4243-9706-CC7DD23065E6}"/>
              </a:ext>
            </a:extLst>
          </p:cNvPr>
          <p:cNvCxnSpPr>
            <a:cxnSpLocks/>
          </p:cNvCxnSpPr>
          <p:nvPr/>
        </p:nvCxnSpPr>
        <p:spPr bwMode="auto">
          <a:xfrm>
            <a:off x="5382400" y="2638014"/>
            <a:ext cx="2885300" cy="243612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B02DDD78-25D4-4D5C-9D3C-2C9E92D620A4}"/>
              </a:ext>
            </a:extLst>
          </p:cNvPr>
          <p:cNvCxnSpPr>
            <a:cxnSpLocks/>
          </p:cNvCxnSpPr>
          <p:nvPr/>
        </p:nvCxnSpPr>
        <p:spPr bwMode="auto">
          <a:xfrm>
            <a:off x="5422676" y="2473626"/>
            <a:ext cx="3721324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</p:cxnSp>
    </p:spTree>
    <p:extLst>
      <p:ext uri="{BB962C8B-B14F-4D97-AF65-F5344CB8AC3E}">
        <p14:creationId xmlns:p14="http://schemas.microsoft.com/office/powerpoint/2010/main" val="41820875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F08B0B-C39A-4738-B7F3-E0C3C34511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85800"/>
            <a:ext cx="10134600" cy="533400"/>
          </a:xfrm>
        </p:spPr>
        <p:txBody>
          <a:bodyPr/>
          <a:lstStyle/>
          <a:p>
            <a:r>
              <a:rPr lang="en-US" dirty="0"/>
              <a:t>Measurement Instance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74F6D80-BFD5-4BD0-95C7-803F42F00A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Anirudha Sahoo</a:t>
            </a:r>
            <a:endParaRPr lang="en-US" altLang="ko-KR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B4B3348-D82B-4DBE-B4CC-01C86C9141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BAA79A68-64D1-4CCC-816B-FF3FB7B89AE4}" type="slidenum">
              <a:rPr lang="en-US" altLang="en-US" smtClean="0"/>
              <a:pPr/>
              <a:t>9</a:t>
            </a:fld>
            <a:endParaRPr lang="en-US" altLang="en-US" dirty="0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82162870-EB7B-4D22-AEB9-5332B90AAFF2}"/>
              </a:ext>
            </a:extLst>
          </p:cNvPr>
          <p:cNvCxnSpPr>
            <a:cxnSpLocks/>
          </p:cNvCxnSpPr>
          <p:nvPr/>
        </p:nvCxnSpPr>
        <p:spPr bwMode="auto">
          <a:xfrm>
            <a:off x="1905000" y="2133600"/>
            <a:ext cx="70104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7B30EA26-ED4E-4638-BFA1-751CF04D5ACE}"/>
              </a:ext>
            </a:extLst>
          </p:cNvPr>
          <p:cNvCxnSpPr>
            <a:cxnSpLocks/>
          </p:cNvCxnSpPr>
          <p:nvPr/>
        </p:nvCxnSpPr>
        <p:spPr bwMode="auto">
          <a:xfrm>
            <a:off x="1905000" y="3429000"/>
            <a:ext cx="70104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96440E83-900B-459B-B4E0-87AE6FF8CEAA}"/>
              </a:ext>
            </a:extLst>
          </p:cNvPr>
          <p:cNvCxnSpPr>
            <a:cxnSpLocks/>
          </p:cNvCxnSpPr>
          <p:nvPr/>
        </p:nvCxnSpPr>
        <p:spPr bwMode="auto">
          <a:xfrm>
            <a:off x="1905000" y="4876800"/>
            <a:ext cx="70104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021F8936-696D-4EE5-80F7-1F6ACE42D383}"/>
              </a:ext>
            </a:extLst>
          </p:cNvPr>
          <p:cNvCxnSpPr/>
          <p:nvPr/>
        </p:nvCxnSpPr>
        <p:spPr bwMode="auto">
          <a:xfrm>
            <a:off x="2286000" y="1524000"/>
            <a:ext cx="0" cy="38862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662FDA8B-2DF0-4D3D-BDC4-512E532AEDFA}"/>
              </a:ext>
            </a:extLst>
          </p:cNvPr>
          <p:cNvSpPr/>
          <p:nvPr/>
        </p:nvSpPr>
        <p:spPr bwMode="auto">
          <a:xfrm>
            <a:off x="2286000" y="1752600"/>
            <a:ext cx="838200" cy="380999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D5BF991-AF8E-470C-8D02-B7662D244BA0}"/>
              </a:ext>
            </a:extLst>
          </p:cNvPr>
          <p:cNvSpPr txBox="1"/>
          <p:nvPr/>
        </p:nvSpPr>
        <p:spPr>
          <a:xfrm>
            <a:off x="7543800" y="4724400"/>
            <a:ext cx="1847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28C846B8-E366-4809-860A-CE058E017860}"/>
              </a:ext>
            </a:extLst>
          </p:cNvPr>
          <p:cNvSpPr/>
          <p:nvPr/>
        </p:nvSpPr>
        <p:spPr bwMode="auto">
          <a:xfrm>
            <a:off x="3505200" y="3048001"/>
            <a:ext cx="838200" cy="380999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BFA0D7A-936A-458D-9532-36E442B6F185}"/>
              </a:ext>
            </a:extLst>
          </p:cNvPr>
          <p:cNvSpPr txBox="1"/>
          <p:nvPr/>
        </p:nvSpPr>
        <p:spPr>
          <a:xfrm>
            <a:off x="2705100" y="1143209"/>
            <a:ext cx="933269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/>
              <a:t>Sounding</a:t>
            </a:r>
          </a:p>
          <a:p>
            <a:r>
              <a:rPr lang="en-US" sz="1050" dirty="0"/>
              <a:t>Trigger frame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D23A5E19-4159-4C3F-86C4-F5C4CA74F7DE}"/>
              </a:ext>
            </a:extLst>
          </p:cNvPr>
          <p:cNvSpPr txBox="1"/>
          <p:nvPr/>
        </p:nvSpPr>
        <p:spPr>
          <a:xfrm>
            <a:off x="3678880" y="3114921"/>
            <a:ext cx="4908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NDP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C57891A1-0DC1-4B7E-95E7-037F8177784B}"/>
              </a:ext>
            </a:extLst>
          </p:cNvPr>
          <p:cNvSpPr txBox="1"/>
          <p:nvPr/>
        </p:nvSpPr>
        <p:spPr>
          <a:xfrm>
            <a:off x="1810699" y="1774582"/>
            <a:ext cx="3802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AP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FFF9A084-CF3F-498B-89D7-FBB945D2E190}"/>
              </a:ext>
            </a:extLst>
          </p:cNvPr>
          <p:cNvSpPr txBox="1"/>
          <p:nvPr/>
        </p:nvSpPr>
        <p:spPr>
          <a:xfrm>
            <a:off x="1731093" y="3081529"/>
            <a:ext cx="539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STA1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D96636B-2202-4753-9E35-49AA6FDA6AC6}"/>
              </a:ext>
            </a:extLst>
          </p:cNvPr>
          <p:cNvSpPr txBox="1"/>
          <p:nvPr/>
        </p:nvSpPr>
        <p:spPr>
          <a:xfrm>
            <a:off x="1699022" y="4566706"/>
            <a:ext cx="539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STA2</a:t>
            </a: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CDD734E8-1C56-4EAC-B3A2-8101DDE7F6BF}"/>
              </a:ext>
            </a:extLst>
          </p:cNvPr>
          <p:cNvCxnSpPr>
            <a:cxnSpLocks/>
            <a:stCxn id="15" idx="2"/>
          </p:cNvCxnSpPr>
          <p:nvPr/>
        </p:nvCxnSpPr>
        <p:spPr bwMode="auto">
          <a:xfrm>
            <a:off x="3924300" y="3429000"/>
            <a:ext cx="0" cy="144780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3F3FF0A9-EC6F-4D37-9FDC-69F071908798}"/>
              </a:ext>
            </a:extLst>
          </p:cNvPr>
          <p:cNvCxnSpPr>
            <a:stCxn id="15" idx="0"/>
          </p:cNvCxnSpPr>
          <p:nvPr/>
        </p:nvCxnSpPr>
        <p:spPr bwMode="auto">
          <a:xfrm flipV="1">
            <a:off x="3924300" y="2147453"/>
            <a:ext cx="0" cy="90054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dash"/>
            <a:round/>
            <a:headEnd type="none" w="sm" len="sm"/>
            <a:tailEnd type="triangle"/>
          </a:ln>
          <a:effectLst/>
        </p:spPr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BB946CAF-161F-4379-8737-0AE9E39664E0}"/>
              </a:ext>
            </a:extLst>
          </p:cNvPr>
          <p:cNvCxnSpPr/>
          <p:nvPr/>
        </p:nvCxnSpPr>
        <p:spPr bwMode="auto">
          <a:xfrm>
            <a:off x="4572000" y="1524000"/>
            <a:ext cx="0" cy="38862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23" name="Rectangle 22">
            <a:extLst>
              <a:ext uri="{FF2B5EF4-FFF2-40B4-BE49-F238E27FC236}">
                <a16:creationId xmlns:a16="http://schemas.microsoft.com/office/drawing/2014/main" id="{B0E635D6-722E-4446-8727-69C9733A9D36}"/>
              </a:ext>
            </a:extLst>
          </p:cNvPr>
          <p:cNvSpPr/>
          <p:nvPr/>
        </p:nvSpPr>
        <p:spPr bwMode="auto">
          <a:xfrm>
            <a:off x="4735457" y="1738744"/>
            <a:ext cx="979541" cy="404087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39994B50-EB8D-43F3-8B4F-1AB6DC6A1BC4}"/>
              </a:ext>
            </a:extLst>
          </p:cNvPr>
          <p:cNvSpPr txBox="1"/>
          <p:nvPr/>
        </p:nvSpPr>
        <p:spPr>
          <a:xfrm>
            <a:off x="2270536" y="1704245"/>
            <a:ext cx="933269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/>
              <a:t>Sounding</a:t>
            </a:r>
          </a:p>
          <a:p>
            <a:r>
              <a:rPr lang="en-US" sz="1050" dirty="0"/>
              <a:t>Trigger frame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B6E62B8-9C52-481A-8978-374C932E5B40}"/>
              </a:ext>
            </a:extLst>
          </p:cNvPr>
          <p:cNvSpPr txBox="1"/>
          <p:nvPr/>
        </p:nvSpPr>
        <p:spPr>
          <a:xfrm>
            <a:off x="4911311" y="1746531"/>
            <a:ext cx="710451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/>
              <a:t>Sounding</a:t>
            </a:r>
          </a:p>
          <a:p>
            <a:r>
              <a:rPr lang="en-US" sz="1050" dirty="0"/>
              <a:t>NDPA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2EF9AB20-9C27-48B9-B845-3115973E9DED}"/>
              </a:ext>
            </a:extLst>
          </p:cNvPr>
          <p:cNvSpPr/>
          <p:nvPr/>
        </p:nvSpPr>
        <p:spPr bwMode="auto">
          <a:xfrm>
            <a:off x="5987476" y="1745673"/>
            <a:ext cx="838200" cy="380999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1B6ED65-3DDF-4F60-9513-D357658F9629}"/>
              </a:ext>
            </a:extLst>
          </p:cNvPr>
          <p:cNvSpPr txBox="1"/>
          <p:nvPr/>
        </p:nvSpPr>
        <p:spPr>
          <a:xfrm>
            <a:off x="6112164" y="1794093"/>
            <a:ext cx="4908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NDP</a:t>
            </a:r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ED330773-CA27-4B93-ACD2-CDDC860E7D3F}"/>
              </a:ext>
            </a:extLst>
          </p:cNvPr>
          <p:cNvCxnSpPr/>
          <p:nvPr/>
        </p:nvCxnSpPr>
        <p:spPr bwMode="auto">
          <a:xfrm>
            <a:off x="7162800" y="1524000"/>
            <a:ext cx="0" cy="38862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grpSp>
        <p:nvGrpSpPr>
          <p:cNvPr id="29" name="Group 28">
            <a:extLst>
              <a:ext uri="{FF2B5EF4-FFF2-40B4-BE49-F238E27FC236}">
                <a16:creationId xmlns:a16="http://schemas.microsoft.com/office/drawing/2014/main" id="{29E4962B-019D-42A8-BA98-1E74293D8725}"/>
              </a:ext>
            </a:extLst>
          </p:cNvPr>
          <p:cNvGrpSpPr/>
          <p:nvPr/>
        </p:nvGrpSpPr>
        <p:grpSpPr>
          <a:xfrm>
            <a:off x="9144000" y="5576500"/>
            <a:ext cx="2643617" cy="576342"/>
            <a:chOff x="9144000" y="5576500"/>
            <a:chExt cx="2643617" cy="576342"/>
          </a:xfrm>
        </p:grpSpPr>
        <p:cxnSp>
          <p:nvCxnSpPr>
            <p:cNvPr id="30" name="Straight Arrow Connector 29">
              <a:extLst>
                <a:ext uri="{FF2B5EF4-FFF2-40B4-BE49-F238E27FC236}">
                  <a16:creationId xmlns:a16="http://schemas.microsoft.com/office/drawing/2014/main" id="{9D131C7A-17DB-4F6F-9681-CFFBAE0A469A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9144000" y="5715000"/>
              <a:ext cx="838200" cy="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31" name="Straight Arrow Connector 30">
              <a:extLst>
                <a:ext uri="{FF2B5EF4-FFF2-40B4-BE49-F238E27FC236}">
                  <a16:creationId xmlns:a16="http://schemas.microsoft.com/office/drawing/2014/main" id="{40EED214-4722-452A-AB43-C9EBAE1DE8CE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9144000" y="6019800"/>
              <a:ext cx="838200" cy="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348B8603-95BA-4480-A298-453DABB87106}"/>
                </a:ext>
              </a:extLst>
            </p:cNvPr>
            <p:cNvSpPr txBox="1"/>
            <p:nvPr/>
          </p:nvSpPr>
          <p:spPr>
            <a:xfrm>
              <a:off x="10134600" y="5576500"/>
              <a:ext cx="165301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Overheard transmission</a:t>
              </a: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609D159B-AE4D-4168-A93E-C878EBEF6B38}"/>
                </a:ext>
              </a:extLst>
            </p:cNvPr>
            <p:cNvSpPr txBox="1"/>
            <p:nvPr/>
          </p:nvSpPr>
          <p:spPr>
            <a:xfrm>
              <a:off x="10088273" y="5875843"/>
              <a:ext cx="154241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Intended transmission</a:t>
              </a:r>
            </a:p>
          </p:txBody>
        </p:sp>
      </p:grpSp>
      <p:sp>
        <p:nvSpPr>
          <p:cNvPr id="34" name="TextBox 33">
            <a:extLst>
              <a:ext uri="{FF2B5EF4-FFF2-40B4-BE49-F238E27FC236}">
                <a16:creationId xmlns:a16="http://schemas.microsoft.com/office/drawing/2014/main" id="{E5445DF0-7B0E-42B5-9E2E-CEA917CB0A56}"/>
              </a:ext>
            </a:extLst>
          </p:cNvPr>
          <p:cNvSpPr txBox="1"/>
          <p:nvPr/>
        </p:nvSpPr>
        <p:spPr>
          <a:xfrm>
            <a:off x="2643307" y="5514199"/>
            <a:ext cx="281570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Initiator AP: transmitter</a:t>
            </a:r>
          </a:p>
          <a:p>
            <a:r>
              <a:rPr lang="en-US" dirty="0"/>
              <a:t>STA1 : peer transmitter and client receiver</a:t>
            </a:r>
          </a:p>
          <a:p>
            <a:r>
              <a:rPr lang="en-US" dirty="0"/>
              <a:t>STA2 : peer receiver</a:t>
            </a:r>
          </a:p>
        </p:txBody>
      </p: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BE52A08D-01BF-4938-B586-676A60956023}"/>
              </a:ext>
            </a:extLst>
          </p:cNvPr>
          <p:cNvCxnSpPr>
            <a:cxnSpLocks/>
          </p:cNvCxnSpPr>
          <p:nvPr/>
        </p:nvCxnSpPr>
        <p:spPr bwMode="auto">
          <a:xfrm>
            <a:off x="6418511" y="2142831"/>
            <a:ext cx="0" cy="1286169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EBA6F998-CC50-4BDA-84C4-58A7AB823E70}"/>
              </a:ext>
            </a:extLst>
          </p:cNvPr>
          <p:cNvCxnSpPr>
            <a:cxnSpLocks/>
          </p:cNvCxnSpPr>
          <p:nvPr/>
        </p:nvCxnSpPr>
        <p:spPr bwMode="auto">
          <a:xfrm>
            <a:off x="6603004" y="2133599"/>
            <a:ext cx="0" cy="2743201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dash"/>
            <a:round/>
            <a:headEnd type="none" w="sm" len="sm"/>
            <a:tailEnd type="triangle"/>
          </a:ln>
          <a:effectLst/>
        </p:spPr>
      </p:cxnSp>
      <p:sp>
        <p:nvSpPr>
          <p:cNvPr id="38" name="TextBox 37">
            <a:extLst>
              <a:ext uri="{FF2B5EF4-FFF2-40B4-BE49-F238E27FC236}">
                <a16:creationId xmlns:a16="http://schemas.microsoft.com/office/drawing/2014/main" id="{04B04B47-C770-43C1-83AE-81A6B0C96FB4}"/>
              </a:ext>
            </a:extLst>
          </p:cNvPr>
          <p:cNvSpPr txBox="1"/>
          <p:nvPr/>
        </p:nvSpPr>
        <p:spPr>
          <a:xfrm>
            <a:off x="7528400" y="1727337"/>
            <a:ext cx="177805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Optional Reporting Phase</a:t>
            </a:r>
          </a:p>
        </p:txBody>
      </p:sp>
    </p:spTree>
    <p:extLst>
      <p:ext uri="{BB962C8B-B14F-4D97-AF65-F5344CB8AC3E}">
        <p14:creationId xmlns:p14="http://schemas.microsoft.com/office/powerpoint/2010/main" val="2664221990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18B0ADC32112E40B61895D3E4B7A124" ma:contentTypeVersion="12" ma:contentTypeDescription="Create a new document." ma:contentTypeScope="" ma:versionID="bf57deab0d43940f7d947e518756081a">
  <xsd:schema xmlns:xsd="http://www.w3.org/2001/XMLSchema" xmlns:xs="http://www.w3.org/2001/XMLSchema" xmlns:p="http://schemas.microsoft.com/office/2006/metadata/properties" xmlns:ns2="b15130cf-db0b-4fff-995e-bd4b335bfed2" xmlns:ns3="d4de7347-d9c2-4291-88d4-beb782804021" xmlns:ns4="7f6f3641-1368-4f06-a1f2-7da0343b977d" targetNamespace="http://schemas.microsoft.com/office/2006/metadata/properties" ma:root="true" ma:fieldsID="1e9c50d203e7008c9b41b94f5a914d71" ns2:_="" ns3:_="" ns4:_="">
    <xsd:import namespace="b15130cf-db0b-4fff-995e-bd4b335bfed2"/>
    <xsd:import namespace="d4de7347-d9c2-4291-88d4-beb782804021"/>
    <xsd:import namespace="7f6f3641-1368-4f06-a1f2-7da0343b977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3:MediaServiceDateTaken" minOccurs="0"/>
                <xsd:element ref="ns4:SharedWithUsers" minOccurs="0"/>
                <xsd:element ref="ns4:SharedWithDetails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15130cf-db0b-4fff-995e-bd4b335bfed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4de7347-d9c2-4291-88d4-beb782804021" elementFormDefault="qualified">
    <xsd:import namespace="http://schemas.microsoft.com/office/2006/documentManagement/types"/>
    <xsd:import namespace="http://schemas.microsoft.com/office/infopath/2007/PartnerControls"/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f6f3641-1368-4f06-a1f2-7da0343b977d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8165581-A783-43E1-8506-5F12B1AFCD2C}">
  <ds:schemaRefs>
    <ds:schemaRef ds:uri="b15130cf-db0b-4fff-995e-bd4b335bfed2"/>
    <ds:schemaRef ds:uri="d4de7347-d9c2-4291-88d4-beb782804021"/>
    <ds:schemaRef ds:uri="7f6f3641-1368-4f06-a1f2-7da0343b977d"/>
    <ds:schemaRef ds:uri="http://schemas.microsoft.com/office/2006/metadata/properties"/>
    <ds:schemaRef ds:uri="http://purl.org/dc/elements/1.1/"/>
    <ds:schemaRef ds:uri="http://schemas.microsoft.com/office/2006/documentManagement/types"/>
    <ds:schemaRef ds:uri="http://www.w3.org/XML/1998/namespace"/>
    <ds:schemaRef ds:uri="http://purl.org/dc/terms/"/>
    <ds:schemaRef ds:uri="http://purl.org/dc/dcmitype/"/>
    <ds:schemaRef ds:uri="http://schemas.openxmlformats.org/package/2006/metadata/core-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4192D7AE-C8F1-43F8-B6BC-639C15D7E05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3B585DA-F5DC-4AAD-9A1F-DE8A0B518E6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15130cf-db0b-4fff-995e-bd4b335bfed2"/>
    <ds:schemaRef ds:uri="d4de7347-d9c2-4291-88d4-beb782804021"/>
    <ds:schemaRef ds:uri="7f6f3641-1368-4f06-a1f2-7da0343b977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48089</TotalTime>
  <Words>801</Words>
  <Application>Microsoft Office PowerPoint</Application>
  <PresentationFormat>Widescreen</PresentationFormat>
  <Paragraphs>224</Paragraphs>
  <Slides>20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Arial</vt:lpstr>
      <vt:lpstr>Times New Roman</vt:lpstr>
      <vt:lpstr>Wingdings</vt:lpstr>
      <vt:lpstr>802-11-Submission</vt:lpstr>
      <vt:lpstr>STA-STA WLAN Sensing: Scenarios and Signaling</vt:lpstr>
      <vt:lpstr>PowerPoint Presentation</vt:lpstr>
      <vt:lpstr>STA-STA WLAN Sensing: AP as Sensing Initiator</vt:lpstr>
      <vt:lpstr>STA-STA WLAN Sensing</vt:lpstr>
      <vt:lpstr>Measurement Instance</vt:lpstr>
      <vt:lpstr>STA-STA WLAN Sensing</vt:lpstr>
      <vt:lpstr>Measurement Instance</vt:lpstr>
      <vt:lpstr>STA-STA WLAN Sensing</vt:lpstr>
      <vt:lpstr>Measurement Instance</vt:lpstr>
      <vt:lpstr>STA-STA WLAN Sensing</vt:lpstr>
      <vt:lpstr>Measurement Instance</vt:lpstr>
      <vt:lpstr>STA-STA WLAN Sensing</vt:lpstr>
      <vt:lpstr>Measurement Instance</vt:lpstr>
      <vt:lpstr>STA-STA WLAN Sensing</vt:lpstr>
      <vt:lpstr>Measurement Instance</vt:lpstr>
      <vt:lpstr>SBP based STA-STA WLAN sensing</vt:lpstr>
      <vt:lpstr>STA3 as SBP Initiator</vt:lpstr>
      <vt:lpstr>Summary </vt:lpstr>
      <vt:lpstr>PowerPoint Presentation</vt:lpstr>
      <vt:lpstr>PowerPoint Presentation</vt:lpstr>
    </vt:vector>
  </TitlesOfParts>
  <Company>Panasonic Corporation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STA-STA sub7GHz WLAN sensing support by leveraging SBP</dc:title>
  <dc:creator/>
  <cp:keywords>11-22-0339-01-00bf</cp:keywords>
  <cp:lastModifiedBy>Sahoo, Anirudha (Fed)</cp:lastModifiedBy>
  <cp:revision>883</cp:revision>
  <cp:lastPrinted>2014-11-04T15:04:57Z</cp:lastPrinted>
  <dcterms:created xsi:type="dcterms:W3CDTF">2007-04-17T18:10:23Z</dcterms:created>
  <dcterms:modified xsi:type="dcterms:W3CDTF">2022-03-29T13:10:15Z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(12)O48q+nWDiKNAVXoAwq58w7ATF5BZpxUzus1FEuepahc6BRLUWdfXeHQFTCUY0LJynFgfmRNUPZlAVy+j0r6pbTTT4EXTIDQn++fDAJzW+wNWbLiJe8Z4f4WxdeblmkwEZYVIjqjQH/zBS5y6b9GoioXTXjFlVZ7xPu5xRU0WiDXzU0e3oG78RYbPZ2aHX/hl9SFYOtYdUMQjNw+W6g45GYePd7oGmr8CiOcEr8o5DLsyXdeT</vt:lpwstr>
  </property>
  <property fmtid="{D5CDD505-2E9C-101B-9397-08002B2CF9AE}" pid="3" name="_ms_pID_7253431">
    <vt:lpwstr>hBtTL66MZvP2f/KaV3adKT94KHNJID0xypYHmm25hGzk/ETif8Sj8xBGFsYnZVfYQOQ/wAyM9jGI1mxvLrml8FSLl4bDbfLtpebXgH+6bsglE2sjb5/6PLqZ6vrPMuq4xHCeAFploXk9GR4pqeBSsTI3ryAIkLOeZIHu3OlyhiIUHAYFFjusCknP+OLaVPfpnqpJjopJQHwudTzey6vtimu1b8SZqaoMzXoWNM8jqNR1+tnd</vt:lpwstr>
  </property>
  <property fmtid="{D5CDD505-2E9C-101B-9397-08002B2CF9AE}" pid="4" name="_ms_pID_7253432">
    <vt:lpwstr>x8ME0DQ2PpRh3avrRbfrZv56P6DdLEWGgiSMf+uDB4pq8mzhbhG6zPVPz3X1HS7rV0q5VF4keEsOSPp/KUMahD6kIQ6nI8qma02y7yusddScuZyMKuYK7AFTacu2BRKKxw82Xzx/b9m828jjjbhdYp08I8L82pMlPMiTjrFCpVp1AC8y6wfo3GM3bJVjc7D4DG5rJI1R0MXpzIiQOzKrXn0tHb6SOvbzeZuVqelsG00qCwte</vt:lpwstr>
  </property>
  <property fmtid="{D5CDD505-2E9C-101B-9397-08002B2CF9AE}" pid="5" name="_ms_pID_7253433">
    <vt:lpwstr>DeUnBJ7jXkhDFSfx2mbaZLiRTmabchORs5UcQM7t6iy9W9V5x0aJrpdekEha9ev1v7ztBtDiSNiz0nb5TnbmoOjSO9dSTPtxKJtkBk0VOT8v8uSIsc13cQc0DfmbMnZDCw/73NT8fGNvpvuxnOABvrA90Ua7RN1L2t9H8pOjEZKxCOmcGK2xRY5PojaZXHShwppauFNrvLHwrK2A1xMWv2Hy/8UBtsBI7RPOw+pkMh3CoR5h</vt:lpwstr>
  </property>
  <property fmtid="{D5CDD505-2E9C-101B-9397-08002B2CF9AE}" pid="6" name="_ms_pID_725343_00">
    <vt:lpwstr>_ms_pID_725343</vt:lpwstr>
  </property>
  <property fmtid="{D5CDD505-2E9C-101B-9397-08002B2CF9AE}" pid="7" name="_ms_pID_7253431_00">
    <vt:lpwstr>_ms_pID_7253431</vt:lpwstr>
  </property>
  <property fmtid="{D5CDD505-2E9C-101B-9397-08002B2CF9AE}" pid="8" name="_ms_pID_7253432_00">
    <vt:lpwstr>_ms_pID_7253432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9t84MRtTx6Thnshgwp5BWq4UiuH84Eiujfe39Icajo8bMu+OO+aJRKLepkNrNUE99MU7YuJd+fFCg3aweaBTnq2fGfvMW7Ut/bQu8RC1FTVvRRLGOQlyb7hYMxC9aIRdVBZ6p18/5pQrL2cu4rhCKSpebJkgn8YLAtFbLQvYKXu93YKEYLjKpDwJeP+CyI8vT062JGalwlQ3Yvee3IDqJW1yqOBg24U7zWL0L3MKhhrvO8f0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6GWTJDqz29S7smRvZQ2d6O2tevCrNSUYcO/TE5kl465CI3u3agCbKz/IqAI6BCDNXFzeHpTc0L65mbokTOrPcULOX23R2vtnlJnGDo1mTjdsWF4b4qPHz0R58sXuSVXhknyPvskulsySMkLGliq6rC8WkcO5aBCH/kRw9eAT1jvX2qCdNVwm1UhsJZec74rp824gmFvr6KutP18IGVz5uhur7VnixQSUGNWBIVj552MkbME6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sTeVGnCQ0WCLcu3MQHuO0TFinWdHluh2Vf6zXtBjuRebL8xr6suQUaNHGWcf621zJRFmh33DmaFN7MhZOreGlD6ucG2hrcCFhIUw1L/vg/10yQu6cia0ltRDyoV9ZARFiNAqXnGHWnwNjirxWaWwRuMcte7s5PAnIc7KUTz33edbdJXdaI39osewTu48zvXD5Ap8Q0zJ809EcnCIXc+WtGKSzpnNNWwFyVUPx3CFyuEpL4Pj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Dm3MIKDygnrlJgGYaKT7hvJiY3AsvZDFcRpNIqaF2iH+3iYHuJDWGNqjQFQTnPnIW4L7Ph3g4wZJ6lvGXdrp7GMSeF0/HbFbONKSiB6fo3sjR58WECrD3iyflR3pBaDoQwN398Hqp9MUjYgpTKwoV9UJBG1HMAxflrQaAv6/QXkRlJDGoKn90YQTAs+RxuWobh62wp6uacyFPhO3dxEgde63/NbE/BFnXQtf45PCGNa3KvlH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2TW/xbkhJGEaCFDDLT5IDAVYF7wCtVb86KgY7RouYgbTiiRUOUZdvQgYasRYQjRRQHq3j7PEJ5m9aiErVUdxB14eSEqi39a6X/0IWvo/Tl6lOouA5yKfuJr+AnxG9iCUEzuOlA5YtCxXAL38I3f/xKvhMKnXvJsA3IDAAIj0TdpHkqeEjGqdZaLJun9BFA8ui4iGfsGtGbd83Tu9xvBJhy61UCXLzIC1/3e8A7uQIj70Y9vE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y6kFNTjsH2mE8f1UM95zogrbUuwzLzv11JqPEndS5UH5Lo8hJp1y9mBWg137eLLAXkxWIT1wLg0+p/ZEkq2ar/3u10yNvrddGtCMOn+Mik/A6YEfsGhiacDa6gq2VTnIhFya5g2Un2Qd5eq5mxnZth6Wic1AwgAKLTlzgAodJEMyHfuT91df79HCc/2kG/biuHnoxtPvJnwn+VOSQPxc/3X08hy+h9J1u9JNx0xL2/GBk3Jq</vt:lpwstr>
  </property>
  <property fmtid="{D5CDD505-2E9C-101B-9397-08002B2CF9AE}" pid="21" name="_ms_pID_7253439_00">
    <vt:lpwstr>_ms_pID_7253439</vt:lpwstr>
  </property>
  <property fmtid="{D5CDD505-2E9C-101B-9397-08002B2CF9AE}" pid="22" name="_ms_pID_72534310">
    <vt:lpwstr>kiAeZ3SViGiZnriBbU58KYt1RpZ8eBinUdFbRfYxQXRkzDWwNQewHtw75pcA6cREPLuI2SAbxHVYSR3ZUQ5zzjYwte9tx/Sz0XORHKyOcmsIT5gncnPVLYLsDnTA2iOGX/DUw8XNZoQ9LYZzW9Y+ux8R1UZoLQv4XUK12L129g9SBWNmAOm2sZnFbfrpXSC/kozVB/gOTHDLzacdjMJ1j+FvpemlYvFkaW2xdXn6gHIjaUtI</vt:lpwstr>
  </property>
  <property fmtid="{D5CDD505-2E9C-101B-9397-08002B2CF9AE}" pid="23" name="_ms_pID_72534310_00">
    <vt:lpwstr>_ms_pID_72534310</vt:lpwstr>
  </property>
  <property fmtid="{D5CDD505-2E9C-101B-9397-08002B2CF9AE}" pid="24" name="_ms_pID_72534311">
    <vt:lpwstr>w8PjNg==</vt:lpwstr>
  </property>
  <property fmtid="{D5CDD505-2E9C-101B-9397-08002B2CF9AE}" pid="25" name="_ms_pID_72534311_00">
    <vt:lpwstr>_ms_pID_72534311</vt:lpwstr>
  </property>
  <property fmtid="{D5CDD505-2E9C-101B-9397-08002B2CF9AE}" pid="26" name="sflag">
    <vt:lpwstr>1431634268</vt:lpwstr>
  </property>
  <property fmtid="{D5CDD505-2E9C-101B-9397-08002B2CF9AE}" pid="27" name="_NewReviewCycle">
    <vt:lpwstr/>
  </property>
  <property fmtid="{D5CDD505-2E9C-101B-9397-08002B2CF9AE}" pid="28" name="ContentTypeId">
    <vt:lpwstr>0x010100218B0ADC32112E40B61895D3E4B7A124</vt:lpwstr>
  </property>
</Properties>
</file>