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6"/>
  </p:notesMasterIdLst>
  <p:handoutMasterIdLst>
    <p:handoutMasterId r:id="rId37"/>
  </p:handoutMasterIdLst>
  <p:sldIdLst>
    <p:sldId id="256" r:id="rId5"/>
    <p:sldId id="261" r:id="rId6"/>
    <p:sldId id="304" r:id="rId7"/>
    <p:sldId id="356" r:id="rId8"/>
    <p:sldId id="353" r:id="rId9"/>
    <p:sldId id="339" r:id="rId10"/>
    <p:sldId id="350" r:id="rId11"/>
    <p:sldId id="340" r:id="rId12"/>
    <p:sldId id="352" r:id="rId13"/>
    <p:sldId id="354" r:id="rId14"/>
    <p:sldId id="342" r:id="rId15"/>
    <p:sldId id="346" r:id="rId16"/>
    <p:sldId id="357" r:id="rId17"/>
    <p:sldId id="351" r:id="rId18"/>
    <p:sldId id="355" r:id="rId19"/>
    <p:sldId id="349" r:id="rId20"/>
    <p:sldId id="282" r:id="rId21"/>
    <p:sldId id="305" r:id="rId22"/>
    <p:sldId id="283" r:id="rId23"/>
    <p:sldId id="317" r:id="rId24"/>
    <p:sldId id="330" r:id="rId25"/>
    <p:sldId id="334" r:id="rId26"/>
    <p:sldId id="329" r:id="rId27"/>
    <p:sldId id="297" r:id="rId28"/>
    <p:sldId id="284" r:id="rId29"/>
    <p:sldId id="344" r:id="rId30"/>
    <p:sldId id="358" r:id="rId31"/>
    <p:sldId id="359" r:id="rId32"/>
    <p:sldId id="302" r:id="rId33"/>
    <p:sldId id="287" r:id="rId34"/>
    <p:sldId id="348" r:id="rId35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11130F-DC5E-4272-B032-65097F39C587}" v="4" dt="2022-03-22T03:15:48.1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23" autoAdjust="0"/>
    <p:restoredTop sz="93372" autoAdjust="0"/>
  </p:normalViewPr>
  <p:slideViewPr>
    <p:cSldViewPr>
      <p:cViewPr varScale="1">
        <p:scale>
          <a:sx n="63" d="100"/>
          <a:sy n="63" d="100"/>
        </p:scale>
        <p:origin x="1208" y="44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, Qinghua" userId="3892b6bc-94e5-47b4-9d05-088dff5a5b03" providerId="ADAL" clId="{4E11130F-DC5E-4272-B032-65097F39C587}"/>
    <pc:docChg chg="undo custSel modSld modMainMaster">
      <pc:chgData name="Li, Qinghua" userId="3892b6bc-94e5-47b4-9d05-088dff5a5b03" providerId="ADAL" clId="{4E11130F-DC5E-4272-B032-65097F39C587}" dt="2022-03-22T14:26:18.281" v="290" actId="313"/>
      <pc:docMkLst>
        <pc:docMk/>
      </pc:docMkLst>
      <pc:sldChg chg="modSp mod">
        <pc:chgData name="Li, Qinghua" userId="3892b6bc-94e5-47b4-9d05-088dff5a5b03" providerId="ADAL" clId="{4E11130F-DC5E-4272-B032-65097F39C587}" dt="2022-03-22T14:26:18.281" v="290" actId="313"/>
        <pc:sldMkLst>
          <pc:docMk/>
          <pc:sldMk cId="350057432" sldId="355"/>
        </pc:sldMkLst>
        <pc:graphicFrameChg chg="modGraphic">
          <ac:chgData name="Li, Qinghua" userId="3892b6bc-94e5-47b4-9d05-088dff5a5b03" providerId="ADAL" clId="{4E11130F-DC5E-4272-B032-65097F39C587}" dt="2022-03-22T14:26:18.281" v="290" actId="313"/>
          <ac:graphicFrameMkLst>
            <pc:docMk/>
            <pc:sldMk cId="350057432" sldId="355"/>
            <ac:graphicFrameMk id="7" creationId="{B22FDCFA-B08C-4731-B1C0-381E185C537D}"/>
          </ac:graphicFrameMkLst>
        </pc:graphicFrameChg>
      </pc:sldChg>
      <pc:sldChg chg="addSp delSp modSp mod">
        <pc:chgData name="Li, Qinghua" userId="3892b6bc-94e5-47b4-9d05-088dff5a5b03" providerId="ADAL" clId="{4E11130F-DC5E-4272-B032-65097F39C587}" dt="2022-03-22T03:48:13.600" v="57" actId="14100"/>
        <pc:sldMkLst>
          <pc:docMk/>
          <pc:sldMk cId="2726924566" sldId="358"/>
        </pc:sldMkLst>
        <pc:spChg chg="add mod">
          <ac:chgData name="Li, Qinghua" userId="3892b6bc-94e5-47b4-9d05-088dff5a5b03" providerId="ADAL" clId="{4E11130F-DC5E-4272-B032-65097F39C587}" dt="2022-03-22T03:24:36.816" v="48" actId="1076"/>
          <ac:spMkLst>
            <pc:docMk/>
            <pc:sldMk cId="2726924566" sldId="358"/>
            <ac:spMk id="3" creationId="{ED3194A0-8748-486F-B2AB-B998E20F009A}"/>
          </ac:spMkLst>
        </pc:spChg>
        <pc:spChg chg="add mod">
          <ac:chgData name="Li, Qinghua" userId="3892b6bc-94e5-47b4-9d05-088dff5a5b03" providerId="ADAL" clId="{4E11130F-DC5E-4272-B032-65097F39C587}" dt="2022-03-22T03:24:36.816" v="48" actId="1076"/>
          <ac:spMkLst>
            <pc:docMk/>
            <pc:sldMk cId="2726924566" sldId="358"/>
            <ac:spMk id="10" creationId="{D059C9D2-994E-45BD-94D9-2D03031B6933}"/>
          </ac:spMkLst>
        </pc:spChg>
        <pc:spChg chg="add mod">
          <ac:chgData name="Li, Qinghua" userId="3892b6bc-94e5-47b4-9d05-088dff5a5b03" providerId="ADAL" clId="{4E11130F-DC5E-4272-B032-65097F39C587}" dt="2022-03-22T03:24:41.600" v="49" actId="1076"/>
          <ac:spMkLst>
            <pc:docMk/>
            <pc:sldMk cId="2726924566" sldId="358"/>
            <ac:spMk id="12" creationId="{1A795A9B-0639-42C0-81E7-BD5E06E27413}"/>
          </ac:spMkLst>
        </pc:spChg>
        <pc:spChg chg="add mod">
          <ac:chgData name="Li, Qinghua" userId="3892b6bc-94e5-47b4-9d05-088dff5a5b03" providerId="ADAL" clId="{4E11130F-DC5E-4272-B032-65097F39C587}" dt="2022-03-22T03:24:36.816" v="48" actId="1076"/>
          <ac:spMkLst>
            <pc:docMk/>
            <pc:sldMk cId="2726924566" sldId="358"/>
            <ac:spMk id="16" creationId="{FA9B7D4D-70CB-40A3-A989-B374C7A5BB6A}"/>
          </ac:spMkLst>
        </pc:spChg>
        <pc:picChg chg="add mod">
          <ac:chgData name="Li, Qinghua" userId="3892b6bc-94e5-47b4-9d05-088dff5a5b03" providerId="ADAL" clId="{4E11130F-DC5E-4272-B032-65097F39C587}" dt="2022-03-22T03:48:13.600" v="57" actId="14100"/>
          <ac:picMkLst>
            <pc:docMk/>
            <pc:sldMk cId="2726924566" sldId="358"/>
            <ac:picMk id="8" creationId="{8DB6CFA5-04FE-4EC7-8D52-D0090D250756}"/>
          </ac:picMkLst>
        </pc:picChg>
        <pc:picChg chg="del mod">
          <ac:chgData name="Li, Qinghua" userId="3892b6bc-94e5-47b4-9d05-088dff5a5b03" providerId="ADAL" clId="{4E11130F-DC5E-4272-B032-65097F39C587}" dt="2022-03-22T03:23:51.528" v="42" actId="478"/>
          <ac:picMkLst>
            <pc:docMk/>
            <pc:sldMk cId="2726924566" sldId="358"/>
            <ac:picMk id="15" creationId="{F64A02E0-2A94-4077-9A11-BA91B9CF89DA}"/>
          </ac:picMkLst>
        </pc:picChg>
        <pc:picChg chg="add del mod">
          <ac:chgData name="Li, Qinghua" userId="3892b6bc-94e5-47b4-9d05-088dff5a5b03" providerId="ADAL" clId="{4E11130F-DC5E-4272-B032-65097F39C587}" dt="2022-03-22T03:48:00.914" v="52" actId="478"/>
          <ac:picMkLst>
            <pc:docMk/>
            <pc:sldMk cId="2726924566" sldId="358"/>
            <ac:picMk id="18" creationId="{48FB53F2-4747-476C-8F0A-5867580F20B1}"/>
          </ac:picMkLst>
        </pc:picChg>
        <pc:cxnChg chg="add mod">
          <ac:chgData name="Li, Qinghua" userId="3892b6bc-94e5-47b4-9d05-088dff5a5b03" providerId="ADAL" clId="{4E11130F-DC5E-4272-B032-65097F39C587}" dt="2022-03-22T03:24:36.816" v="48" actId="1076"/>
          <ac:cxnSpMkLst>
            <pc:docMk/>
            <pc:sldMk cId="2726924566" sldId="358"/>
            <ac:cxnSpMk id="7" creationId="{A57E7ABF-D866-4287-9DA7-FC010ACCDB68}"/>
          </ac:cxnSpMkLst>
        </pc:cxnChg>
        <pc:cxnChg chg="add mod">
          <ac:chgData name="Li, Qinghua" userId="3892b6bc-94e5-47b4-9d05-088dff5a5b03" providerId="ADAL" clId="{4E11130F-DC5E-4272-B032-65097F39C587}" dt="2022-03-22T03:24:36.816" v="48" actId="1076"/>
          <ac:cxnSpMkLst>
            <pc:docMk/>
            <pc:sldMk cId="2726924566" sldId="358"/>
            <ac:cxnSpMk id="14" creationId="{88C8FAA3-E6F2-49F9-95AC-F027E41A036E}"/>
          </ac:cxnSpMkLst>
        </pc:cxnChg>
      </pc:sldChg>
      <pc:sldChg chg="modSp mod">
        <pc:chgData name="Li, Qinghua" userId="3892b6bc-94e5-47b4-9d05-088dff5a5b03" providerId="ADAL" clId="{4E11130F-DC5E-4272-B032-65097F39C587}" dt="2022-03-22T03:10:23.459" v="1" actId="20577"/>
        <pc:sldMkLst>
          <pc:docMk/>
          <pc:sldMk cId="6951821" sldId="359"/>
        </pc:sldMkLst>
        <pc:spChg chg="mod">
          <ac:chgData name="Li, Qinghua" userId="3892b6bc-94e5-47b4-9d05-088dff5a5b03" providerId="ADAL" clId="{4E11130F-DC5E-4272-B032-65097F39C587}" dt="2022-03-22T03:10:23.459" v="1" actId="20577"/>
          <ac:spMkLst>
            <pc:docMk/>
            <pc:sldMk cId="6951821" sldId="359"/>
            <ac:spMk id="2" creationId="{03713AB9-E9C3-4733-8292-FD7B7F185E02}"/>
          </ac:spMkLst>
        </pc:spChg>
      </pc:sldChg>
      <pc:sldMasterChg chg="modSldLayout">
        <pc:chgData name="Li, Qinghua" userId="3892b6bc-94e5-47b4-9d05-088dff5a5b03" providerId="ADAL" clId="{4E11130F-DC5E-4272-B032-65097F39C587}" dt="2022-03-22T03:50:49.712" v="59" actId="20577"/>
        <pc:sldMasterMkLst>
          <pc:docMk/>
          <pc:sldMasterMk cId="0" sldId="2147483648"/>
        </pc:sldMasterMkLst>
        <pc:sldLayoutChg chg="modSp mod">
          <pc:chgData name="Li, Qinghua" userId="3892b6bc-94e5-47b4-9d05-088dff5a5b03" providerId="ADAL" clId="{4E11130F-DC5E-4272-B032-65097F39C587}" dt="2022-03-22T03:50:49.712" v="59" actId="20577"/>
          <pc:sldLayoutMkLst>
            <pc:docMk/>
            <pc:sldMasterMk cId="0" sldId="2147483648"/>
            <pc:sldLayoutMk cId="0" sldId="2147483650"/>
          </pc:sldLayoutMkLst>
          <pc:spChg chg="mod">
            <ac:chgData name="Li, Qinghua" userId="3892b6bc-94e5-47b4-9d05-088dff5a5b03" providerId="ADAL" clId="{4E11130F-DC5E-4272-B032-65097F39C587}" dt="2022-03-22T03:50:49.712" v="59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Li, Song, </a:t>
            </a:r>
            <a:r>
              <a:rPr lang="en-GB" i="1" dirty="0"/>
              <a:t>et al</a:t>
            </a:r>
            <a:r>
              <a:rPr lang="en-GB" dirty="0"/>
              <a:t>. (Intel)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802.11-22/0506r1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7.png"/><Relationship Id="rId3" Type="http://schemas.openxmlformats.org/officeDocument/2006/relationships/image" Target="../media/image16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50.png"/><Relationship Id="rId4" Type="http://schemas.openxmlformats.org/officeDocument/2006/relationships/image" Target="../media/image280.png"/><Relationship Id="rId9" Type="http://schemas.openxmlformats.org/officeDocument/2006/relationships/image" Target="../media/image3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45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399" y="646854"/>
            <a:ext cx="9495453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2800" dirty="0">
                <a:cs typeface="Calibri" panose="020F0502020204030204" pitchFamily="34" charset="0"/>
              </a:rPr>
              <a:t>Differential Quantization for CSI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2022-03-15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71118" y="2565337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362999"/>
              </p:ext>
            </p:extLst>
          </p:nvPr>
        </p:nvGraphicFramePr>
        <p:xfrm>
          <a:off x="1066800" y="3016363"/>
          <a:ext cx="7447438" cy="21008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5435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531765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180238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85725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Qinghua Li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Intel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Qinghua.li@intel.com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200914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Hao Song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Hao.song@intel.com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08315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Xiaogang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Xiaogang.c.chen@intel.com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3338257"/>
                  </a:ext>
                </a:extLst>
              </a:tr>
              <a:tr h="95546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Cheng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Cheng.chen@intel.com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7518006"/>
                  </a:ext>
                </a:extLst>
              </a:tr>
              <a:tr h="191093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Robert Stacey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81542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633172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Lack of Identifiability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45819D-2DA8-46FD-8474-61F5FD1E83B3}"/>
              </a:ext>
            </a:extLst>
          </p:cNvPr>
          <p:cNvSpPr/>
          <p:nvPr/>
        </p:nvSpPr>
        <p:spPr bwMode="auto">
          <a:xfrm>
            <a:off x="2590800" y="4876800"/>
            <a:ext cx="6858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Date Placeholder 5">
            <a:extLst>
              <a:ext uri="{FF2B5EF4-FFF2-40B4-BE49-F238E27FC236}">
                <a16:creationId xmlns:a16="http://schemas.microsoft.com/office/drawing/2014/main" id="{8576FFED-D3A3-4F25-A19B-83855020716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10" name="Arrow: Curved Down 9">
            <a:extLst>
              <a:ext uri="{FF2B5EF4-FFF2-40B4-BE49-F238E27FC236}">
                <a16:creationId xmlns:a16="http://schemas.microsoft.com/office/drawing/2014/main" id="{FB77E86B-6240-4C2B-83AF-0BC413A6E784}"/>
              </a:ext>
            </a:extLst>
          </p:cNvPr>
          <p:cNvSpPr/>
          <p:nvPr/>
        </p:nvSpPr>
        <p:spPr bwMode="auto">
          <a:xfrm flipH="1">
            <a:off x="1524000" y="3188531"/>
            <a:ext cx="6324600" cy="629085"/>
          </a:xfrm>
          <a:prstGeom prst="curved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F745928-65DC-4C6C-AD7C-AA89EF693819}"/>
              </a:ext>
            </a:extLst>
          </p:cNvPr>
          <p:cNvSpPr txBox="1"/>
          <p:nvPr/>
        </p:nvSpPr>
        <p:spPr>
          <a:xfrm>
            <a:off x="779949" y="1784676"/>
            <a:ext cx="82116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It is infeasible to identify the multipaths from a few feedback samples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C4823A16-49A1-4554-A89A-7A67BBE3C6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4" y="3934335"/>
            <a:ext cx="9738530" cy="2739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475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Effect of DC Notching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BAD5F6AB-38A5-45A8-9A3C-532CA66F88E7}"/>
              </a:ext>
            </a:extLst>
          </p:cNvPr>
          <p:cNvSpPr txBox="1">
            <a:spLocks/>
          </p:cNvSpPr>
          <p:nvPr/>
        </p:nvSpPr>
        <p:spPr bwMode="auto">
          <a:xfrm>
            <a:off x="743373" y="1759373"/>
            <a:ext cx="8640235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b="0" kern="0" dirty="0"/>
              <a:t>Receiver filters the time-domain signal for removing DC component </a:t>
            </a:r>
          </a:p>
          <a:p>
            <a:endParaRPr lang="en-US" sz="2200" b="0" kern="0" dirty="0"/>
          </a:p>
          <a:p>
            <a:endParaRPr lang="en-US" b="0" kern="0" dirty="0"/>
          </a:p>
        </p:txBody>
      </p:sp>
      <p:sp>
        <p:nvSpPr>
          <p:cNvPr id="10" name="Date Placeholder 5">
            <a:extLst>
              <a:ext uri="{FF2B5EF4-FFF2-40B4-BE49-F238E27FC236}">
                <a16:creationId xmlns:a16="http://schemas.microsoft.com/office/drawing/2014/main" id="{3743DA4C-24E3-4A02-A81D-32200EE2B9F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831E325-191B-40B7-BE2D-104A577156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3905" y="2814324"/>
            <a:ext cx="4269695" cy="368807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1948E82-2E30-4A72-BCD3-DB80816765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7756" y="2658113"/>
            <a:ext cx="6121355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984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Filtered Signal in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BAD5F6AB-38A5-45A8-9A3C-532CA66F88E7}"/>
              </a:ext>
            </a:extLst>
          </p:cNvPr>
          <p:cNvSpPr txBox="1">
            <a:spLocks/>
          </p:cNvSpPr>
          <p:nvPr/>
        </p:nvSpPr>
        <p:spPr bwMode="auto">
          <a:xfrm>
            <a:off x="743373" y="1759373"/>
            <a:ext cx="8640235" cy="1972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b="0" kern="0" dirty="0"/>
              <a:t>The DC notch filter convolves with the channel impulse response and increases the channel memory as if the multipath delay is increased</a:t>
            </a:r>
          </a:p>
          <a:p>
            <a:r>
              <a:rPr lang="en-US" b="0" kern="0" dirty="0"/>
              <a:t>Increase inter-path interference</a:t>
            </a:r>
          </a:p>
          <a:p>
            <a:endParaRPr lang="en-US" b="0" kern="0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67E630B-D49F-4516-963C-820613E6D659}"/>
              </a:ext>
            </a:extLst>
          </p:cNvPr>
          <p:cNvCxnSpPr/>
          <p:nvPr/>
        </p:nvCxnSpPr>
        <p:spPr bwMode="auto">
          <a:xfrm>
            <a:off x="685800" y="5257800"/>
            <a:ext cx="2209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068B2A4-591D-476D-964F-F2701B560E0C}"/>
              </a:ext>
            </a:extLst>
          </p:cNvPr>
          <p:cNvCxnSpPr>
            <a:cxnSpLocks/>
          </p:cNvCxnSpPr>
          <p:nvPr/>
        </p:nvCxnSpPr>
        <p:spPr bwMode="auto">
          <a:xfrm flipV="1">
            <a:off x="914400" y="4495800"/>
            <a:ext cx="0" cy="762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AF8891B-C23F-46C6-B13C-D2E4CAED036B}"/>
              </a:ext>
            </a:extLst>
          </p:cNvPr>
          <p:cNvCxnSpPr>
            <a:cxnSpLocks/>
          </p:cNvCxnSpPr>
          <p:nvPr/>
        </p:nvCxnSpPr>
        <p:spPr bwMode="auto">
          <a:xfrm flipV="1">
            <a:off x="1295400" y="4876800"/>
            <a:ext cx="0" cy="381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EED517C-C2A1-4385-87B6-97BF7032DD0E}"/>
              </a:ext>
            </a:extLst>
          </p:cNvPr>
          <p:cNvCxnSpPr/>
          <p:nvPr/>
        </p:nvCxnSpPr>
        <p:spPr bwMode="auto">
          <a:xfrm>
            <a:off x="3698241" y="5257800"/>
            <a:ext cx="2209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1A8834F-CCEB-4F4A-9B9F-8682482CC574}"/>
              </a:ext>
            </a:extLst>
          </p:cNvPr>
          <p:cNvCxnSpPr>
            <a:cxnSpLocks/>
          </p:cNvCxnSpPr>
          <p:nvPr/>
        </p:nvCxnSpPr>
        <p:spPr bwMode="auto">
          <a:xfrm flipV="1">
            <a:off x="4678681" y="4495800"/>
            <a:ext cx="0" cy="762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AFC3DDB-93DE-44F4-8DD0-06F11F8678DA}"/>
              </a:ext>
            </a:extLst>
          </p:cNvPr>
          <p:cNvCxnSpPr>
            <a:cxnSpLocks/>
          </p:cNvCxnSpPr>
          <p:nvPr/>
        </p:nvCxnSpPr>
        <p:spPr bwMode="auto">
          <a:xfrm>
            <a:off x="4307841" y="5257800"/>
            <a:ext cx="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6908773-E41E-4540-809D-8D6B51998761}"/>
              </a:ext>
            </a:extLst>
          </p:cNvPr>
          <p:cNvCxnSpPr>
            <a:cxnSpLocks/>
          </p:cNvCxnSpPr>
          <p:nvPr/>
        </p:nvCxnSpPr>
        <p:spPr bwMode="auto">
          <a:xfrm>
            <a:off x="5069841" y="5257800"/>
            <a:ext cx="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sp>
        <p:nvSpPr>
          <p:cNvPr id="23" name="Oval 22">
            <a:extLst>
              <a:ext uri="{FF2B5EF4-FFF2-40B4-BE49-F238E27FC236}">
                <a16:creationId xmlns:a16="http://schemas.microsoft.com/office/drawing/2014/main" id="{9052EC53-8DBA-46FD-8D1A-65912C9CAE71}"/>
              </a:ext>
            </a:extLst>
          </p:cNvPr>
          <p:cNvSpPr/>
          <p:nvPr/>
        </p:nvSpPr>
        <p:spPr bwMode="auto">
          <a:xfrm>
            <a:off x="3048000" y="5015661"/>
            <a:ext cx="380999" cy="38098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345F4F5-E36D-4762-AC5C-C5F95C5CBDEC}"/>
              </a:ext>
            </a:extLst>
          </p:cNvPr>
          <p:cNvCxnSpPr>
            <a:stCxn id="23" idx="1"/>
            <a:endCxn id="23" idx="5"/>
          </p:cNvCxnSpPr>
          <p:nvPr/>
        </p:nvCxnSpPr>
        <p:spPr bwMode="auto">
          <a:xfrm>
            <a:off x="3103796" y="5071455"/>
            <a:ext cx="269407" cy="2693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F93AE40-FFA1-4B3E-9201-F832B5A43068}"/>
              </a:ext>
            </a:extLst>
          </p:cNvPr>
          <p:cNvCxnSpPr>
            <a:cxnSpLocks/>
            <a:stCxn id="23" idx="3"/>
            <a:endCxn id="23" idx="7"/>
          </p:cNvCxnSpPr>
          <p:nvPr/>
        </p:nvCxnSpPr>
        <p:spPr bwMode="auto">
          <a:xfrm flipV="1">
            <a:off x="3103796" y="5071455"/>
            <a:ext cx="269407" cy="2693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4F186E7B-EE30-44A1-9129-C851BC60DE04}"/>
              </a:ext>
            </a:extLst>
          </p:cNvPr>
          <p:cNvSpPr/>
          <p:nvPr/>
        </p:nvSpPr>
        <p:spPr bwMode="auto">
          <a:xfrm>
            <a:off x="6243321" y="5032589"/>
            <a:ext cx="447039" cy="399622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2E49568-1259-4096-83BF-7534FE414242}"/>
              </a:ext>
            </a:extLst>
          </p:cNvPr>
          <p:cNvCxnSpPr/>
          <p:nvPr/>
        </p:nvCxnSpPr>
        <p:spPr bwMode="auto">
          <a:xfrm>
            <a:off x="7010400" y="5232400"/>
            <a:ext cx="2209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87396D4-CDE3-4479-A665-087A77A34BA7}"/>
              </a:ext>
            </a:extLst>
          </p:cNvPr>
          <p:cNvCxnSpPr>
            <a:cxnSpLocks/>
          </p:cNvCxnSpPr>
          <p:nvPr/>
        </p:nvCxnSpPr>
        <p:spPr bwMode="auto">
          <a:xfrm flipV="1">
            <a:off x="7810500" y="4470400"/>
            <a:ext cx="0" cy="762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BD7FB20-01A8-4030-83F6-0B4F44A0961A}"/>
              </a:ext>
            </a:extLst>
          </p:cNvPr>
          <p:cNvCxnSpPr>
            <a:cxnSpLocks/>
          </p:cNvCxnSpPr>
          <p:nvPr/>
        </p:nvCxnSpPr>
        <p:spPr bwMode="auto">
          <a:xfrm>
            <a:off x="8692727" y="5226553"/>
            <a:ext cx="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C06DC6B-CE07-4BF6-A191-A7E75F0FB606}"/>
              </a:ext>
            </a:extLst>
          </p:cNvPr>
          <p:cNvCxnSpPr>
            <a:cxnSpLocks/>
          </p:cNvCxnSpPr>
          <p:nvPr/>
        </p:nvCxnSpPr>
        <p:spPr bwMode="auto">
          <a:xfrm>
            <a:off x="7473527" y="5232400"/>
            <a:ext cx="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E0A76B0-110A-45E5-9EFE-EB14CE6AACE8}"/>
              </a:ext>
            </a:extLst>
          </p:cNvPr>
          <p:cNvCxnSpPr>
            <a:cxnSpLocks/>
          </p:cNvCxnSpPr>
          <p:nvPr/>
        </p:nvCxnSpPr>
        <p:spPr bwMode="auto">
          <a:xfrm flipV="1">
            <a:off x="8235527" y="4816689"/>
            <a:ext cx="0" cy="431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sp>
        <p:nvSpPr>
          <p:cNvPr id="24" name="Date Placeholder 5">
            <a:extLst>
              <a:ext uri="{FF2B5EF4-FFF2-40B4-BE49-F238E27FC236}">
                <a16:creationId xmlns:a16="http://schemas.microsoft.com/office/drawing/2014/main" id="{ECEAD52D-1557-4C3F-87D1-434B38D8AE9C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3934DB-ED2E-48E6-B2A3-8300F1B1A84B}"/>
              </a:ext>
            </a:extLst>
          </p:cNvPr>
          <p:cNvSpPr txBox="1"/>
          <p:nvPr/>
        </p:nvSpPr>
        <p:spPr>
          <a:xfrm>
            <a:off x="649229" y="5638800"/>
            <a:ext cx="12923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Multipaths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BD65E50-B163-48E8-8B2A-CB99B572CF12}"/>
              </a:ext>
            </a:extLst>
          </p:cNvPr>
          <p:cNvSpPr txBox="1"/>
          <p:nvPr/>
        </p:nvSpPr>
        <p:spPr>
          <a:xfrm>
            <a:off x="3933215" y="5677689"/>
            <a:ext cx="17347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DC notch filter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09C04D4-DC72-4ECE-8920-97C7A4A87E02}"/>
              </a:ext>
            </a:extLst>
          </p:cNvPr>
          <p:cNvSpPr txBox="1"/>
          <p:nvPr/>
        </p:nvSpPr>
        <p:spPr>
          <a:xfrm>
            <a:off x="7247915" y="5693923"/>
            <a:ext cx="1885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Extended spread</a:t>
            </a:r>
          </a:p>
        </p:txBody>
      </p:sp>
    </p:spTree>
    <p:extLst>
      <p:ext uri="{BB962C8B-B14F-4D97-AF65-F5344CB8AC3E}">
        <p14:creationId xmlns:p14="http://schemas.microsoft.com/office/powerpoint/2010/main" val="290968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517" y="798391"/>
            <a:ext cx="8991600" cy="1136227"/>
          </a:xfrm>
        </p:spPr>
        <p:txBody>
          <a:bodyPr/>
          <a:lstStyle/>
          <a:p>
            <a:r>
              <a:rPr lang="en-US" sz="3200" dirty="0"/>
              <a:t>Additional Concerns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46" name="Date Placeholder 5">
            <a:extLst>
              <a:ext uri="{FF2B5EF4-FFF2-40B4-BE49-F238E27FC236}">
                <a16:creationId xmlns:a16="http://schemas.microsoft.com/office/drawing/2014/main" id="{B70AD775-7796-4B18-934E-C96EF6DC86D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52" name="Content Placeholder 7">
            <a:extLst>
              <a:ext uri="{FF2B5EF4-FFF2-40B4-BE49-F238E27FC236}">
                <a16:creationId xmlns:a16="http://schemas.microsoft.com/office/drawing/2014/main" id="{7BB3ACDD-7D76-4D36-BCD7-DFE33608E6AF}"/>
              </a:ext>
            </a:extLst>
          </p:cNvPr>
          <p:cNvSpPr txBox="1">
            <a:spLocks/>
          </p:cNvSpPr>
          <p:nvPr/>
        </p:nvSpPr>
        <p:spPr bwMode="auto">
          <a:xfrm>
            <a:off x="778933" y="1926656"/>
            <a:ext cx="8700346" cy="33311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800" b="0" kern="0" dirty="0"/>
              <a:t>The wraparound of the long tails in IFFT window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600" b="0" kern="0" dirty="0"/>
              <a:t>Which time samples should be fed back?</a:t>
            </a:r>
          </a:p>
          <a:p>
            <a:r>
              <a:rPr lang="en-US" sz="2800" b="0" kern="0" dirty="0"/>
              <a:t>Interpolation and extrapolation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600" b="0" kern="0" dirty="0"/>
              <a:t>Should DC tones, edge tones, and punctured sub-band be filled before IFFT?</a:t>
            </a:r>
          </a:p>
          <a:p>
            <a:endParaRPr lang="en-US" sz="2200" b="0" kern="0" dirty="0"/>
          </a:p>
          <a:p>
            <a:endParaRPr lang="en-US" b="0" kern="0" dirty="0"/>
          </a:p>
        </p:txBody>
      </p:sp>
    </p:spTree>
    <p:extLst>
      <p:ext uri="{BB962C8B-B14F-4D97-AF65-F5344CB8AC3E}">
        <p14:creationId xmlns:p14="http://schemas.microsoft.com/office/powerpoint/2010/main" val="3817146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Wraparound Effect of FFT Window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45819D-2DA8-46FD-8474-61F5FD1E83B3}"/>
              </a:ext>
            </a:extLst>
          </p:cNvPr>
          <p:cNvSpPr/>
          <p:nvPr/>
        </p:nvSpPr>
        <p:spPr bwMode="auto">
          <a:xfrm>
            <a:off x="2590800" y="4876800"/>
            <a:ext cx="6858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Date Placeholder 5">
            <a:extLst>
              <a:ext uri="{FF2B5EF4-FFF2-40B4-BE49-F238E27FC236}">
                <a16:creationId xmlns:a16="http://schemas.microsoft.com/office/drawing/2014/main" id="{2BAE95F8-9907-4031-873F-B9285AC12BF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2EE9F7C-14BC-4850-907C-1870D2ADAC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175" y="1805094"/>
            <a:ext cx="7816850" cy="2358814"/>
          </a:xfrm>
          <a:prstGeom prst="rect">
            <a:avLst/>
          </a:prstGeom>
        </p:spPr>
      </p:pic>
      <p:cxnSp>
        <p:nvCxnSpPr>
          <p:cNvPr id="24" name="Connector: Curved 23">
            <a:extLst>
              <a:ext uri="{FF2B5EF4-FFF2-40B4-BE49-F238E27FC236}">
                <a16:creationId xmlns:a16="http://schemas.microsoft.com/office/drawing/2014/main" id="{736D03ED-E602-441B-8A58-D682D61F2B5E}"/>
              </a:ext>
            </a:extLst>
          </p:cNvPr>
          <p:cNvCxnSpPr/>
          <p:nvPr/>
        </p:nvCxnSpPr>
        <p:spPr bwMode="auto">
          <a:xfrm rot="10800000" flipV="1">
            <a:off x="1991376" y="2560321"/>
            <a:ext cx="609584" cy="381000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1198F8B-0DF9-4E8D-A3C8-6D16383EA848}"/>
              </a:ext>
            </a:extLst>
          </p:cNvPr>
          <p:cNvSpPr txBox="1"/>
          <p:nvPr/>
        </p:nvSpPr>
        <p:spPr>
          <a:xfrm>
            <a:off x="2590800" y="2398171"/>
            <a:ext cx="12731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One main peak</a:t>
            </a:r>
          </a:p>
        </p:txBody>
      </p:sp>
      <p:cxnSp>
        <p:nvCxnSpPr>
          <p:cNvPr id="26" name="Connector: Curved 25">
            <a:extLst>
              <a:ext uri="{FF2B5EF4-FFF2-40B4-BE49-F238E27FC236}">
                <a16:creationId xmlns:a16="http://schemas.microsoft.com/office/drawing/2014/main" id="{2FBB35AC-7985-48A8-878D-DA2AD8E5538E}"/>
              </a:ext>
            </a:extLst>
          </p:cNvPr>
          <p:cNvCxnSpPr/>
          <p:nvPr/>
        </p:nvCxnSpPr>
        <p:spPr bwMode="auto">
          <a:xfrm rot="10800000" flipV="1">
            <a:off x="2128520" y="4694330"/>
            <a:ext cx="609584" cy="381000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4E97000-193C-4730-8F36-0F5F7F9093D0}"/>
              </a:ext>
            </a:extLst>
          </p:cNvPr>
          <p:cNvSpPr txBox="1"/>
          <p:nvPr/>
        </p:nvSpPr>
        <p:spPr>
          <a:xfrm>
            <a:off x="2738104" y="4542341"/>
            <a:ext cx="13599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Two main peaks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B8111F8-A04A-4141-B639-5C2ADAF29B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175" y="4178299"/>
            <a:ext cx="7797800" cy="2730500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D58AFC8-B86E-465A-8AA7-D9BB6D6DD787}"/>
              </a:ext>
            </a:extLst>
          </p:cNvPr>
          <p:cNvCxnSpPr>
            <a:cxnSpLocks/>
          </p:cNvCxnSpPr>
          <p:nvPr/>
        </p:nvCxnSpPr>
        <p:spPr bwMode="auto">
          <a:xfrm flipV="1">
            <a:off x="1063625" y="2560321"/>
            <a:ext cx="0" cy="37376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01A6021-19C4-460D-AF5A-7AAFE64BE429}"/>
              </a:ext>
            </a:extLst>
          </p:cNvPr>
          <p:cNvCxnSpPr/>
          <p:nvPr/>
        </p:nvCxnSpPr>
        <p:spPr bwMode="auto">
          <a:xfrm>
            <a:off x="1063625" y="2560321"/>
            <a:ext cx="762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1BFC46B-E131-4663-92A9-F09E45C87411}"/>
              </a:ext>
            </a:extLst>
          </p:cNvPr>
          <p:cNvCxnSpPr/>
          <p:nvPr/>
        </p:nvCxnSpPr>
        <p:spPr bwMode="auto">
          <a:xfrm>
            <a:off x="1063625" y="6297925"/>
            <a:ext cx="762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11293D9-8674-4423-8BBB-EC60FB853537}"/>
              </a:ext>
            </a:extLst>
          </p:cNvPr>
          <p:cNvSpPr txBox="1"/>
          <p:nvPr/>
        </p:nvSpPr>
        <p:spPr>
          <a:xfrm>
            <a:off x="160425" y="3824164"/>
            <a:ext cx="18309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</a:rPr>
              <a:t>Same object?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DB2C0BE-651F-491F-81A2-0B346FA209A5}"/>
              </a:ext>
            </a:extLst>
          </p:cNvPr>
          <p:cNvCxnSpPr>
            <a:cxnSpLocks/>
          </p:cNvCxnSpPr>
          <p:nvPr/>
        </p:nvCxnSpPr>
        <p:spPr bwMode="auto">
          <a:xfrm>
            <a:off x="2128519" y="3124200"/>
            <a:ext cx="4886979" cy="17259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5A2A6475-C2F4-4935-B1E3-56360AF76A2E}"/>
              </a:ext>
            </a:extLst>
          </p:cNvPr>
          <p:cNvSpPr txBox="1"/>
          <p:nvPr/>
        </p:nvSpPr>
        <p:spPr>
          <a:xfrm>
            <a:off x="3328637" y="3097518"/>
            <a:ext cx="22466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</a:rPr>
              <a:t>Or same object?</a:t>
            </a:r>
          </a:p>
        </p:txBody>
      </p:sp>
      <p:cxnSp>
        <p:nvCxnSpPr>
          <p:cNvPr id="7" name="Connector: Curved 6">
            <a:extLst>
              <a:ext uri="{FF2B5EF4-FFF2-40B4-BE49-F238E27FC236}">
                <a16:creationId xmlns:a16="http://schemas.microsoft.com/office/drawing/2014/main" id="{4012B022-7F7E-4A71-8B7B-4950ECAD159A}"/>
              </a:ext>
            </a:extLst>
          </p:cNvPr>
          <p:cNvCxnSpPr>
            <a:cxnSpLocks/>
          </p:cNvCxnSpPr>
          <p:nvPr/>
        </p:nvCxnSpPr>
        <p:spPr bwMode="auto">
          <a:xfrm>
            <a:off x="6477000" y="5558789"/>
            <a:ext cx="457200" cy="152400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120547F-06AA-4B7D-952A-DCE16BE1F3EA}"/>
              </a:ext>
            </a:extLst>
          </p:cNvPr>
          <p:cNvSpPr txBox="1"/>
          <p:nvPr/>
        </p:nvSpPr>
        <p:spPr>
          <a:xfrm>
            <a:off x="4992293" y="5359828"/>
            <a:ext cx="15050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Large fake peak</a:t>
            </a:r>
          </a:p>
        </p:txBody>
      </p:sp>
    </p:spTree>
    <p:extLst>
      <p:ext uri="{BB962C8B-B14F-4D97-AF65-F5344CB8AC3E}">
        <p14:creationId xmlns:p14="http://schemas.microsoft.com/office/powerpoint/2010/main" val="3881381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Pros and Cons of TCIR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16" name="Date Placeholder 5">
            <a:extLst>
              <a:ext uri="{FF2B5EF4-FFF2-40B4-BE49-F238E27FC236}">
                <a16:creationId xmlns:a16="http://schemas.microsoft.com/office/drawing/2014/main" id="{8576FFED-D3A3-4F25-A19B-83855020716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22" name="Content Placeholder 7">
            <a:extLst>
              <a:ext uri="{FF2B5EF4-FFF2-40B4-BE49-F238E27FC236}">
                <a16:creationId xmlns:a16="http://schemas.microsoft.com/office/drawing/2014/main" id="{3908A8CA-11D3-4864-8EF6-EDFCFCE003B8}"/>
              </a:ext>
            </a:extLst>
          </p:cNvPr>
          <p:cNvSpPr txBox="1">
            <a:spLocks/>
          </p:cNvSpPr>
          <p:nvPr/>
        </p:nvSpPr>
        <p:spPr bwMode="auto">
          <a:xfrm>
            <a:off x="741595" y="1799449"/>
            <a:ext cx="8517467" cy="12888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endParaRPr lang="en-US" b="0" kern="0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B22FDCFA-B08C-4731-B1C0-381E185C53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318975"/>
              </p:ext>
            </p:extLst>
          </p:nvPr>
        </p:nvGraphicFramePr>
        <p:xfrm>
          <a:off x="934719" y="2209800"/>
          <a:ext cx="7884162" cy="4352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0935">
                  <a:extLst>
                    <a:ext uri="{9D8B030D-6E8A-4147-A177-3AD203B41FA5}">
                      <a16:colId xmlns:a16="http://schemas.microsoft.com/office/drawing/2014/main" val="27395472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391405395"/>
                    </a:ext>
                  </a:extLst>
                </a:gridCol>
                <a:gridCol w="4235027">
                  <a:extLst>
                    <a:ext uri="{9D8B030D-6E8A-4147-A177-3AD203B41FA5}">
                      <a16:colId xmlns:a16="http://schemas.microsoft.com/office/drawing/2014/main" val="20923755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Cons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4178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Compatibility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Incompatible with legacy frequency domain implementation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881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Complexity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High complexity at sounding receiver due to additional IFFT and feedback sample selection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191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Application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Limited. </a:t>
                      </a:r>
                      <a:r>
                        <a:rPr lang="en-US"/>
                        <a:t>Inapplicable </a:t>
                      </a:r>
                      <a:r>
                        <a:rPr lang="en-US" dirty="0"/>
                        <a:t>to discontinuous band like 80+80 and punctured band.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052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Overhead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683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Multipath identifiability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Poor identifiability and consistency due to inter-path interference, sampling time variation, and FFT window shifting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1268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0574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Frequency Domain Approach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76D5283-5849-4D92-AFDF-D0CE28AEF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1" y="1870950"/>
            <a:ext cx="8288868" cy="4453650"/>
          </a:xfrm>
        </p:spPr>
        <p:txBody>
          <a:bodyPr/>
          <a:lstStyle/>
          <a:p>
            <a:r>
              <a:rPr lang="en-US" sz="2600" b="0" dirty="0"/>
              <a:t>Feed all information back to sounding transmitter with minimum complexity </a:t>
            </a:r>
          </a:p>
          <a:p>
            <a:r>
              <a:rPr lang="en-US" sz="2600" b="0" dirty="0"/>
              <a:t>Be compatible with legacy channel estimation done in frequency domain</a:t>
            </a:r>
          </a:p>
          <a:p>
            <a:r>
              <a:rPr lang="en-US" sz="2600" b="0" dirty="0"/>
              <a:t>Reduce the feedback overhead by frequency domain down sampling</a:t>
            </a:r>
          </a:p>
          <a:p>
            <a:r>
              <a:rPr lang="en-US" sz="2600" b="0" dirty="0"/>
              <a:t>Can further reduce the feedback overhead by differential quantization, exploiting the channel correlation due to the main multipath cluster</a:t>
            </a:r>
          </a:p>
        </p:txBody>
      </p:sp>
    </p:spTree>
    <p:extLst>
      <p:ext uri="{BB962C8B-B14F-4D97-AF65-F5344CB8AC3E}">
        <p14:creationId xmlns:p14="http://schemas.microsoft.com/office/powerpoint/2010/main" val="16719360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Correlation across Frequency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BAD5F6AB-38A5-45A8-9A3C-532CA66F88E7}"/>
              </a:ext>
            </a:extLst>
          </p:cNvPr>
          <p:cNvSpPr txBox="1">
            <a:spLocks/>
          </p:cNvSpPr>
          <p:nvPr/>
        </p:nvSpPr>
        <p:spPr bwMode="auto">
          <a:xfrm>
            <a:off x="812073" y="1782212"/>
            <a:ext cx="8288868" cy="25062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b="0" kern="0" dirty="0"/>
              <a:t>Channel responses of each link are correlated across frequency</a:t>
            </a:r>
          </a:p>
          <a:p>
            <a:r>
              <a:rPr lang="en-US" sz="2200" b="0" kern="0" dirty="0"/>
              <a:t>The correlation decreases with </a:t>
            </a:r>
            <a:r>
              <a:rPr lang="en-US" sz="2200" b="0" i="1" kern="0" dirty="0"/>
              <a:t>N</a:t>
            </a:r>
            <a:r>
              <a:rPr lang="en-US" sz="2200" b="0" kern="0" baseline="-25000" dirty="0"/>
              <a:t>g</a:t>
            </a:r>
            <a:r>
              <a:rPr lang="en-US" sz="2200" b="0" kern="0" dirty="0"/>
              <a:t> but it always exists thank to the dominant multipath cluster </a:t>
            </a:r>
          </a:p>
          <a:p>
            <a:endParaRPr lang="en-US" sz="2200" b="0" kern="0" dirty="0"/>
          </a:p>
          <a:p>
            <a:endParaRPr lang="en-US" sz="2200" b="0" kern="0" dirty="0"/>
          </a:p>
          <a:p>
            <a:endParaRPr lang="en-US" sz="2200" b="0" kern="0" dirty="0"/>
          </a:p>
          <a:p>
            <a:r>
              <a:rPr lang="en-US" sz="2200" b="0" kern="0" dirty="0"/>
              <a:t>The correlation can be exploited to improve quantization accuracy</a:t>
            </a:r>
          </a:p>
          <a:p>
            <a:endParaRPr lang="en-US" b="0" kern="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BBAF0F0-61CC-4F3E-A2FD-03E450F2B5E6}"/>
              </a:ext>
            </a:extLst>
          </p:cNvPr>
          <p:cNvGrpSpPr/>
          <p:nvPr/>
        </p:nvGrpSpPr>
        <p:grpSpPr>
          <a:xfrm>
            <a:off x="1487868" y="4565598"/>
            <a:ext cx="6937277" cy="2241231"/>
            <a:chOff x="1213431" y="3641378"/>
            <a:chExt cx="7896664" cy="2801016"/>
          </a:xfrm>
        </p:grpSpPr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49BAC073-382D-4534-B342-D5D01713022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85024" y="6411114"/>
              <a:ext cx="741172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15EF504-A9A0-461B-A7B9-3F27377A22A0}"/>
                </a:ext>
              </a:extLst>
            </p:cNvPr>
            <p:cNvSpPr txBox="1"/>
            <p:nvPr/>
          </p:nvSpPr>
          <p:spPr>
            <a:xfrm>
              <a:off x="8861309" y="6073062"/>
              <a:ext cx="2487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dirty="0">
                  <a:solidFill>
                    <a:schemeClr val="tx1"/>
                  </a:solidFill>
                </a:rPr>
                <a:t>f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60CA13E-9134-49F9-91BE-E2B25A967EA2}"/>
                </a:ext>
              </a:extLst>
            </p:cNvPr>
            <p:cNvSpPr txBox="1"/>
            <p:nvPr/>
          </p:nvSpPr>
          <p:spPr>
            <a:xfrm>
              <a:off x="1213431" y="5395913"/>
              <a:ext cx="629883" cy="5000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tx1"/>
                  </a:solidFill>
                </a:rPr>
                <a:t>h</a:t>
              </a:r>
              <a:r>
                <a:rPr lang="en-US" sz="2000" dirty="0">
                  <a:solidFill>
                    <a:schemeClr val="tx1"/>
                  </a:solidFill>
                </a:rPr>
                <a:t>(</a:t>
              </a:r>
              <a:r>
                <a:rPr lang="en-US" sz="2000" i="1" dirty="0">
                  <a:solidFill>
                    <a:schemeClr val="tx1"/>
                  </a:solidFill>
                </a:rPr>
                <a:t>f</a:t>
              </a:r>
              <a:r>
                <a:rPr lang="en-US" sz="2000" dirty="0">
                  <a:solidFill>
                    <a:schemeClr val="tx1"/>
                  </a:solidFill>
                </a:rPr>
                <a:t>)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DBD3CB84-D83E-4AA6-86F2-F06A9941933E}"/>
                </a:ext>
              </a:extLst>
            </p:cNvPr>
            <p:cNvCxnSpPr/>
            <p:nvPr/>
          </p:nvCxnSpPr>
          <p:spPr bwMode="auto">
            <a:xfrm>
              <a:off x="4267200" y="4507765"/>
              <a:ext cx="336356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73114FCD-15B5-46F6-912A-45CF7113F311}"/>
                </a:ext>
              </a:extLst>
            </p:cNvPr>
            <p:cNvCxnSpPr/>
            <p:nvPr/>
          </p:nvCxnSpPr>
          <p:spPr bwMode="auto">
            <a:xfrm flipV="1">
              <a:off x="4985781" y="3902213"/>
              <a:ext cx="0" cy="60555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oval"/>
            </a:ln>
            <a:effectLst/>
          </p:spPr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EDC9219E-A2F4-4CA3-9F76-569595A8C76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443428" y="4102268"/>
              <a:ext cx="0" cy="40549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oval"/>
            </a:ln>
            <a:effectLst/>
          </p:spPr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9F19F6C0-D971-49AA-B3B1-F040A3371AD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043629" y="4279165"/>
              <a:ext cx="0" cy="2286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oval"/>
            </a:ln>
            <a:effectLst/>
          </p:spPr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7CAB7F5F-C899-4677-9404-35885B5F503D}"/>
                </a:ext>
              </a:extLst>
            </p:cNvPr>
            <p:cNvSpPr txBox="1"/>
            <p:nvPr/>
          </p:nvSpPr>
          <p:spPr>
            <a:xfrm>
              <a:off x="7652781" y="4307710"/>
              <a:ext cx="2872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>
                  <a:solidFill>
                    <a:schemeClr val="tx1"/>
                  </a:solidFill>
                </a:rPr>
                <a:t>τ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8E08C53-8976-4B86-87CB-4E173CEC9D66}"/>
                </a:ext>
              </a:extLst>
            </p:cNvPr>
            <p:cNvSpPr/>
            <p:nvPr/>
          </p:nvSpPr>
          <p:spPr bwMode="auto">
            <a:xfrm>
              <a:off x="6917319" y="4057945"/>
              <a:ext cx="287258" cy="605552"/>
            </a:xfrm>
            <a:prstGeom prst="ellipse">
              <a:avLst/>
            </a:prstGeom>
            <a:solidFill>
              <a:srgbClr val="00B8FF">
                <a:alpha val="12000"/>
              </a:srgbClr>
            </a:solidFill>
            <a:ln w="317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CA04FD67-452D-44EF-938A-49EF67307AEC}"/>
                </a:ext>
              </a:extLst>
            </p:cNvPr>
            <p:cNvSpPr/>
            <p:nvPr/>
          </p:nvSpPr>
          <p:spPr bwMode="auto">
            <a:xfrm>
              <a:off x="1875971" y="5617081"/>
              <a:ext cx="6429829" cy="455981"/>
            </a:xfrm>
            <a:custGeom>
              <a:avLst/>
              <a:gdLst>
                <a:gd name="connsiteX0" fmla="*/ 0 w 6705600"/>
                <a:gd name="connsiteY0" fmla="*/ 337598 h 337598"/>
                <a:gd name="connsiteX1" fmla="*/ 1872343 w 6705600"/>
                <a:gd name="connsiteY1" fmla="*/ 141 h 337598"/>
                <a:gd name="connsiteX2" fmla="*/ 3799114 w 6705600"/>
                <a:gd name="connsiteY2" fmla="*/ 294055 h 337598"/>
                <a:gd name="connsiteX3" fmla="*/ 4887686 w 6705600"/>
                <a:gd name="connsiteY3" fmla="*/ 163427 h 337598"/>
                <a:gd name="connsiteX4" fmla="*/ 6313714 w 6705600"/>
                <a:gd name="connsiteY4" fmla="*/ 294055 h 337598"/>
                <a:gd name="connsiteX5" fmla="*/ 6705600 w 6705600"/>
                <a:gd name="connsiteY5" fmla="*/ 228741 h 337598"/>
                <a:gd name="connsiteX6" fmla="*/ 6705600 w 6705600"/>
                <a:gd name="connsiteY6" fmla="*/ 228741 h 3375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05600" h="337598">
                  <a:moveTo>
                    <a:pt x="0" y="337598"/>
                  </a:moveTo>
                  <a:cubicBezTo>
                    <a:pt x="619578" y="172498"/>
                    <a:pt x="1239157" y="7398"/>
                    <a:pt x="1872343" y="141"/>
                  </a:cubicBezTo>
                  <a:cubicBezTo>
                    <a:pt x="2505529" y="-7116"/>
                    <a:pt x="3296557" y="266841"/>
                    <a:pt x="3799114" y="294055"/>
                  </a:cubicBezTo>
                  <a:cubicBezTo>
                    <a:pt x="4301671" y="321269"/>
                    <a:pt x="4468586" y="163427"/>
                    <a:pt x="4887686" y="163427"/>
                  </a:cubicBezTo>
                  <a:cubicBezTo>
                    <a:pt x="5306786" y="163427"/>
                    <a:pt x="6010728" y="283169"/>
                    <a:pt x="6313714" y="294055"/>
                  </a:cubicBezTo>
                  <a:cubicBezTo>
                    <a:pt x="6616700" y="304941"/>
                    <a:pt x="6705600" y="228741"/>
                    <a:pt x="6705600" y="228741"/>
                  </a:cubicBezTo>
                  <a:lnTo>
                    <a:pt x="6705600" y="228741"/>
                  </a:lnTo>
                </a:path>
              </a:pathLst>
            </a:cu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D78375E-AE90-48ED-8A3B-199E18140C57}"/>
                </a:ext>
              </a:extLst>
            </p:cNvPr>
            <p:cNvSpPr/>
            <p:nvPr/>
          </p:nvSpPr>
          <p:spPr bwMode="auto">
            <a:xfrm>
              <a:off x="1915886" y="5521408"/>
              <a:ext cx="6422571" cy="512821"/>
            </a:xfrm>
            <a:custGeom>
              <a:avLst/>
              <a:gdLst>
                <a:gd name="connsiteX0" fmla="*/ 0 w 6422571"/>
                <a:gd name="connsiteY0" fmla="*/ 318526 h 512821"/>
                <a:gd name="connsiteX1" fmla="*/ 783771 w 6422571"/>
                <a:gd name="connsiteY1" fmla="*/ 405612 h 512821"/>
                <a:gd name="connsiteX2" fmla="*/ 1643743 w 6422571"/>
                <a:gd name="connsiteY2" fmla="*/ 46383 h 512821"/>
                <a:gd name="connsiteX3" fmla="*/ 2427514 w 6422571"/>
                <a:gd name="connsiteY3" fmla="*/ 24612 h 512821"/>
                <a:gd name="connsiteX4" fmla="*/ 3015343 w 6422571"/>
                <a:gd name="connsiteY4" fmla="*/ 231441 h 512821"/>
                <a:gd name="connsiteX5" fmla="*/ 3331028 w 6422571"/>
                <a:gd name="connsiteY5" fmla="*/ 166126 h 512821"/>
                <a:gd name="connsiteX6" fmla="*/ 4147457 w 6422571"/>
                <a:gd name="connsiteY6" fmla="*/ 492698 h 512821"/>
                <a:gd name="connsiteX7" fmla="*/ 4669971 w 6422571"/>
                <a:gd name="connsiteY7" fmla="*/ 470926 h 512821"/>
                <a:gd name="connsiteX8" fmla="*/ 5072743 w 6422571"/>
                <a:gd name="connsiteY8" fmla="*/ 416498 h 512821"/>
                <a:gd name="connsiteX9" fmla="*/ 5486400 w 6422571"/>
                <a:gd name="connsiteY9" fmla="*/ 231441 h 512821"/>
                <a:gd name="connsiteX10" fmla="*/ 5802085 w 6422571"/>
                <a:gd name="connsiteY10" fmla="*/ 220555 h 512821"/>
                <a:gd name="connsiteX11" fmla="*/ 6172200 w 6422571"/>
                <a:gd name="connsiteY11" fmla="*/ 340298 h 512821"/>
                <a:gd name="connsiteX12" fmla="*/ 6422571 w 6422571"/>
                <a:gd name="connsiteY12" fmla="*/ 253212 h 5128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422571" h="512821">
                  <a:moveTo>
                    <a:pt x="0" y="318526"/>
                  </a:moveTo>
                  <a:cubicBezTo>
                    <a:pt x="254907" y="384747"/>
                    <a:pt x="509814" y="450969"/>
                    <a:pt x="783771" y="405612"/>
                  </a:cubicBezTo>
                  <a:cubicBezTo>
                    <a:pt x="1057728" y="360255"/>
                    <a:pt x="1369786" y="109883"/>
                    <a:pt x="1643743" y="46383"/>
                  </a:cubicBezTo>
                  <a:cubicBezTo>
                    <a:pt x="1917700" y="-17117"/>
                    <a:pt x="2198914" y="-6231"/>
                    <a:pt x="2427514" y="24612"/>
                  </a:cubicBezTo>
                  <a:cubicBezTo>
                    <a:pt x="2656114" y="55455"/>
                    <a:pt x="2864757" y="207855"/>
                    <a:pt x="3015343" y="231441"/>
                  </a:cubicBezTo>
                  <a:cubicBezTo>
                    <a:pt x="3165929" y="255027"/>
                    <a:pt x="3142342" y="122583"/>
                    <a:pt x="3331028" y="166126"/>
                  </a:cubicBezTo>
                  <a:cubicBezTo>
                    <a:pt x="3519714" y="209669"/>
                    <a:pt x="3924300" y="441898"/>
                    <a:pt x="4147457" y="492698"/>
                  </a:cubicBezTo>
                  <a:cubicBezTo>
                    <a:pt x="4370614" y="543498"/>
                    <a:pt x="4515757" y="483626"/>
                    <a:pt x="4669971" y="470926"/>
                  </a:cubicBezTo>
                  <a:cubicBezTo>
                    <a:pt x="4824185" y="458226"/>
                    <a:pt x="4936672" y="456412"/>
                    <a:pt x="5072743" y="416498"/>
                  </a:cubicBezTo>
                  <a:cubicBezTo>
                    <a:pt x="5208814" y="376584"/>
                    <a:pt x="5364843" y="264098"/>
                    <a:pt x="5486400" y="231441"/>
                  </a:cubicBezTo>
                  <a:cubicBezTo>
                    <a:pt x="5607957" y="198784"/>
                    <a:pt x="5687785" y="202412"/>
                    <a:pt x="5802085" y="220555"/>
                  </a:cubicBezTo>
                  <a:cubicBezTo>
                    <a:pt x="5916385" y="238698"/>
                    <a:pt x="6068786" y="334855"/>
                    <a:pt x="6172200" y="340298"/>
                  </a:cubicBezTo>
                  <a:cubicBezTo>
                    <a:pt x="6275614" y="345741"/>
                    <a:pt x="6349092" y="299476"/>
                    <a:pt x="6422571" y="253212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C9DD0D90-4A29-47C6-88CE-7B2F4D4042FE}"/>
                </a:ext>
              </a:extLst>
            </p:cNvPr>
            <p:cNvCxnSpPr>
              <a:cxnSpLocks/>
              <a:endCxn id="28" idx="5"/>
            </p:cNvCxnSpPr>
            <p:nvPr/>
          </p:nvCxnSpPr>
          <p:spPr bwMode="auto">
            <a:xfrm flipH="1">
              <a:off x="5246914" y="4663497"/>
              <a:ext cx="1670405" cy="102403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1959AC32-AC64-4522-9600-459985484380}"/>
                </a:ext>
              </a:extLst>
            </p:cNvPr>
            <p:cNvSpPr/>
            <p:nvPr/>
          </p:nvSpPr>
          <p:spPr bwMode="auto">
            <a:xfrm>
              <a:off x="4800600" y="3641378"/>
              <a:ext cx="838201" cy="1127222"/>
            </a:xfrm>
            <a:prstGeom prst="ellipse">
              <a:avLst/>
            </a:prstGeom>
            <a:solidFill>
              <a:srgbClr val="FF0000">
                <a:alpha val="12000"/>
              </a:srgbClr>
            </a:solidFill>
            <a:ln w="317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449263"/>
              <a:endParaRPr lang="en-US" sz="2400"/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0101164B-577F-4504-A30F-515F3A40807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267200" y="4730862"/>
              <a:ext cx="718581" cy="95667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2B425C1-A01E-4B1D-85FA-51135BE0A559}"/>
                </a:ext>
              </a:extLst>
            </p:cNvPr>
            <p:cNvSpPr txBox="1"/>
            <p:nvPr/>
          </p:nvSpPr>
          <p:spPr>
            <a:xfrm>
              <a:off x="2277569" y="3681256"/>
              <a:ext cx="26669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rgbClr val="FFC000"/>
                  </a:solidFill>
                </a:rPr>
                <a:t>Dominant cluster provides wideband correlation.</a:t>
              </a:r>
            </a:p>
          </p:txBody>
        </p:sp>
      </p:grpSp>
      <p:graphicFrame>
        <p:nvGraphicFramePr>
          <p:cNvPr id="31" name="Table 12">
            <a:extLst>
              <a:ext uri="{FF2B5EF4-FFF2-40B4-BE49-F238E27FC236}">
                <a16:creationId xmlns:a16="http://schemas.microsoft.com/office/drawing/2014/main" id="{2D3EC4E1-8456-4C9D-900D-E55B111663F8}"/>
              </a:ext>
            </a:extLst>
          </p:cNvPr>
          <p:cNvGraphicFramePr>
            <a:graphicFrameLocks noGrp="1"/>
          </p:cNvGraphicFramePr>
          <p:nvPr/>
        </p:nvGraphicFramePr>
        <p:xfrm>
          <a:off x="1140099" y="2916938"/>
          <a:ext cx="8058571" cy="1263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9901">
                  <a:extLst>
                    <a:ext uri="{9D8B030D-6E8A-4147-A177-3AD203B41FA5}">
                      <a16:colId xmlns:a16="http://schemas.microsoft.com/office/drawing/2014/main" val="2252243318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82379299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54013781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697228417"/>
                    </a:ext>
                  </a:extLst>
                </a:gridCol>
                <a:gridCol w="1158726">
                  <a:extLst>
                    <a:ext uri="{9D8B030D-6E8A-4147-A177-3AD203B41FA5}">
                      <a16:colId xmlns:a16="http://schemas.microsoft.com/office/drawing/2014/main" val="2248808918"/>
                    </a:ext>
                  </a:extLst>
                </a:gridCol>
                <a:gridCol w="1029544">
                  <a:extLst>
                    <a:ext uri="{9D8B030D-6E8A-4147-A177-3AD203B41FA5}">
                      <a16:colId xmlns:a16="http://schemas.microsoft.com/office/drawing/2014/main" val="3663239472"/>
                    </a:ext>
                  </a:extLst>
                </a:gridCol>
              </a:tblGrid>
              <a:tr h="30203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/>
                        <a:t>N</a:t>
                      </a:r>
                      <a:r>
                        <a:rPr lang="en-US" sz="1800" baseline="-25000" dirty="0"/>
                        <a:t>g</a:t>
                      </a:r>
                      <a:r>
                        <a:rPr lang="en-US" sz="1800" dirty="0"/>
                        <a:t> =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/>
                        <a:t>N</a:t>
                      </a:r>
                      <a:r>
                        <a:rPr lang="en-US" sz="1800" baseline="-25000" dirty="0"/>
                        <a:t>g</a:t>
                      </a:r>
                      <a:r>
                        <a:rPr lang="en-US" sz="1800" dirty="0"/>
                        <a:t> =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/>
                        <a:t>N</a:t>
                      </a:r>
                      <a:r>
                        <a:rPr lang="en-US" sz="1800" baseline="-25000" dirty="0"/>
                        <a:t>g</a:t>
                      </a:r>
                      <a:r>
                        <a:rPr lang="en-US" sz="1800" dirty="0"/>
                        <a:t> =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/>
                        <a:t>N</a:t>
                      </a:r>
                      <a:r>
                        <a:rPr lang="en-US" sz="1800" baseline="-25000" dirty="0"/>
                        <a:t>g</a:t>
                      </a:r>
                      <a:r>
                        <a:rPr lang="en-US" sz="1800" dirty="0"/>
                        <a:t> = 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/>
                        <a:t>N</a:t>
                      </a:r>
                      <a:r>
                        <a:rPr lang="en-US" sz="1800" baseline="-25000" dirty="0"/>
                        <a:t>g</a:t>
                      </a:r>
                      <a:r>
                        <a:rPr lang="en-US" sz="1800" dirty="0"/>
                        <a:t> = 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268790"/>
                  </a:ext>
                </a:extLst>
              </a:tr>
              <a:tr h="302035">
                <a:tc>
                  <a:txBody>
                    <a:bodyPr/>
                    <a:lstStyle/>
                    <a:p>
                      <a:r>
                        <a:rPr lang="en-US" sz="1800" dirty="0"/>
                        <a:t>Correlation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0.95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0.90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0.82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0.55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0.32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634453"/>
                  </a:ext>
                </a:extLst>
              </a:tr>
              <a:tr h="532157">
                <a:tc>
                  <a:txBody>
                    <a:bodyPr/>
                    <a:lstStyle/>
                    <a:p>
                      <a:r>
                        <a:rPr lang="en-US" sz="1600" dirty="0"/>
                        <a:t>Feedback </a:t>
                      </a:r>
                      <a:r>
                        <a:rPr lang="en-US" sz="1600" dirty="0" err="1"/>
                        <a:t>subc</a:t>
                      </a:r>
                      <a:r>
                        <a:rPr lang="en-US" sz="1600" dirty="0"/>
                        <a:t> spacing (MHz)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0.3125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0.625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942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9370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Exploiting the Correlation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7">
                <a:extLst>
                  <a:ext uri="{FF2B5EF4-FFF2-40B4-BE49-F238E27FC236}">
                    <a16:creationId xmlns:a16="http://schemas.microsoft.com/office/drawing/2014/main" id="{BAD5F6AB-38A5-45A8-9A3C-532CA66F88E7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822959" y="1914970"/>
                <a:ext cx="8288868" cy="466870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sz="2200" b="0" kern="0" dirty="0"/>
                  <a:t>The input signal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200" b="0" kern="0" dirty="0"/>
                  <a:t>can be decomposed into two parts, the predictable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200" b="0" kern="0" dirty="0"/>
                  <a:t> and the unpredictable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US" sz="2200" b="0" kern="0" dirty="0"/>
              </a:p>
              <a:p>
                <a:endParaRPr lang="en-US" b="0" kern="0" dirty="0"/>
              </a:p>
              <a:p>
                <a:endParaRPr lang="en-US" b="0" kern="0" dirty="0"/>
              </a:p>
              <a:p>
                <a:pPr marL="0" indent="0">
                  <a:buNone/>
                </a:pPr>
                <a:endParaRPr lang="en-US" b="0" kern="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200" b="0" kern="0" dirty="0"/>
                  <a:t> is the prediction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200" b="0" kern="0" dirty="0"/>
                  <a:t>from the quantized signal of the previous subcarrier,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2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sz="22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2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lang="en-US" sz="2200" b="0" kern="0" dirty="0"/>
              </a:p>
              <a:p>
                <a:r>
                  <a:rPr lang="en-US" sz="2200" b="0" kern="0" dirty="0"/>
                  <a:t>The unpredictable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200" b="0" kern="0" dirty="0"/>
                  <a:t> is independent of the previously quantized signal and requires quantization and feedback</a:t>
                </a:r>
              </a:p>
              <a:p>
                <a:r>
                  <a:rPr lang="en-US" sz="2200" b="0" kern="0" dirty="0"/>
                  <a:t>Since the entropy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200" b="0" kern="0" dirty="0"/>
                  <a:t> is smaller than the original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200" b="0" kern="0" dirty="0"/>
                  <a:t>, less feedback overhead or higher quantization accuracy can be achieved </a:t>
                </a:r>
              </a:p>
            </p:txBody>
          </p:sp>
        </mc:Choice>
        <mc:Fallback xmlns="">
          <p:sp>
            <p:nvSpPr>
              <p:cNvPr id="11" name="Content Placeholder 7">
                <a:extLst>
                  <a:ext uri="{FF2B5EF4-FFF2-40B4-BE49-F238E27FC236}">
                    <a16:creationId xmlns:a16="http://schemas.microsoft.com/office/drawing/2014/main" id="{BAD5F6AB-38A5-45A8-9A3C-532CA66F88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2959" y="1914970"/>
                <a:ext cx="8288868" cy="4668708"/>
              </a:xfrm>
              <a:prstGeom prst="rect">
                <a:avLst/>
              </a:prstGeom>
              <a:blipFill>
                <a:blip r:embed="rId2"/>
                <a:stretch>
                  <a:fillRect l="-809" t="-914" r="-1618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>
            <a:extLst>
              <a:ext uri="{FF2B5EF4-FFF2-40B4-BE49-F238E27FC236}">
                <a16:creationId xmlns:a16="http://schemas.microsoft.com/office/drawing/2014/main" id="{9EBD09E3-7A52-4242-8675-2C4F421241C6}"/>
              </a:ext>
            </a:extLst>
          </p:cNvPr>
          <p:cNvGrpSpPr/>
          <p:nvPr/>
        </p:nvGrpSpPr>
        <p:grpSpPr>
          <a:xfrm>
            <a:off x="2124638" y="2590800"/>
            <a:ext cx="6617425" cy="1197245"/>
            <a:chOff x="2667000" y="3678678"/>
            <a:chExt cx="6617425" cy="119724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F89976EB-5E8D-4418-AC4D-531EB4B80430}"/>
                    </a:ext>
                  </a:extLst>
                </p:cNvPr>
                <p:cNvSpPr txBox="1"/>
                <p:nvPr/>
              </p:nvSpPr>
              <p:spPr>
                <a:xfrm>
                  <a:off x="2667000" y="4383480"/>
                  <a:ext cx="2411558" cy="49244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3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̃"/>
                                <m:ctrlPr>
                                  <a:rPr lang="en-US" sz="32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3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  <m:sub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3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en-US" sz="3200" dirty="0"/>
                </a:p>
              </p:txBody>
            </p:sp>
          </mc:Choice>
          <mc:Fallback xmlns="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F89976EB-5E8D-4418-AC4D-531EB4B8043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67000" y="4383480"/>
                  <a:ext cx="2411558" cy="492443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Connector: Curved 8">
              <a:extLst>
                <a:ext uri="{FF2B5EF4-FFF2-40B4-BE49-F238E27FC236}">
                  <a16:creationId xmlns:a16="http://schemas.microsoft.com/office/drawing/2014/main" id="{030943CD-2F88-401A-BFA7-3D1813224678}"/>
                </a:ext>
              </a:extLst>
            </p:cNvPr>
            <p:cNvCxnSpPr>
              <a:cxnSpLocks/>
              <a:endCxn id="44" idx="0"/>
            </p:cNvCxnSpPr>
            <p:nvPr/>
          </p:nvCxnSpPr>
          <p:spPr bwMode="auto">
            <a:xfrm rot="10800000" flipV="1">
              <a:off x="3872779" y="3959762"/>
              <a:ext cx="685826" cy="423718"/>
            </a:xfrm>
            <a:prstGeom prst="curvedConnector2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2E3F394D-81D9-43E2-8060-A13AF8781A4D}"/>
                    </a:ext>
                  </a:extLst>
                </p:cNvPr>
                <p:cNvSpPr txBox="1"/>
                <p:nvPr/>
              </p:nvSpPr>
              <p:spPr>
                <a:xfrm>
                  <a:off x="4558605" y="3678678"/>
                  <a:ext cx="306024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kern="0" dirty="0">
                      <a:solidFill>
                        <a:srgbClr val="0070C0"/>
                      </a:solidFill>
                      <a:latin typeface="Calibri" panose="020F0502020204030204" pitchFamily="34" charset="0"/>
                      <a:ea typeface="+mn-ea"/>
                    </a:rPr>
                    <a:t>Predictable part</a:t>
                  </a:r>
                  <a:r>
                    <a:rPr lang="en-US" sz="2000" dirty="0">
                      <a:solidFill>
                        <a:srgbClr val="0070C0"/>
                      </a:solidFill>
                    </a:rPr>
                    <a:t> </a:t>
                  </a:r>
                  <a:r>
                    <a:rPr lang="en-US" sz="2000" kern="0" dirty="0">
                      <a:solidFill>
                        <a:srgbClr val="0070C0"/>
                      </a:solidFill>
                      <a:latin typeface="Calibri" panose="020F0502020204030204" pitchFamily="34" charset="0"/>
                      <a:ea typeface="+mn-ea"/>
                    </a:rPr>
                    <a:t>of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a14:m>
                  <a:endParaRPr lang="en-US" sz="2000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2E3F394D-81D9-43E2-8060-A13AF8781A4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58605" y="3678678"/>
                  <a:ext cx="3060242" cy="400110"/>
                </a:xfrm>
                <a:prstGeom prst="rect">
                  <a:avLst/>
                </a:prstGeom>
                <a:blipFill>
                  <a:blip r:embed="rId4"/>
                  <a:stretch>
                    <a:fillRect l="-2191" t="-7576" b="-2575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1" name="Connector: Curved 50">
              <a:extLst>
                <a:ext uri="{FF2B5EF4-FFF2-40B4-BE49-F238E27FC236}">
                  <a16:creationId xmlns:a16="http://schemas.microsoft.com/office/drawing/2014/main" id="{D4554729-65C8-4423-91FF-80C78C7C113E}"/>
                </a:ext>
              </a:extLst>
            </p:cNvPr>
            <p:cNvCxnSpPr>
              <a:cxnSpLocks/>
            </p:cNvCxnSpPr>
            <p:nvPr/>
          </p:nvCxnSpPr>
          <p:spPr bwMode="auto">
            <a:xfrm rot="10800000" flipV="1">
              <a:off x="5078560" y="4577428"/>
              <a:ext cx="797803" cy="175245"/>
            </a:xfrm>
            <a:prstGeom prst="curved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32586D0C-523F-42A4-8E20-420CC59279F0}"/>
                    </a:ext>
                  </a:extLst>
                </p:cNvPr>
                <p:cNvSpPr txBox="1"/>
                <p:nvPr/>
              </p:nvSpPr>
              <p:spPr>
                <a:xfrm>
                  <a:off x="5887604" y="4323082"/>
                  <a:ext cx="3396821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kern="0" dirty="0">
                      <a:solidFill>
                        <a:srgbClr val="0070C0"/>
                      </a:solidFill>
                      <a:latin typeface="Calibri" panose="020F0502020204030204" pitchFamily="34" charset="0"/>
                      <a:ea typeface="+mn-ea"/>
                    </a:rPr>
                    <a:t>Unpredictable part</a:t>
                  </a:r>
                  <a:r>
                    <a:rPr lang="en-US" sz="2000" dirty="0">
                      <a:solidFill>
                        <a:srgbClr val="0070C0"/>
                      </a:solidFill>
                    </a:rPr>
                    <a:t> </a:t>
                  </a:r>
                  <a:r>
                    <a:rPr lang="en-US" sz="2000" kern="0" dirty="0">
                      <a:solidFill>
                        <a:srgbClr val="0070C0"/>
                      </a:solidFill>
                      <a:latin typeface="Calibri" panose="020F0502020204030204" pitchFamily="34" charset="0"/>
                      <a:ea typeface="+mn-ea"/>
                    </a:rPr>
                    <a:t>of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a14:m>
                  <a:endParaRPr lang="en-US" sz="2000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32586D0C-523F-42A4-8E20-420CC59279F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87604" y="4323082"/>
                  <a:ext cx="3396821" cy="400110"/>
                </a:xfrm>
                <a:prstGeom prst="rect">
                  <a:avLst/>
                </a:prstGeom>
                <a:blipFill>
                  <a:blip r:embed="rId5"/>
                  <a:stretch>
                    <a:fillRect l="-1975" t="-9231" b="-2769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7570854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Linear Prediction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7">
                <a:extLst>
                  <a:ext uri="{FF2B5EF4-FFF2-40B4-BE49-F238E27FC236}">
                    <a16:creationId xmlns:a16="http://schemas.microsoft.com/office/drawing/2014/main" id="{BAD5F6AB-38A5-45A8-9A3C-532CA66F88E7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743373" y="1923531"/>
                <a:ext cx="8288868" cy="59963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b="0" kern="0" dirty="0"/>
                  <a:t>Linear prediction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b="0" kern="0" dirty="0"/>
                  <a:t> using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lang="en-US" kern="0" dirty="0"/>
              </a:p>
            </p:txBody>
          </p:sp>
        </mc:Choice>
        <mc:Fallback xmlns="">
          <p:sp>
            <p:nvSpPr>
              <p:cNvPr id="11" name="Content Placeholder 7">
                <a:extLst>
                  <a:ext uri="{FF2B5EF4-FFF2-40B4-BE49-F238E27FC236}">
                    <a16:creationId xmlns:a16="http://schemas.microsoft.com/office/drawing/2014/main" id="{BAD5F6AB-38A5-45A8-9A3C-532CA66F88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3373" y="1923531"/>
                <a:ext cx="8288868" cy="599630"/>
              </a:xfrm>
              <a:prstGeom prst="rect">
                <a:avLst/>
              </a:prstGeom>
              <a:blipFill>
                <a:blip r:embed="rId2"/>
                <a:stretch>
                  <a:fillRect l="-956" t="-8163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F89976EB-5E8D-4418-AC4D-531EB4B80430}"/>
                  </a:ext>
                </a:extLst>
              </p:cNvPr>
              <p:cNvSpPr txBox="1"/>
              <p:nvPr/>
            </p:nvSpPr>
            <p:spPr>
              <a:xfrm>
                <a:off x="3962400" y="2724799"/>
                <a:ext cx="333790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3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sz="32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32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sz="3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F89976EB-5E8D-4418-AC4D-531EB4B804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724799"/>
                <a:ext cx="3337901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2E3F394D-81D9-43E2-8060-A13AF8781A4D}"/>
              </a:ext>
            </a:extLst>
          </p:cNvPr>
          <p:cNvSpPr txBox="1"/>
          <p:nvPr/>
        </p:nvSpPr>
        <p:spPr>
          <a:xfrm>
            <a:off x="1066800" y="2817603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0" dirty="0">
                <a:solidFill>
                  <a:srgbClr val="0070C0"/>
                </a:solidFill>
                <a:latin typeface="Calibri" panose="020F0502020204030204" pitchFamily="34" charset="0"/>
                <a:ea typeface="+mn-ea"/>
              </a:rPr>
              <a:t>Signal model: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Content Placeholder 7">
                <a:extLst>
                  <a:ext uri="{FF2B5EF4-FFF2-40B4-BE49-F238E27FC236}">
                    <a16:creationId xmlns:a16="http://schemas.microsoft.com/office/drawing/2014/main" id="{B622AA1C-0756-44E8-9A81-DEDFA2109C72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743373" y="4590401"/>
                <a:ext cx="8288868" cy="231670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>
                  <a:buNone/>
                </a:pPr>
                <a:r>
                  <a:rPr lang="en-US" b="0" kern="0" dirty="0"/>
                  <a:t>where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n-US" b="0" kern="0" dirty="0"/>
                  <a:t> is determined by the correlation between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en-US" b="0" kern="0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b="0" dirty="0">
                    <a:solidFill>
                      <a:schemeClr val="tx1"/>
                    </a:solidFill>
                  </a:rPr>
                  <a:t>; the variables represent complex numbers. </a:t>
                </a:r>
              </a:p>
            </p:txBody>
          </p:sp>
        </mc:Choice>
        <mc:Fallback xmlns="">
          <p:sp>
            <p:nvSpPr>
              <p:cNvPr id="62" name="Content Placeholder 7">
                <a:extLst>
                  <a:ext uri="{FF2B5EF4-FFF2-40B4-BE49-F238E27FC236}">
                    <a16:creationId xmlns:a16="http://schemas.microsoft.com/office/drawing/2014/main" id="{B622AA1C-0756-44E8-9A81-DEDFA2109C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3373" y="4590401"/>
                <a:ext cx="8288868" cy="2316708"/>
              </a:xfrm>
              <a:prstGeom prst="rect">
                <a:avLst/>
              </a:prstGeom>
              <a:blipFill>
                <a:blip r:embed="rId4"/>
                <a:stretch>
                  <a:fillRect l="-1103" t="-2105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560A0989-DDC5-4C4E-AECF-6BF379A7AEF6}"/>
                  </a:ext>
                </a:extLst>
              </p:cNvPr>
              <p:cNvSpPr txBox="1"/>
              <p:nvPr/>
            </p:nvSpPr>
            <p:spPr>
              <a:xfrm>
                <a:off x="3962400" y="3588072"/>
                <a:ext cx="333790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3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sz="32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32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560A0989-DDC5-4C4E-AECF-6BF379A7AE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588072"/>
                <a:ext cx="3337901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>
            <a:extLst>
              <a:ext uri="{FF2B5EF4-FFF2-40B4-BE49-F238E27FC236}">
                <a16:creationId xmlns:a16="http://schemas.microsoft.com/office/drawing/2014/main" id="{DF087AEB-F6E7-4029-8ECA-E89DCE95CED5}"/>
              </a:ext>
            </a:extLst>
          </p:cNvPr>
          <p:cNvSpPr txBox="1"/>
          <p:nvPr/>
        </p:nvSpPr>
        <p:spPr>
          <a:xfrm>
            <a:off x="1066800" y="3519336"/>
            <a:ext cx="23730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0" dirty="0">
                <a:solidFill>
                  <a:srgbClr val="0070C0"/>
                </a:solidFill>
                <a:latin typeface="Calibri" panose="020F0502020204030204" pitchFamily="34" charset="0"/>
                <a:ea typeface="+mn-ea"/>
              </a:rPr>
              <a:t>Differential signal for quantization:</a:t>
            </a:r>
          </a:p>
        </p:txBody>
      </p:sp>
    </p:spTree>
    <p:extLst>
      <p:ext uri="{BB962C8B-B14F-4D97-AF65-F5344CB8AC3E}">
        <p14:creationId xmlns:p14="http://schemas.microsoft.com/office/powerpoint/2010/main" val="1371434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Outline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76D5283-5849-4D92-AFDF-D0CE28AEF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1" y="1870950"/>
            <a:ext cx="8288868" cy="3815264"/>
          </a:xfrm>
        </p:spPr>
        <p:txBody>
          <a:bodyPr/>
          <a:lstStyle/>
          <a:p>
            <a:r>
              <a:rPr lang="en-US" sz="2800" b="0" dirty="0"/>
              <a:t>Discussions about time-domain TCIR [2]</a:t>
            </a:r>
          </a:p>
          <a:p>
            <a:r>
              <a:rPr lang="en-US" sz="2800" b="0" dirty="0"/>
              <a:t>Frequency-domain differential quantization</a:t>
            </a:r>
          </a:p>
          <a:p>
            <a:r>
              <a:rPr lang="en-US" sz="2800" b="0" dirty="0"/>
              <a:t>Simulations</a:t>
            </a:r>
          </a:p>
          <a:p>
            <a:r>
              <a:rPr lang="en-US" sz="2800" b="0" dirty="0"/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892837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Reduction of Quantization Range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7">
                <a:extLst>
                  <a:ext uri="{FF2B5EF4-FFF2-40B4-BE49-F238E27FC236}">
                    <a16:creationId xmlns:a16="http://schemas.microsoft.com/office/drawing/2014/main" id="{BAD5F6AB-38A5-45A8-9A3C-532CA66F88E7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822959" y="2963665"/>
                <a:ext cx="8288868" cy="998736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b="0" kern="0" dirty="0"/>
                  <a:t>If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n-US" kern="0" dirty="0"/>
                  <a:t> </a:t>
                </a:r>
                <a:r>
                  <a:rPr lang="en-US" b="0" kern="0" dirty="0"/>
                  <a:t>is chosen properly, e.g., close the correlation coefficient,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b="0" kern="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b="0" kern="0" dirty="0"/>
                  <a:t> become independent such that </a:t>
                </a:r>
              </a:p>
            </p:txBody>
          </p:sp>
        </mc:Choice>
        <mc:Fallback xmlns="">
          <p:sp>
            <p:nvSpPr>
              <p:cNvPr id="11" name="Content Placeholder 7">
                <a:extLst>
                  <a:ext uri="{FF2B5EF4-FFF2-40B4-BE49-F238E27FC236}">
                    <a16:creationId xmlns:a16="http://schemas.microsoft.com/office/drawing/2014/main" id="{BAD5F6AB-38A5-45A8-9A3C-532CA66F88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2959" y="2963665"/>
                <a:ext cx="8288868" cy="998736"/>
              </a:xfrm>
              <a:prstGeom prst="rect">
                <a:avLst/>
              </a:prstGeom>
              <a:blipFill>
                <a:blip r:embed="rId2"/>
                <a:stretch>
                  <a:fillRect l="-956" t="-4878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Content Placeholder 7">
                <a:extLst>
                  <a:ext uri="{FF2B5EF4-FFF2-40B4-BE49-F238E27FC236}">
                    <a16:creationId xmlns:a16="http://schemas.microsoft.com/office/drawing/2014/main" id="{B622AA1C-0756-44E8-9A81-DEDFA2109C72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922866" y="5349067"/>
                <a:ext cx="8288868" cy="158781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b="0" kern="0" dirty="0"/>
                  <a:t>Namely, the quantization range is reduced by the differential operation.  For example, </a:t>
                </a:r>
                <a:r>
                  <a:rPr lang="en-US" b="0" i="1" kern="0" dirty="0"/>
                  <a:t>N</a:t>
                </a:r>
                <a:r>
                  <a:rPr lang="en-US" b="0" kern="0" baseline="-25000" dirty="0"/>
                  <a:t>g</a:t>
                </a:r>
                <a:r>
                  <a:rPr lang="en-US" b="0" kern="0" dirty="0"/>
                  <a:t> = 4 for 4x LTF,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var</m:t>
                    </m:r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b="0" kern="0" dirty="0"/>
                  <a:t> is about 1/20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var</m:t>
                    </m:r>
                    <m:d>
                      <m:dPr>
                        <m:ctrlP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b="0" kern="0" dirty="0"/>
                  <a:t>.</a:t>
                </a:r>
              </a:p>
            </p:txBody>
          </p:sp>
        </mc:Choice>
        <mc:Fallback xmlns="">
          <p:sp>
            <p:nvSpPr>
              <p:cNvPr id="62" name="Content Placeholder 7">
                <a:extLst>
                  <a:ext uri="{FF2B5EF4-FFF2-40B4-BE49-F238E27FC236}">
                    <a16:creationId xmlns:a16="http://schemas.microsoft.com/office/drawing/2014/main" id="{B622AA1C-0756-44E8-9A81-DEDFA2109C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22866" y="5349067"/>
                <a:ext cx="8288868" cy="1587813"/>
              </a:xfrm>
              <a:prstGeom prst="rect">
                <a:avLst/>
              </a:prstGeom>
              <a:blipFill>
                <a:blip r:embed="rId3"/>
                <a:stretch>
                  <a:fillRect l="-956" t="-2682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560A0989-DDC5-4C4E-AECF-6BF379A7AEF6}"/>
                  </a:ext>
                </a:extLst>
              </p:cNvPr>
              <p:cNvSpPr txBox="1"/>
              <p:nvPr/>
            </p:nvSpPr>
            <p:spPr>
              <a:xfrm>
                <a:off x="3131649" y="2388513"/>
                <a:ext cx="292080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560A0989-DDC5-4C4E-AECF-6BF379A7AE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649" y="2388513"/>
                <a:ext cx="2920800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5542F97-5401-4DE4-9315-A6CAE62C42E8}"/>
                  </a:ext>
                </a:extLst>
              </p:cNvPr>
              <p:cNvSpPr txBox="1"/>
              <p:nvPr/>
            </p:nvSpPr>
            <p:spPr>
              <a:xfrm>
                <a:off x="2209800" y="1750370"/>
                <a:ext cx="487680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5542F97-5401-4DE4-9315-A6CAE62C42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1750370"/>
                <a:ext cx="487680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BF8609E-ABD0-4959-971A-4CEDB0624312}"/>
                  </a:ext>
                </a:extLst>
              </p:cNvPr>
              <p:cNvSpPr txBox="1"/>
              <p:nvPr/>
            </p:nvSpPr>
            <p:spPr>
              <a:xfrm>
                <a:off x="2209800" y="3852664"/>
                <a:ext cx="5715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var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var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e>
                      </m:d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24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var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BF8609E-ABD0-4959-971A-4CEDB06243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852664"/>
                <a:ext cx="5715000" cy="461665"/>
              </a:xfrm>
              <a:prstGeom prst="rect">
                <a:avLst/>
              </a:prstGeom>
              <a:blipFill>
                <a:blip r:embed="rId6"/>
                <a:stretch>
                  <a:fillRect t="-2632"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3D636D5C-F02E-4E36-8257-F8A8C9E3ECCB}"/>
              </a:ext>
            </a:extLst>
          </p:cNvPr>
          <p:cNvSpPr txBox="1"/>
          <p:nvPr/>
        </p:nvSpPr>
        <p:spPr>
          <a:xfrm>
            <a:off x="4142426" y="4314329"/>
            <a:ext cx="6559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kern="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and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4EC4AB7-D9EC-4504-9123-1A6B48FFADAB}"/>
                  </a:ext>
                </a:extLst>
              </p:cNvPr>
              <p:cNvSpPr txBox="1"/>
              <p:nvPr/>
            </p:nvSpPr>
            <p:spPr>
              <a:xfrm>
                <a:off x="2250017" y="4719681"/>
                <a:ext cx="4440766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var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m:rPr>
                          <m:sty m:val="p"/>
                        </m:rPr>
                        <a:rPr lang="en-US" sz="24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var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4EC4AB7-D9EC-4504-9123-1A6B48FFAD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0017" y="4719681"/>
                <a:ext cx="4440766" cy="461665"/>
              </a:xfrm>
              <a:prstGeom prst="rect">
                <a:avLst/>
              </a:prstGeom>
              <a:blipFill>
                <a:blip r:embed="rId7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51030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51D86972-D0F8-46E3-830B-F3C25E2A84DC}"/>
                  </a:ext>
                </a:extLst>
              </p:cNvPr>
              <p:cNvSpPr txBox="1"/>
              <p:nvPr/>
            </p:nvSpPr>
            <p:spPr>
              <a:xfrm rot="10800000">
                <a:off x="3474756" y="2034662"/>
                <a:ext cx="687160" cy="33171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11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sz="1100" kern="0" dirty="0"/>
                            <m:t>Per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−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link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differential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outperforms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per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−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matrix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scaling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in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terms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of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accuracy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, 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complexity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, 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and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robustness</m:t>
                          </m:r>
                          <m:r>
                            <m:rPr>
                              <m:nor/>
                            </m:rPr>
                            <a:rPr lang="en-US" sz="1100" kern="0" dirty="0"/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1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11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11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</m:m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US" sz="110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sz="11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 </m:t>
                                            </m:r>
                                          </m:e>
                                        </m:mr>
                                        <m:mr>
                                          <m:e>
                                            <m:r>
                                              <a:rPr lang="en-US" sz="11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 </m:t>
                                            </m:r>
                                          </m:e>
                                        </m:mr>
                                        <m:mr>
                                          <m:e>
                                            <m:r>
                                              <a:rPr lang="en-US" sz="11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 </m:t>
                                            </m:r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  <m:r>
                                  <a:rPr lang="en-US" sz="11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1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11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11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11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51D86972-D0F8-46E3-830B-F3C25E2A84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3474756" y="2034662"/>
                <a:ext cx="687160" cy="3317190"/>
              </a:xfrm>
              <a:prstGeom prst="rect">
                <a:avLst/>
              </a:prstGeom>
              <a:blipFill>
                <a:blip r:embed="rId2"/>
                <a:stretch>
                  <a:fillRect l="-8850" r="-97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Differential Quantization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77B0492-A32F-4B07-AFF9-5C28365D5113}"/>
                  </a:ext>
                </a:extLst>
              </p:cNvPr>
              <p:cNvSpPr txBox="1"/>
              <p:nvPr/>
            </p:nvSpPr>
            <p:spPr>
              <a:xfrm>
                <a:off x="3936361" y="1928010"/>
                <a:ext cx="4087080" cy="424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Quantize</m:t>
                          </m:r>
                          <m: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&amp;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Q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  </m:t>
                          </m:r>
                        </m:e>
                      </m:groupCh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acc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77B0492-A32F-4B07-AFF9-5C28365D51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6361" y="1928010"/>
                <a:ext cx="4087080" cy="4242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939DE2A-F9A7-4199-A812-DBDAC88F9791}"/>
              </a:ext>
            </a:extLst>
          </p:cNvPr>
          <p:cNvCxnSpPr>
            <a:cxnSpLocks/>
          </p:cNvCxnSpPr>
          <p:nvPr/>
        </p:nvCxnSpPr>
        <p:spPr bwMode="auto">
          <a:xfrm>
            <a:off x="2156406" y="6390237"/>
            <a:ext cx="5715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09135F6-123A-4865-9F6A-08AEF34C4C23}"/>
              </a:ext>
            </a:extLst>
          </p:cNvPr>
          <p:cNvCxnSpPr>
            <a:cxnSpLocks/>
          </p:cNvCxnSpPr>
          <p:nvPr/>
        </p:nvCxnSpPr>
        <p:spPr bwMode="auto">
          <a:xfrm flipV="1">
            <a:off x="2156406" y="4453066"/>
            <a:ext cx="0" cy="19371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D90BEAB-F184-4290-A239-6EACA4074CEF}"/>
              </a:ext>
            </a:extLst>
          </p:cNvPr>
          <p:cNvSpPr txBox="1"/>
          <p:nvPr/>
        </p:nvSpPr>
        <p:spPr>
          <a:xfrm>
            <a:off x="7955166" y="6127967"/>
            <a:ext cx="274434" cy="482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EBDF5FE-E6DF-4A64-9897-E6A1F78F6954}"/>
              </a:ext>
            </a:extLst>
          </p:cNvPr>
          <p:cNvSpPr/>
          <p:nvPr/>
        </p:nvSpPr>
        <p:spPr bwMode="auto">
          <a:xfrm>
            <a:off x="2567532" y="3973247"/>
            <a:ext cx="4380614" cy="1857009"/>
          </a:xfrm>
          <a:custGeom>
            <a:avLst/>
            <a:gdLst>
              <a:gd name="connsiteX0" fmla="*/ 0 w 4380614"/>
              <a:gd name="connsiteY0" fmla="*/ 1546836 h 1546836"/>
              <a:gd name="connsiteX1" fmla="*/ 1711841 w 4380614"/>
              <a:gd name="connsiteY1" fmla="*/ 58277 h 1546836"/>
              <a:gd name="connsiteX2" fmla="*/ 2562446 w 4380614"/>
              <a:gd name="connsiteY2" fmla="*/ 281561 h 1546836"/>
              <a:gd name="connsiteX3" fmla="*/ 3710762 w 4380614"/>
              <a:gd name="connsiteY3" fmla="*/ 90175 h 1546836"/>
              <a:gd name="connsiteX4" fmla="*/ 4380614 w 4380614"/>
              <a:gd name="connsiteY4" fmla="*/ 430417 h 1546836"/>
              <a:gd name="connsiteX5" fmla="*/ 4380614 w 4380614"/>
              <a:gd name="connsiteY5" fmla="*/ 430417 h 1546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80614" h="1546836">
                <a:moveTo>
                  <a:pt x="0" y="1546836"/>
                </a:moveTo>
                <a:cubicBezTo>
                  <a:pt x="642383" y="907996"/>
                  <a:pt x="1284767" y="269156"/>
                  <a:pt x="1711841" y="58277"/>
                </a:cubicBezTo>
                <a:cubicBezTo>
                  <a:pt x="2138915" y="-152602"/>
                  <a:pt x="2229293" y="276245"/>
                  <a:pt x="2562446" y="281561"/>
                </a:cubicBezTo>
                <a:cubicBezTo>
                  <a:pt x="2895599" y="286877"/>
                  <a:pt x="3407734" y="65366"/>
                  <a:pt x="3710762" y="90175"/>
                </a:cubicBezTo>
                <a:cubicBezTo>
                  <a:pt x="4013790" y="114984"/>
                  <a:pt x="4380614" y="430417"/>
                  <a:pt x="4380614" y="430417"/>
                </a:cubicBezTo>
                <a:lnTo>
                  <a:pt x="4380614" y="430417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B66B76A-A7D1-4662-BB00-5A7243EA1011}"/>
              </a:ext>
            </a:extLst>
          </p:cNvPr>
          <p:cNvSpPr/>
          <p:nvPr/>
        </p:nvSpPr>
        <p:spPr bwMode="auto">
          <a:xfrm>
            <a:off x="2843093" y="5399637"/>
            <a:ext cx="75313" cy="76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1683EAD-3951-47F4-AD0E-56ECB0923256}"/>
              </a:ext>
            </a:extLst>
          </p:cNvPr>
          <p:cNvSpPr/>
          <p:nvPr/>
        </p:nvSpPr>
        <p:spPr bwMode="auto">
          <a:xfrm>
            <a:off x="3909006" y="4256637"/>
            <a:ext cx="75313" cy="76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FBC4565-3936-4858-AA66-33CDB69B6692}"/>
              </a:ext>
            </a:extLst>
          </p:cNvPr>
          <p:cNvSpPr/>
          <p:nvPr/>
        </p:nvSpPr>
        <p:spPr bwMode="auto">
          <a:xfrm>
            <a:off x="5428076" y="4214650"/>
            <a:ext cx="75313" cy="76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54992226-4B1C-4D11-AA6E-3A5A4B6796B4}"/>
              </a:ext>
            </a:extLst>
          </p:cNvPr>
          <p:cNvGrpSpPr/>
          <p:nvPr/>
        </p:nvGrpSpPr>
        <p:grpSpPr>
          <a:xfrm>
            <a:off x="3864884" y="3733800"/>
            <a:ext cx="142957" cy="2732637"/>
            <a:chOff x="8153399" y="3924081"/>
            <a:chExt cx="152403" cy="1333719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8D004F6-6A9B-4267-B3E9-4E556E6EB0C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8237160" y="3924081"/>
              <a:ext cx="0" cy="1333718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7C7DE65-4987-425A-A18E-B76DE2A1F19A}"/>
                </a:ext>
              </a:extLst>
            </p:cNvPr>
            <p:cNvCxnSpPr/>
            <p:nvPr/>
          </p:nvCxnSpPr>
          <p:spPr bwMode="auto">
            <a:xfrm>
              <a:off x="8153399" y="3929797"/>
              <a:ext cx="152400" cy="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6C5FDB76-4647-47E2-9F34-82F1C69CC90B}"/>
                </a:ext>
              </a:extLst>
            </p:cNvPr>
            <p:cNvCxnSpPr/>
            <p:nvPr/>
          </p:nvCxnSpPr>
          <p:spPr bwMode="auto">
            <a:xfrm>
              <a:off x="8153400" y="4114800"/>
              <a:ext cx="152400" cy="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A12E5D5C-A67B-4F78-B57F-B0DB31902181}"/>
                </a:ext>
              </a:extLst>
            </p:cNvPr>
            <p:cNvCxnSpPr/>
            <p:nvPr/>
          </p:nvCxnSpPr>
          <p:spPr bwMode="auto">
            <a:xfrm>
              <a:off x="8153400" y="4310797"/>
              <a:ext cx="152400" cy="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D5DDD5F3-0762-4E50-A7F5-5BC3F1588388}"/>
                </a:ext>
              </a:extLst>
            </p:cNvPr>
            <p:cNvCxnSpPr/>
            <p:nvPr/>
          </p:nvCxnSpPr>
          <p:spPr bwMode="auto">
            <a:xfrm>
              <a:off x="8153401" y="4495800"/>
              <a:ext cx="152400" cy="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1E9FD3E-B165-411B-A15A-D69C2F1C616F}"/>
                </a:ext>
              </a:extLst>
            </p:cNvPr>
            <p:cNvCxnSpPr/>
            <p:nvPr/>
          </p:nvCxnSpPr>
          <p:spPr bwMode="auto">
            <a:xfrm>
              <a:off x="8153400" y="4691797"/>
              <a:ext cx="152400" cy="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6D8AE928-E1C3-4AA9-91E4-212B0625EC9A}"/>
                </a:ext>
              </a:extLst>
            </p:cNvPr>
            <p:cNvCxnSpPr/>
            <p:nvPr/>
          </p:nvCxnSpPr>
          <p:spPr bwMode="auto">
            <a:xfrm>
              <a:off x="8153401" y="4876800"/>
              <a:ext cx="152400" cy="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58B5A70A-5B16-4F1E-89F7-0EC9038E27CC}"/>
                </a:ext>
              </a:extLst>
            </p:cNvPr>
            <p:cNvCxnSpPr/>
            <p:nvPr/>
          </p:nvCxnSpPr>
          <p:spPr bwMode="auto">
            <a:xfrm>
              <a:off x="8153401" y="5072797"/>
              <a:ext cx="152400" cy="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3F352314-8D77-496E-9F18-5B3E58D46F1A}"/>
                </a:ext>
              </a:extLst>
            </p:cNvPr>
            <p:cNvCxnSpPr/>
            <p:nvPr/>
          </p:nvCxnSpPr>
          <p:spPr bwMode="auto">
            <a:xfrm>
              <a:off x="8153402" y="5257800"/>
              <a:ext cx="152400" cy="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BFDF531-CF83-47AC-A7D9-E23433D2C70B}"/>
              </a:ext>
            </a:extLst>
          </p:cNvPr>
          <p:cNvCxnSpPr>
            <a:cxnSpLocks/>
          </p:cNvCxnSpPr>
          <p:nvPr/>
        </p:nvCxnSpPr>
        <p:spPr bwMode="auto">
          <a:xfrm>
            <a:off x="2880749" y="5300789"/>
            <a:ext cx="1019809" cy="0"/>
          </a:xfrm>
          <a:prstGeom prst="line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Oval 48">
            <a:extLst>
              <a:ext uri="{FF2B5EF4-FFF2-40B4-BE49-F238E27FC236}">
                <a16:creationId xmlns:a16="http://schemas.microsoft.com/office/drawing/2014/main" id="{06E858C9-17A6-46C4-B8C6-79C84615CB96}"/>
              </a:ext>
            </a:extLst>
          </p:cNvPr>
          <p:cNvSpPr/>
          <p:nvPr/>
        </p:nvSpPr>
        <p:spPr bwMode="auto">
          <a:xfrm>
            <a:off x="2843094" y="5247237"/>
            <a:ext cx="75312" cy="75052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68966958-C0E0-4541-B9B4-2A67A67CB42C}"/>
              </a:ext>
            </a:extLst>
          </p:cNvPr>
          <p:cNvSpPr/>
          <p:nvPr/>
        </p:nvSpPr>
        <p:spPr bwMode="auto">
          <a:xfrm>
            <a:off x="3905797" y="4087683"/>
            <a:ext cx="75312" cy="75052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00017DA2-5C66-4FEA-BA19-354FA0FE3C1D}"/>
                  </a:ext>
                </a:extLst>
              </p:cNvPr>
              <p:cNvSpPr txBox="1"/>
              <p:nvPr/>
            </p:nvSpPr>
            <p:spPr>
              <a:xfrm>
                <a:off x="3447227" y="4066046"/>
                <a:ext cx="533882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00017DA2-5C66-4FEA-BA19-354FA0FE3C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7227" y="4066046"/>
                <a:ext cx="533882" cy="400110"/>
              </a:xfrm>
              <a:prstGeom prst="rect">
                <a:avLst/>
              </a:prstGeom>
              <a:blipFill>
                <a:blip r:embed="rId4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898FCF4A-32E1-4C0B-B3BC-C396DCEE2B23}"/>
                  </a:ext>
                </a:extLst>
              </p:cNvPr>
              <p:cNvSpPr txBox="1"/>
              <p:nvPr/>
            </p:nvSpPr>
            <p:spPr>
              <a:xfrm>
                <a:off x="2507209" y="4862005"/>
                <a:ext cx="687162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898FCF4A-32E1-4C0B-B3BC-C396DCEE2B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7209" y="4862005"/>
                <a:ext cx="687162" cy="400110"/>
              </a:xfrm>
              <a:prstGeom prst="rect">
                <a:avLst/>
              </a:prstGeom>
              <a:blipFill>
                <a:blip r:embed="rId5"/>
                <a:stretch>
                  <a:fillRect t="-4615" b="-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53BE3C51-C84A-4EB1-9DBC-5927B081804B}"/>
                  </a:ext>
                </a:extLst>
              </p:cNvPr>
              <p:cNvSpPr txBox="1"/>
              <p:nvPr/>
            </p:nvSpPr>
            <p:spPr>
              <a:xfrm>
                <a:off x="2721611" y="5447292"/>
                <a:ext cx="533882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53BE3C51-C84A-4EB1-9DBC-5927B08180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1611" y="5447292"/>
                <a:ext cx="533882" cy="400110"/>
              </a:xfrm>
              <a:prstGeom prst="rect">
                <a:avLst/>
              </a:prstGeom>
              <a:blipFill>
                <a:blip r:embed="rId6"/>
                <a:stretch>
                  <a:fillRect r="-21591" b="-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E0A97B06-6C19-4146-8325-7F71EDE42BF1}"/>
                  </a:ext>
                </a:extLst>
              </p:cNvPr>
              <p:cNvSpPr txBox="1"/>
              <p:nvPr/>
            </p:nvSpPr>
            <p:spPr>
              <a:xfrm>
                <a:off x="5259472" y="4223748"/>
                <a:ext cx="533882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E0A97B06-6C19-4146-8325-7F71EDE42B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9472" y="4223748"/>
                <a:ext cx="533882" cy="400110"/>
              </a:xfrm>
              <a:prstGeom prst="rect">
                <a:avLst/>
              </a:prstGeom>
              <a:blipFill>
                <a:blip r:embed="rId7"/>
                <a:stretch>
                  <a:fillRect r="-22989"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8C559B37-D414-4809-8F8B-DB53A00DE3E1}"/>
                  </a:ext>
                </a:extLst>
              </p:cNvPr>
              <p:cNvSpPr txBox="1"/>
              <p:nvPr/>
            </p:nvSpPr>
            <p:spPr>
              <a:xfrm>
                <a:off x="3366049" y="3836346"/>
                <a:ext cx="687162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8C559B37-D414-4809-8F8B-DB53A00DE3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6049" y="3836346"/>
                <a:ext cx="687162" cy="400110"/>
              </a:xfrm>
              <a:prstGeom prst="rect">
                <a:avLst/>
              </a:prstGeom>
              <a:blipFill>
                <a:blip r:embed="rId8"/>
                <a:stretch>
                  <a:fillRect t="-4545" r="-11504" b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554B4316-557A-4481-892F-795F0CC1996E}"/>
                  </a:ext>
                </a:extLst>
              </p:cNvPr>
              <p:cNvSpPr txBox="1"/>
              <p:nvPr/>
            </p:nvSpPr>
            <p:spPr>
              <a:xfrm>
                <a:off x="4022020" y="4566025"/>
                <a:ext cx="687154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554B4316-557A-4481-892F-795F0CC199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2020" y="4566025"/>
                <a:ext cx="687154" cy="400110"/>
              </a:xfrm>
              <a:prstGeom prst="rect">
                <a:avLst/>
              </a:prstGeom>
              <a:blipFill>
                <a:blip r:embed="rId9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2D4034A1-C4B2-469B-950B-3A2BE8D7DCB8}"/>
                  </a:ext>
                </a:extLst>
              </p:cNvPr>
              <p:cNvSpPr txBox="1"/>
              <p:nvPr/>
            </p:nvSpPr>
            <p:spPr>
              <a:xfrm>
                <a:off x="3971563" y="2488601"/>
                <a:ext cx="2920800" cy="454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acc>
                        </m:e>
                        <m:sub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2D4034A1-C4B2-469B-950B-3A2BE8D7DC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1563" y="2488601"/>
                <a:ext cx="2920800" cy="45403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8EDE46A-CCCF-4E58-9DF5-138931E3F588}"/>
              </a:ext>
            </a:extLst>
          </p:cNvPr>
          <p:cNvCxnSpPr/>
          <p:nvPr/>
        </p:nvCxnSpPr>
        <p:spPr bwMode="auto">
          <a:xfrm>
            <a:off x="4790243" y="3739655"/>
            <a:ext cx="0" cy="27209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232B3DD-A8E0-4094-B502-65167F11BBBA}"/>
                  </a:ext>
                </a:extLst>
              </p:cNvPr>
              <p:cNvSpPr txBox="1"/>
              <p:nvPr/>
            </p:nvSpPr>
            <p:spPr>
              <a:xfrm>
                <a:off x="4352006" y="5097445"/>
                <a:ext cx="197980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[2</m:t>
                      </m:r>
                      <m:sSub>
                        <m:sSub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,4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232B3DD-A8E0-4094-B502-65167F11BB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2006" y="5097445"/>
                <a:ext cx="1979800" cy="276999"/>
              </a:xfrm>
              <a:prstGeom prst="rect">
                <a:avLst/>
              </a:prstGeom>
              <a:blipFill>
                <a:blip r:embed="rId11"/>
                <a:stretch>
                  <a:fillRect b="-391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33060BB3-E56C-4336-9CBE-2D41851E23E3}"/>
              </a:ext>
            </a:extLst>
          </p:cNvPr>
          <p:cNvSpPr txBox="1"/>
          <p:nvPr/>
        </p:nvSpPr>
        <p:spPr>
          <a:xfrm>
            <a:off x="1305920" y="1916101"/>
            <a:ext cx="1856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Quantization: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14530F7-E5BB-4882-ACCB-3BC456D2E262}"/>
              </a:ext>
            </a:extLst>
          </p:cNvPr>
          <p:cNvSpPr txBox="1"/>
          <p:nvPr/>
        </p:nvSpPr>
        <p:spPr>
          <a:xfrm>
            <a:off x="1327691" y="2510135"/>
            <a:ext cx="2130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Reconstruction:</a:t>
            </a:r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C42CCFDF-5C6E-4688-938A-4AE5033F9B5E}"/>
              </a:ext>
            </a:extLst>
          </p:cNvPr>
          <p:cNvSpPr/>
          <p:nvPr/>
        </p:nvSpPr>
        <p:spPr bwMode="auto">
          <a:xfrm>
            <a:off x="4068163" y="5685456"/>
            <a:ext cx="154079" cy="37839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EFDAF97-062E-4BAA-B1BA-2CDF194F1EAE}"/>
                  </a:ext>
                </a:extLst>
              </p:cNvPr>
              <p:cNvSpPr txBox="1"/>
              <p:nvPr/>
            </p:nvSpPr>
            <p:spPr>
              <a:xfrm>
                <a:off x="4268676" y="5693064"/>
                <a:ext cx="21640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EFDAF97-062E-4BAA-B1BA-2CDF194F1E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676" y="5693064"/>
                <a:ext cx="216405" cy="307777"/>
              </a:xfrm>
              <a:prstGeom prst="rect">
                <a:avLst/>
              </a:prstGeom>
              <a:blipFill>
                <a:blip r:embed="rId12"/>
                <a:stretch>
                  <a:fillRect l="-25000" r="-25000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Date Placeholder 5">
            <a:extLst>
              <a:ext uri="{FF2B5EF4-FFF2-40B4-BE49-F238E27FC236}">
                <a16:creationId xmlns:a16="http://schemas.microsoft.com/office/drawing/2014/main" id="{830BDADF-907F-4F67-873E-5DB3C3573BE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84788C6-33A7-4ECE-AAEF-FD2E8BFE9483}"/>
                  </a:ext>
                </a:extLst>
              </p:cNvPr>
              <p:cNvSpPr txBox="1"/>
              <p:nvPr/>
            </p:nvSpPr>
            <p:spPr>
              <a:xfrm>
                <a:off x="4419600" y="3200400"/>
                <a:ext cx="2850139" cy="390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825F15A7-03F4-43D7-82C5-3E23DA2F108C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84788C6-33A7-4ECE-AAEF-FD2E8BFE94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200400"/>
                <a:ext cx="2850139" cy="39042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20652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Differential vs Non-Differential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8E12431-FAE4-4DD7-B6E6-CC6201EE29FC}"/>
              </a:ext>
            </a:extLst>
          </p:cNvPr>
          <p:cNvSpPr/>
          <p:nvPr/>
        </p:nvSpPr>
        <p:spPr bwMode="auto">
          <a:xfrm>
            <a:off x="3886200" y="2819400"/>
            <a:ext cx="1524000" cy="5334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Quantizer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AEF8555-5BC8-4DDF-B2E1-B32FDEE543E6}"/>
              </a:ext>
            </a:extLst>
          </p:cNvPr>
          <p:cNvSpPr/>
          <p:nvPr/>
        </p:nvSpPr>
        <p:spPr bwMode="auto">
          <a:xfrm>
            <a:off x="3981249" y="5334000"/>
            <a:ext cx="1524000" cy="5334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Quantizer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1367FC5-7C55-4401-A042-96758FAD5378}"/>
              </a:ext>
            </a:extLst>
          </p:cNvPr>
          <p:cNvSpPr/>
          <p:nvPr/>
        </p:nvSpPr>
        <p:spPr bwMode="auto">
          <a:xfrm>
            <a:off x="1032078" y="2133600"/>
            <a:ext cx="1422400" cy="1816954"/>
          </a:xfrm>
          <a:custGeom>
            <a:avLst/>
            <a:gdLst>
              <a:gd name="connsiteX0" fmla="*/ 0 w 1422400"/>
              <a:gd name="connsiteY0" fmla="*/ 1162690 h 1816954"/>
              <a:gd name="connsiteX1" fmla="*/ 213360 w 1422400"/>
              <a:gd name="connsiteY1" fmla="*/ 4450 h 1816954"/>
              <a:gd name="connsiteX2" fmla="*/ 467360 w 1422400"/>
              <a:gd name="connsiteY2" fmla="*/ 756290 h 1816954"/>
              <a:gd name="connsiteX3" fmla="*/ 650240 w 1422400"/>
              <a:gd name="connsiteY3" fmla="*/ 563250 h 1816954"/>
              <a:gd name="connsiteX4" fmla="*/ 965200 w 1422400"/>
              <a:gd name="connsiteY4" fmla="*/ 1762130 h 1816954"/>
              <a:gd name="connsiteX5" fmla="*/ 1148080 w 1422400"/>
              <a:gd name="connsiteY5" fmla="*/ 1599570 h 1816954"/>
              <a:gd name="connsiteX6" fmla="*/ 1320800 w 1422400"/>
              <a:gd name="connsiteY6" fmla="*/ 1467490 h 1816954"/>
              <a:gd name="connsiteX7" fmla="*/ 1422400 w 1422400"/>
              <a:gd name="connsiteY7" fmla="*/ 766450 h 1816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22400" h="1816954">
                <a:moveTo>
                  <a:pt x="0" y="1162690"/>
                </a:moveTo>
                <a:cubicBezTo>
                  <a:pt x="67733" y="617436"/>
                  <a:pt x="135467" y="72183"/>
                  <a:pt x="213360" y="4450"/>
                </a:cubicBezTo>
                <a:cubicBezTo>
                  <a:pt x="291253" y="-63283"/>
                  <a:pt x="394547" y="663157"/>
                  <a:pt x="467360" y="756290"/>
                </a:cubicBezTo>
                <a:cubicBezTo>
                  <a:pt x="540173" y="849423"/>
                  <a:pt x="567267" y="395610"/>
                  <a:pt x="650240" y="563250"/>
                </a:cubicBezTo>
                <a:cubicBezTo>
                  <a:pt x="733213" y="730890"/>
                  <a:pt x="882227" y="1589410"/>
                  <a:pt x="965200" y="1762130"/>
                </a:cubicBezTo>
                <a:cubicBezTo>
                  <a:pt x="1048173" y="1934850"/>
                  <a:pt x="1088813" y="1648677"/>
                  <a:pt x="1148080" y="1599570"/>
                </a:cubicBezTo>
                <a:cubicBezTo>
                  <a:pt x="1207347" y="1550463"/>
                  <a:pt x="1275080" y="1606343"/>
                  <a:pt x="1320800" y="1467490"/>
                </a:cubicBezTo>
                <a:cubicBezTo>
                  <a:pt x="1366520" y="1328637"/>
                  <a:pt x="1394460" y="1047543"/>
                  <a:pt x="1422400" y="76645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6B39AA2-C2FC-4317-80C0-046874614527}"/>
              </a:ext>
            </a:extLst>
          </p:cNvPr>
          <p:cNvCxnSpPr>
            <a:endCxn id="11" idx="1"/>
          </p:cNvCxnSpPr>
          <p:nvPr/>
        </p:nvCxnSpPr>
        <p:spPr bwMode="auto">
          <a:xfrm>
            <a:off x="2743184" y="3086100"/>
            <a:ext cx="114301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FB8BADBA-2DC2-414B-97E4-375DDD489F7E}"/>
              </a:ext>
            </a:extLst>
          </p:cNvPr>
          <p:cNvCxnSpPr/>
          <p:nvPr/>
        </p:nvCxnSpPr>
        <p:spPr bwMode="auto">
          <a:xfrm>
            <a:off x="5410200" y="3086100"/>
            <a:ext cx="114301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4599F1CF-CFC7-4924-BC2F-88F73699664C}"/>
              </a:ext>
            </a:extLst>
          </p:cNvPr>
          <p:cNvSpPr/>
          <p:nvPr/>
        </p:nvSpPr>
        <p:spPr bwMode="auto">
          <a:xfrm>
            <a:off x="6934200" y="2743201"/>
            <a:ext cx="152400" cy="34289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BCF9CB7-7BB7-428F-B955-2AC2C10E7FD2}"/>
              </a:ext>
            </a:extLst>
          </p:cNvPr>
          <p:cNvSpPr/>
          <p:nvPr/>
        </p:nvSpPr>
        <p:spPr bwMode="auto">
          <a:xfrm>
            <a:off x="7086600" y="2133600"/>
            <a:ext cx="152400" cy="95249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F256137-6CDE-40CF-A0E8-8BD76CCD27CD}"/>
              </a:ext>
            </a:extLst>
          </p:cNvPr>
          <p:cNvSpPr/>
          <p:nvPr/>
        </p:nvSpPr>
        <p:spPr bwMode="auto">
          <a:xfrm>
            <a:off x="7241524" y="2590800"/>
            <a:ext cx="149876" cy="49529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158BAE0-3A14-4D56-A071-83910C5D3915}"/>
              </a:ext>
            </a:extLst>
          </p:cNvPr>
          <p:cNvSpPr/>
          <p:nvPr/>
        </p:nvSpPr>
        <p:spPr bwMode="auto">
          <a:xfrm>
            <a:off x="7393924" y="2819399"/>
            <a:ext cx="147320" cy="2666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2FCE85A-E31C-4EF6-9637-D17FD78E8A40}"/>
              </a:ext>
            </a:extLst>
          </p:cNvPr>
          <p:cNvSpPr/>
          <p:nvPr/>
        </p:nvSpPr>
        <p:spPr bwMode="auto">
          <a:xfrm>
            <a:off x="7546324" y="2743201"/>
            <a:ext cx="147320" cy="34289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AE6E49B2-830C-4BE6-AEC7-0827CD6D1201}"/>
              </a:ext>
            </a:extLst>
          </p:cNvPr>
          <p:cNvSpPr/>
          <p:nvPr/>
        </p:nvSpPr>
        <p:spPr bwMode="auto">
          <a:xfrm>
            <a:off x="7698724" y="3092440"/>
            <a:ext cx="160020" cy="34289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EF242D9-D2DC-46D4-8494-897C77628B64}"/>
              </a:ext>
            </a:extLst>
          </p:cNvPr>
          <p:cNvSpPr/>
          <p:nvPr/>
        </p:nvSpPr>
        <p:spPr bwMode="auto">
          <a:xfrm>
            <a:off x="7852394" y="3092440"/>
            <a:ext cx="160020" cy="85811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97D99C17-A037-4B82-AE36-443773830FA0}"/>
              </a:ext>
            </a:extLst>
          </p:cNvPr>
          <p:cNvSpPr/>
          <p:nvPr/>
        </p:nvSpPr>
        <p:spPr bwMode="auto">
          <a:xfrm>
            <a:off x="8012414" y="3092440"/>
            <a:ext cx="140954" cy="64136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F309C1B-C94A-4657-974A-2121595DB17B}"/>
              </a:ext>
            </a:extLst>
          </p:cNvPr>
          <p:cNvSpPr/>
          <p:nvPr/>
        </p:nvSpPr>
        <p:spPr bwMode="auto">
          <a:xfrm>
            <a:off x="8153368" y="3092440"/>
            <a:ext cx="140954" cy="56516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E621A00F-9263-4B04-9473-1C161162A79E}"/>
              </a:ext>
            </a:extLst>
          </p:cNvPr>
          <p:cNvSpPr/>
          <p:nvPr/>
        </p:nvSpPr>
        <p:spPr bwMode="auto">
          <a:xfrm>
            <a:off x="8300744" y="3092440"/>
            <a:ext cx="134532" cy="10796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6AB79FDF-7347-42E6-9913-11CBDD3B2E93}"/>
              </a:ext>
            </a:extLst>
          </p:cNvPr>
          <p:cNvCxnSpPr>
            <a:cxnSpLocks/>
            <a:endCxn id="32" idx="2"/>
          </p:cNvCxnSpPr>
          <p:nvPr/>
        </p:nvCxnSpPr>
        <p:spPr bwMode="auto">
          <a:xfrm>
            <a:off x="2667000" y="5600699"/>
            <a:ext cx="533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CCF61D00-40D5-4B1A-AD4A-60A19ECEFE19}"/>
              </a:ext>
            </a:extLst>
          </p:cNvPr>
          <p:cNvCxnSpPr>
            <a:cxnSpLocks/>
            <a:stCxn id="43" idx="3"/>
          </p:cNvCxnSpPr>
          <p:nvPr/>
        </p:nvCxnSpPr>
        <p:spPr bwMode="auto">
          <a:xfrm>
            <a:off x="5505249" y="5600700"/>
            <a:ext cx="110808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285C70F-2819-4048-9AD9-D3AF8DA29287}"/>
              </a:ext>
            </a:extLst>
          </p:cNvPr>
          <p:cNvCxnSpPr>
            <a:cxnSpLocks/>
          </p:cNvCxnSpPr>
          <p:nvPr/>
        </p:nvCxnSpPr>
        <p:spPr bwMode="auto">
          <a:xfrm flipV="1">
            <a:off x="5927522" y="4966544"/>
            <a:ext cx="0" cy="6341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9E28E2A-D970-44FA-AEA5-33F9BAB2EE27}"/>
              </a:ext>
            </a:extLst>
          </p:cNvPr>
          <p:cNvCxnSpPr>
            <a:cxnSpLocks/>
          </p:cNvCxnSpPr>
          <p:nvPr/>
        </p:nvCxnSpPr>
        <p:spPr bwMode="auto">
          <a:xfrm flipH="1">
            <a:off x="3312172" y="4966544"/>
            <a:ext cx="261535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42936140-5D58-425C-A87D-CD5A0207E71B}"/>
              </a:ext>
            </a:extLst>
          </p:cNvPr>
          <p:cNvSpPr/>
          <p:nvPr/>
        </p:nvSpPr>
        <p:spPr bwMode="auto">
          <a:xfrm>
            <a:off x="3200400" y="5486400"/>
            <a:ext cx="228591" cy="22859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39AA431E-E736-4EA3-8917-8D48E583240C}"/>
              </a:ext>
            </a:extLst>
          </p:cNvPr>
          <p:cNvCxnSpPr>
            <a:cxnSpLocks/>
            <a:endCxn id="32" idx="0"/>
          </p:cNvCxnSpPr>
          <p:nvPr/>
        </p:nvCxnSpPr>
        <p:spPr bwMode="auto">
          <a:xfrm>
            <a:off x="3314696" y="4966545"/>
            <a:ext cx="0" cy="5198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E8E8D491-4038-4B0A-9CC6-FEC38A888639}"/>
              </a:ext>
            </a:extLst>
          </p:cNvPr>
          <p:cNvCxnSpPr>
            <a:cxnSpLocks/>
            <a:stCxn id="32" idx="6"/>
            <a:endCxn id="43" idx="1"/>
          </p:cNvCxnSpPr>
          <p:nvPr/>
        </p:nvCxnSpPr>
        <p:spPr bwMode="auto">
          <a:xfrm>
            <a:off x="3428991" y="5600699"/>
            <a:ext cx="552258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2" name="Freeform: Shape 91">
            <a:extLst>
              <a:ext uri="{FF2B5EF4-FFF2-40B4-BE49-F238E27FC236}">
                <a16:creationId xmlns:a16="http://schemas.microsoft.com/office/drawing/2014/main" id="{6081E73D-6790-43A0-9A8A-E7FDFA72B8F5}"/>
              </a:ext>
            </a:extLst>
          </p:cNvPr>
          <p:cNvSpPr/>
          <p:nvPr/>
        </p:nvSpPr>
        <p:spPr bwMode="auto">
          <a:xfrm>
            <a:off x="842729" y="4692222"/>
            <a:ext cx="1422400" cy="1816954"/>
          </a:xfrm>
          <a:custGeom>
            <a:avLst/>
            <a:gdLst>
              <a:gd name="connsiteX0" fmla="*/ 0 w 1422400"/>
              <a:gd name="connsiteY0" fmla="*/ 1162690 h 1816954"/>
              <a:gd name="connsiteX1" fmla="*/ 213360 w 1422400"/>
              <a:gd name="connsiteY1" fmla="*/ 4450 h 1816954"/>
              <a:gd name="connsiteX2" fmla="*/ 467360 w 1422400"/>
              <a:gd name="connsiteY2" fmla="*/ 756290 h 1816954"/>
              <a:gd name="connsiteX3" fmla="*/ 650240 w 1422400"/>
              <a:gd name="connsiteY3" fmla="*/ 563250 h 1816954"/>
              <a:gd name="connsiteX4" fmla="*/ 965200 w 1422400"/>
              <a:gd name="connsiteY4" fmla="*/ 1762130 h 1816954"/>
              <a:gd name="connsiteX5" fmla="*/ 1148080 w 1422400"/>
              <a:gd name="connsiteY5" fmla="*/ 1599570 h 1816954"/>
              <a:gd name="connsiteX6" fmla="*/ 1320800 w 1422400"/>
              <a:gd name="connsiteY6" fmla="*/ 1467490 h 1816954"/>
              <a:gd name="connsiteX7" fmla="*/ 1422400 w 1422400"/>
              <a:gd name="connsiteY7" fmla="*/ 766450 h 1816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22400" h="1816954">
                <a:moveTo>
                  <a:pt x="0" y="1162690"/>
                </a:moveTo>
                <a:cubicBezTo>
                  <a:pt x="67733" y="617436"/>
                  <a:pt x="135467" y="72183"/>
                  <a:pt x="213360" y="4450"/>
                </a:cubicBezTo>
                <a:cubicBezTo>
                  <a:pt x="291253" y="-63283"/>
                  <a:pt x="394547" y="663157"/>
                  <a:pt x="467360" y="756290"/>
                </a:cubicBezTo>
                <a:cubicBezTo>
                  <a:pt x="540173" y="849423"/>
                  <a:pt x="567267" y="395610"/>
                  <a:pt x="650240" y="563250"/>
                </a:cubicBezTo>
                <a:cubicBezTo>
                  <a:pt x="733213" y="730890"/>
                  <a:pt x="882227" y="1589410"/>
                  <a:pt x="965200" y="1762130"/>
                </a:cubicBezTo>
                <a:cubicBezTo>
                  <a:pt x="1048173" y="1934850"/>
                  <a:pt x="1088813" y="1648677"/>
                  <a:pt x="1148080" y="1599570"/>
                </a:cubicBezTo>
                <a:cubicBezTo>
                  <a:pt x="1207347" y="1550463"/>
                  <a:pt x="1275080" y="1606343"/>
                  <a:pt x="1320800" y="1467490"/>
                </a:cubicBezTo>
                <a:cubicBezTo>
                  <a:pt x="1366520" y="1328637"/>
                  <a:pt x="1394460" y="1047543"/>
                  <a:pt x="1422400" y="76645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Freeform: Shape 94">
            <a:extLst>
              <a:ext uri="{FF2B5EF4-FFF2-40B4-BE49-F238E27FC236}">
                <a16:creationId xmlns:a16="http://schemas.microsoft.com/office/drawing/2014/main" id="{7FACF554-A7EE-461D-A1A5-21F72D700B28}"/>
              </a:ext>
            </a:extLst>
          </p:cNvPr>
          <p:cNvSpPr/>
          <p:nvPr/>
        </p:nvSpPr>
        <p:spPr bwMode="auto">
          <a:xfrm>
            <a:off x="3052530" y="6019315"/>
            <a:ext cx="1558456" cy="589136"/>
          </a:xfrm>
          <a:custGeom>
            <a:avLst/>
            <a:gdLst>
              <a:gd name="connsiteX0" fmla="*/ 0 w 1558456"/>
              <a:gd name="connsiteY0" fmla="*/ 690701 h 1120081"/>
              <a:gd name="connsiteX1" fmla="*/ 55659 w 1558456"/>
              <a:gd name="connsiteY1" fmla="*/ 380600 h 1120081"/>
              <a:gd name="connsiteX2" fmla="*/ 214685 w 1558456"/>
              <a:gd name="connsiteY2" fmla="*/ 452162 h 1120081"/>
              <a:gd name="connsiteX3" fmla="*/ 238539 w 1558456"/>
              <a:gd name="connsiteY3" fmla="*/ 86402 h 1120081"/>
              <a:gd name="connsiteX4" fmla="*/ 310101 w 1558456"/>
              <a:gd name="connsiteY4" fmla="*/ 54596 h 1120081"/>
              <a:gd name="connsiteX5" fmla="*/ 421419 w 1558456"/>
              <a:gd name="connsiteY5" fmla="*/ 730457 h 1120081"/>
              <a:gd name="connsiteX6" fmla="*/ 469127 w 1558456"/>
              <a:gd name="connsiteY6" fmla="*/ 1072363 h 1120081"/>
              <a:gd name="connsiteX7" fmla="*/ 540689 w 1558456"/>
              <a:gd name="connsiteY7" fmla="*/ 786116 h 1120081"/>
              <a:gd name="connsiteX8" fmla="*/ 659958 w 1558456"/>
              <a:gd name="connsiteY8" fmla="*/ 802019 h 1120081"/>
              <a:gd name="connsiteX9" fmla="*/ 755374 w 1558456"/>
              <a:gd name="connsiteY9" fmla="*/ 420356 h 1120081"/>
              <a:gd name="connsiteX10" fmla="*/ 818985 w 1558456"/>
              <a:gd name="connsiteY10" fmla="*/ 547577 h 1120081"/>
              <a:gd name="connsiteX11" fmla="*/ 898498 w 1558456"/>
              <a:gd name="connsiteY11" fmla="*/ 1096217 h 1120081"/>
              <a:gd name="connsiteX12" fmla="*/ 985962 w 1558456"/>
              <a:gd name="connsiteY12" fmla="*/ 913337 h 1120081"/>
              <a:gd name="connsiteX13" fmla="*/ 1065475 w 1558456"/>
              <a:gd name="connsiteY13" fmla="*/ 1064412 h 1120081"/>
              <a:gd name="connsiteX14" fmla="*/ 1105232 w 1558456"/>
              <a:gd name="connsiteY14" fmla="*/ 786116 h 1120081"/>
              <a:gd name="connsiteX15" fmla="*/ 1152939 w 1558456"/>
              <a:gd name="connsiteY15" fmla="*/ 825873 h 1120081"/>
              <a:gd name="connsiteX16" fmla="*/ 1200647 w 1558456"/>
              <a:gd name="connsiteY16" fmla="*/ 611188 h 1120081"/>
              <a:gd name="connsiteX17" fmla="*/ 1319917 w 1558456"/>
              <a:gd name="connsiteY17" fmla="*/ 770214 h 1120081"/>
              <a:gd name="connsiteX18" fmla="*/ 1391478 w 1558456"/>
              <a:gd name="connsiteY18" fmla="*/ 579382 h 1120081"/>
              <a:gd name="connsiteX19" fmla="*/ 1463040 w 1558456"/>
              <a:gd name="connsiteY19" fmla="*/ 1120071 h 1120081"/>
              <a:gd name="connsiteX20" fmla="*/ 1558456 w 1558456"/>
              <a:gd name="connsiteY20" fmla="*/ 563480 h 1120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558456" h="1120081">
                <a:moveTo>
                  <a:pt x="0" y="690701"/>
                </a:moveTo>
                <a:cubicBezTo>
                  <a:pt x="9939" y="555528"/>
                  <a:pt x="19878" y="420356"/>
                  <a:pt x="55659" y="380600"/>
                </a:cubicBezTo>
                <a:cubicBezTo>
                  <a:pt x="91440" y="340844"/>
                  <a:pt x="184205" y="501195"/>
                  <a:pt x="214685" y="452162"/>
                </a:cubicBezTo>
                <a:cubicBezTo>
                  <a:pt x="245165" y="403129"/>
                  <a:pt x="222636" y="152663"/>
                  <a:pt x="238539" y="86402"/>
                </a:cubicBezTo>
                <a:cubicBezTo>
                  <a:pt x="254442" y="20141"/>
                  <a:pt x="279621" y="-52747"/>
                  <a:pt x="310101" y="54596"/>
                </a:cubicBezTo>
                <a:cubicBezTo>
                  <a:pt x="340581" y="161939"/>
                  <a:pt x="394915" y="560829"/>
                  <a:pt x="421419" y="730457"/>
                </a:cubicBezTo>
                <a:cubicBezTo>
                  <a:pt x="447923" y="900085"/>
                  <a:pt x="449249" y="1063087"/>
                  <a:pt x="469127" y="1072363"/>
                </a:cubicBezTo>
                <a:cubicBezTo>
                  <a:pt x="489005" y="1081640"/>
                  <a:pt x="508884" y="831173"/>
                  <a:pt x="540689" y="786116"/>
                </a:cubicBezTo>
                <a:cubicBezTo>
                  <a:pt x="572494" y="741059"/>
                  <a:pt x="624177" y="862979"/>
                  <a:pt x="659958" y="802019"/>
                </a:cubicBezTo>
                <a:cubicBezTo>
                  <a:pt x="695739" y="741059"/>
                  <a:pt x="728869" y="462763"/>
                  <a:pt x="755374" y="420356"/>
                </a:cubicBezTo>
                <a:cubicBezTo>
                  <a:pt x="781879" y="377949"/>
                  <a:pt x="795131" y="434933"/>
                  <a:pt x="818985" y="547577"/>
                </a:cubicBezTo>
                <a:cubicBezTo>
                  <a:pt x="842839" y="660220"/>
                  <a:pt x="870669" y="1035257"/>
                  <a:pt x="898498" y="1096217"/>
                </a:cubicBezTo>
                <a:cubicBezTo>
                  <a:pt x="926327" y="1157177"/>
                  <a:pt x="958133" y="918638"/>
                  <a:pt x="985962" y="913337"/>
                </a:cubicBezTo>
                <a:cubicBezTo>
                  <a:pt x="1013791" y="908036"/>
                  <a:pt x="1045597" y="1085616"/>
                  <a:pt x="1065475" y="1064412"/>
                </a:cubicBezTo>
                <a:cubicBezTo>
                  <a:pt x="1085353" y="1043208"/>
                  <a:pt x="1090655" y="825872"/>
                  <a:pt x="1105232" y="786116"/>
                </a:cubicBezTo>
                <a:cubicBezTo>
                  <a:pt x="1119809" y="746360"/>
                  <a:pt x="1137037" y="855028"/>
                  <a:pt x="1152939" y="825873"/>
                </a:cubicBezTo>
                <a:cubicBezTo>
                  <a:pt x="1168842" y="796718"/>
                  <a:pt x="1172817" y="620465"/>
                  <a:pt x="1200647" y="611188"/>
                </a:cubicBezTo>
                <a:cubicBezTo>
                  <a:pt x="1228477" y="601911"/>
                  <a:pt x="1288112" y="775515"/>
                  <a:pt x="1319917" y="770214"/>
                </a:cubicBezTo>
                <a:cubicBezTo>
                  <a:pt x="1351722" y="764913"/>
                  <a:pt x="1367624" y="521073"/>
                  <a:pt x="1391478" y="579382"/>
                </a:cubicBezTo>
                <a:cubicBezTo>
                  <a:pt x="1415332" y="637691"/>
                  <a:pt x="1435210" y="1122721"/>
                  <a:pt x="1463040" y="1120071"/>
                </a:cubicBezTo>
                <a:cubicBezTo>
                  <a:pt x="1490870" y="1117421"/>
                  <a:pt x="1524663" y="840450"/>
                  <a:pt x="1558456" y="563480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653770FE-FA4F-4792-A45E-DF8D4CE77F65}"/>
              </a:ext>
            </a:extLst>
          </p:cNvPr>
          <p:cNvSpPr/>
          <p:nvPr/>
        </p:nvSpPr>
        <p:spPr bwMode="auto">
          <a:xfrm>
            <a:off x="7051190" y="5324390"/>
            <a:ext cx="134533" cy="24553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E34BF06A-2A8B-486B-AD85-F1B473537286}"/>
              </a:ext>
            </a:extLst>
          </p:cNvPr>
          <p:cNvSpPr/>
          <p:nvPr/>
        </p:nvSpPr>
        <p:spPr bwMode="auto">
          <a:xfrm>
            <a:off x="7172082" y="5074622"/>
            <a:ext cx="166042" cy="49529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/>
            <a:endParaRPr lang="en-US" sz="2400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B234A72F-F029-43C0-A750-104B6330EF03}"/>
              </a:ext>
            </a:extLst>
          </p:cNvPr>
          <p:cNvSpPr/>
          <p:nvPr/>
        </p:nvSpPr>
        <p:spPr bwMode="auto">
          <a:xfrm flipV="1">
            <a:off x="7340648" y="5569917"/>
            <a:ext cx="157496" cy="47273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/>
            <a:endParaRPr lang="en-US" sz="2400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F4893A34-CFC4-4EC6-B474-21E573215B31}"/>
              </a:ext>
            </a:extLst>
          </p:cNvPr>
          <p:cNvSpPr/>
          <p:nvPr/>
        </p:nvSpPr>
        <p:spPr bwMode="auto">
          <a:xfrm flipV="1">
            <a:off x="7493046" y="5569918"/>
            <a:ext cx="151131" cy="29748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/>
            <a:endParaRPr lang="en-US" sz="2400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39066330-2DED-438C-83E2-06D7D269DA2E}"/>
              </a:ext>
            </a:extLst>
          </p:cNvPr>
          <p:cNvSpPr/>
          <p:nvPr/>
        </p:nvSpPr>
        <p:spPr bwMode="auto">
          <a:xfrm>
            <a:off x="7645448" y="5461958"/>
            <a:ext cx="165116" cy="10796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/>
            <a:endParaRPr lang="en-US" sz="2400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D6CD2BD0-A300-4AA9-BDCD-735B3C1411E9}"/>
              </a:ext>
            </a:extLst>
          </p:cNvPr>
          <p:cNvSpPr/>
          <p:nvPr/>
        </p:nvSpPr>
        <p:spPr bwMode="auto">
          <a:xfrm>
            <a:off x="7797848" y="5576263"/>
            <a:ext cx="160020" cy="34289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/>
            <a:endParaRPr lang="en-US" sz="2400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72B6B1C1-5A27-42BD-8DB3-494DE3E5B66C}"/>
              </a:ext>
            </a:extLst>
          </p:cNvPr>
          <p:cNvSpPr/>
          <p:nvPr/>
        </p:nvSpPr>
        <p:spPr bwMode="auto">
          <a:xfrm>
            <a:off x="7951518" y="5576263"/>
            <a:ext cx="158750" cy="29113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/>
            <a:endParaRPr lang="en-US" sz="2400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17AEC978-076C-4808-AEF3-E87E95A53397}"/>
              </a:ext>
            </a:extLst>
          </p:cNvPr>
          <p:cNvSpPr/>
          <p:nvPr/>
        </p:nvSpPr>
        <p:spPr bwMode="auto">
          <a:xfrm>
            <a:off x="8111538" y="5576263"/>
            <a:ext cx="152400" cy="10796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/>
            <a:endParaRPr lang="en-US" sz="2400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2F0CFD8-FEE9-44B1-A3AE-042518471C68}"/>
              </a:ext>
            </a:extLst>
          </p:cNvPr>
          <p:cNvSpPr/>
          <p:nvPr/>
        </p:nvSpPr>
        <p:spPr bwMode="auto">
          <a:xfrm>
            <a:off x="8263938" y="5576263"/>
            <a:ext cx="166344" cy="5898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/>
            <a:endParaRPr lang="en-US" sz="2400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417D8E69-8F4B-4A22-8721-D8B8393045C5}"/>
              </a:ext>
            </a:extLst>
          </p:cNvPr>
          <p:cNvSpPr txBox="1"/>
          <p:nvPr/>
        </p:nvSpPr>
        <p:spPr>
          <a:xfrm>
            <a:off x="3165337" y="5312331"/>
            <a:ext cx="293670" cy="482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-</a:t>
            </a: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B2205C5A-83A5-477F-ACB0-7B3354F842AB}"/>
              </a:ext>
            </a:extLst>
          </p:cNvPr>
          <p:cNvCxnSpPr/>
          <p:nvPr/>
        </p:nvCxnSpPr>
        <p:spPr bwMode="auto">
          <a:xfrm>
            <a:off x="304800" y="4267200"/>
            <a:ext cx="9220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F418D2A5-7A9E-4E5D-B8C2-DC0BC6674DFE}"/>
              </a:ext>
            </a:extLst>
          </p:cNvPr>
          <p:cNvSpPr txBox="1"/>
          <p:nvPr/>
        </p:nvSpPr>
        <p:spPr>
          <a:xfrm>
            <a:off x="304800" y="1606470"/>
            <a:ext cx="19000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Non-Differential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D950982E-9E13-46D8-BD25-28E58606620C}"/>
              </a:ext>
            </a:extLst>
          </p:cNvPr>
          <p:cNvSpPr txBox="1"/>
          <p:nvPr/>
        </p:nvSpPr>
        <p:spPr>
          <a:xfrm>
            <a:off x="304800" y="4264414"/>
            <a:ext cx="13726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Differential</a:t>
            </a:r>
          </a:p>
        </p:txBody>
      </p:sp>
      <p:cxnSp>
        <p:nvCxnSpPr>
          <p:cNvPr id="124" name="Connector: Curved 123">
            <a:extLst>
              <a:ext uri="{FF2B5EF4-FFF2-40B4-BE49-F238E27FC236}">
                <a16:creationId xmlns:a16="http://schemas.microsoft.com/office/drawing/2014/main" id="{EE639242-0A74-48CF-B3B9-CB72E6CB6BFC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3440557" y="5743055"/>
            <a:ext cx="352074" cy="247113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08EE7E5-2989-4E81-89B1-F5182DE3304C}"/>
                  </a:ext>
                </a:extLst>
              </p:cNvPr>
              <p:cNvSpPr/>
              <p:nvPr/>
            </p:nvSpPr>
            <p:spPr bwMode="auto">
              <a:xfrm>
                <a:off x="4682081" y="4595942"/>
                <a:ext cx="728119" cy="573688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kumimoji="0" lang="en-US" sz="1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naryPr>
                        <m:sub/>
                        <m:sup/>
                        <m:e>
                          <m:acc>
                            <m:accPr>
                              <m:chr m:val="̂"/>
                              <m:ctrlPr>
                                <a:rPr kumimoji="0" lang="en-US" sz="14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bg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</m:ctrlPr>
                            </m:accPr>
                            <m:e>
                              <m:r>
                                <a:rPr kumimoji="0" lang="en-US" sz="14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bg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  <m:t>𝑑</m:t>
                              </m:r>
                            </m:e>
                          </m:acc>
                          <m:r>
                            <a:rPr kumimoji="0" lang="en-US" sz="1400" b="0" i="1" u="none" strike="noStrike" cap="none" normalizeH="0" baseline="-25000" smtClean="0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𝑘</m:t>
                          </m:r>
                        </m:e>
                      </m:nary>
                    </m:oMath>
                  </m:oMathPara>
                </a14:m>
                <a:endPara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ea typeface="MS Gothic" charset="-128"/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08EE7E5-2989-4E81-89B1-F5182DE330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82081" y="4595942"/>
                <a:ext cx="728119" cy="573688"/>
              </a:xfrm>
              <a:prstGeom prst="rect">
                <a:avLst/>
              </a:prstGeom>
              <a:blipFill>
                <a:blip r:embed="rId2"/>
                <a:stretch>
                  <a:fillRect l="-70492" t="-120833" r="-83607" b="-181250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06156598-29C7-4996-8932-61CB10312C87}"/>
              </a:ext>
            </a:extLst>
          </p:cNvPr>
          <p:cNvSpPr/>
          <p:nvPr/>
        </p:nvSpPr>
        <p:spPr bwMode="auto">
          <a:xfrm rot="16200000">
            <a:off x="3824703" y="4758153"/>
            <a:ext cx="457203" cy="42779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5A50CC2-2109-4100-BDE2-4E5D16A6D9AC}"/>
                  </a:ext>
                </a:extLst>
              </p:cNvPr>
              <p:cNvSpPr txBox="1"/>
              <p:nvPr/>
            </p:nvSpPr>
            <p:spPr>
              <a:xfrm>
                <a:off x="3956146" y="4755361"/>
                <a:ext cx="3850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𝝆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5A50CC2-2109-4100-BDE2-4E5D16A6D9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6146" y="4755361"/>
                <a:ext cx="385042" cy="369332"/>
              </a:xfrm>
              <a:prstGeom prst="rect">
                <a:avLst/>
              </a:prstGeom>
              <a:blipFill>
                <a:blip r:embed="rId3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Date Placeholder 5">
            <a:extLst>
              <a:ext uri="{FF2B5EF4-FFF2-40B4-BE49-F238E27FC236}">
                <a16:creationId xmlns:a16="http://schemas.microsoft.com/office/drawing/2014/main" id="{A721DDB2-1C93-4AA3-B8FB-50F3C8A132E5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40811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667" y="796220"/>
            <a:ext cx="8991600" cy="1136227"/>
          </a:xfrm>
        </p:spPr>
        <p:txBody>
          <a:bodyPr/>
          <a:lstStyle/>
          <a:p>
            <a:r>
              <a:rPr lang="en-US" sz="3200" dirty="0"/>
              <a:t>Complexity Reduction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7">
                <a:extLst>
                  <a:ext uri="{FF2B5EF4-FFF2-40B4-BE49-F238E27FC236}">
                    <a16:creationId xmlns:a16="http://schemas.microsoft.com/office/drawing/2014/main" id="{BAD5F6AB-38A5-45A8-9A3C-532CA66F88E7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650241" y="1925394"/>
                <a:ext cx="8700346" cy="157578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b="0" kern="0" dirty="0"/>
                  <a:t>Estimate </a:t>
                </a:r>
                <a14:m>
                  <m:oMath xmlns:m="http://schemas.openxmlformats.org/officeDocument/2006/math">
                    <m:r>
                      <a:rPr lang="en-US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 </m:t>
                    </m:r>
                  </m:oMath>
                </a14:m>
                <a:r>
                  <a:rPr lang="en-US" b="0" kern="0" dirty="0"/>
                  <a:t>and </a:t>
                </a:r>
                <a14:m>
                  <m:oMath xmlns:m="http://schemas.openxmlformats.org/officeDocument/2006/math">
                    <m:r>
                      <a:rPr lang="en-US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n-US" b="0" kern="0" dirty="0"/>
                  <a:t> only from few subcarriers, e.g., 10, spread evenly across the band (no full scan of the data)</a:t>
                </a:r>
              </a:p>
              <a:p>
                <a:endParaRPr lang="en-US" sz="2200" b="0" kern="0" dirty="0"/>
              </a:p>
              <a:p>
                <a:endParaRPr lang="en-US" b="0" kern="0" dirty="0"/>
              </a:p>
            </p:txBody>
          </p:sp>
        </mc:Choice>
        <mc:Fallback xmlns="">
          <p:sp>
            <p:nvSpPr>
              <p:cNvPr id="11" name="Content Placeholder 7">
                <a:extLst>
                  <a:ext uri="{FF2B5EF4-FFF2-40B4-BE49-F238E27FC236}">
                    <a16:creationId xmlns:a16="http://schemas.microsoft.com/office/drawing/2014/main" id="{BAD5F6AB-38A5-45A8-9A3C-532CA66F88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0241" y="1925394"/>
                <a:ext cx="8700346" cy="1575787"/>
              </a:xfrm>
              <a:prstGeom prst="rect">
                <a:avLst/>
              </a:prstGeom>
              <a:blipFill>
                <a:blip r:embed="rId2"/>
                <a:stretch>
                  <a:fillRect l="-981" t="-3101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EE190CD-71DC-43D1-BA05-5CED7C7F6D12}"/>
              </a:ext>
            </a:extLst>
          </p:cNvPr>
          <p:cNvCxnSpPr>
            <a:cxnSpLocks/>
          </p:cNvCxnSpPr>
          <p:nvPr/>
        </p:nvCxnSpPr>
        <p:spPr bwMode="auto">
          <a:xfrm>
            <a:off x="1447800" y="6477000"/>
            <a:ext cx="6934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88072E3-49BE-407E-8AA8-0D670BBECC58}"/>
              </a:ext>
            </a:extLst>
          </p:cNvPr>
          <p:cNvSpPr/>
          <p:nvPr/>
        </p:nvSpPr>
        <p:spPr bwMode="auto">
          <a:xfrm>
            <a:off x="1600200" y="4611068"/>
            <a:ext cx="5867400" cy="1561132"/>
          </a:xfrm>
          <a:custGeom>
            <a:avLst/>
            <a:gdLst>
              <a:gd name="connsiteX0" fmla="*/ 0 w 4988560"/>
              <a:gd name="connsiteY0" fmla="*/ 1271506 h 1313158"/>
              <a:gd name="connsiteX1" fmla="*/ 802640 w 4988560"/>
              <a:gd name="connsiteY1" fmla="*/ 62466 h 1313158"/>
              <a:gd name="connsiteX2" fmla="*/ 1402080 w 4988560"/>
              <a:gd name="connsiteY2" fmla="*/ 346946 h 1313158"/>
              <a:gd name="connsiteX3" fmla="*/ 1767840 w 4988560"/>
              <a:gd name="connsiteY3" fmla="*/ 184386 h 1313158"/>
              <a:gd name="connsiteX4" fmla="*/ 2194560 w 4988560"/>
              <a:gd name="connsiteY4" fmla="*/ 915906 h 1313158"/>
              <a:gd name="connsiteX5" fmla="*/ 2722880 w 4988560"/>
              <a:gd name="connsiteY5" fmla="*/ 1058146 h 1313158"/>
              <a:gd name="connsiteX6" fmla="*/ 3017520 w 4988560"/>
              <a:gd name="connsiteY6" fmla="*/ 1291826 h 1313158"/>
              <a:gd name="connsiteX7" fmla="*/ 3423920 w 4988560"/>
              <a:gd name="connsiteY7" fmla="*/ 468866 h 1313158"/>
              <a:gd name="connsiteX8" fmla="*/ 3799840 w 4988560"/>
              <a:gd name="connsiteY8" fmla="*/ 539986 h 1313158"/>
              <a:gd name="connsiteX9" fmla="*/ 4053840 w 4988560"/>
              <a:gd name="connsiteY9" fmla="*/ 194546 h 1313158"/>
              <a:gd name="connsiteX10" fmla="*/ 4307840 w 4988560"/>
              <a:gd name="connsiteY10" fmla="*/ 397746 h 1313158"/>
              <a:gd name="connsiteX11" fmla="*/ 4602480 w 4988560"/>
              <a:gd name="connsiteY11" fmla="*/ 1506 h 1313158"/>
              <a:gd name="connsiteX12" fmla="*/ 4978400 w 4988560"/>
              <a:gd name="connsiteY12" fmla="*/ 570466 h 1313158"/>
              <a:gd name="connsiteX13" fmla="*/ 4978400 w 4988560"/>
              <a:gd name="connsiteY13" fmla="*/ 570466 h 1313158"/>
              <a:gd name="connsiteX14" fmla="*/ 4988560 w 4988560"/>
              <a:gd name="connsiteY14" fmla="*/ 631426 h 1313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988560" h="1313158">
                <a:moveTo>
                  <a:pt x="0" y="1271506"/>
                </a:moveTo>
                <a:cubicBezTo>
                  <a:pt x="284480" y="744032"/>
                  <a:pt x="568960" y="216559"/>
                  <a:pt x="802640" y="62466"/>
                </a:cubicBezTo>
                <a:cubicBezTo>
                  <a:pt x="1036320" y="-91627"/>
                  <a:pt x="1241213" y="326626"/>
                  <a:pt x="1402080" y="346946"/>
                </a:cubicBezTo>
                <a:cubicBezTo>
                  <a:pt x="1562947" y="367266"/>
                  <a:pt x="1635760" y="89559"/>
                  <a:pt x="1767840" y="184386"/>
                </a:cubicBezTo>
                <a:cubicBezTo>
                  <a:pt x="1899920" y="279213"/>
                  <a:pt x="2035387" y="770279"/>
                  <a:pt x="2194560" y="915906"/>
                </a:cubicBezTo>
                <a:cubicBezTo>
                  <a:pt x="2353733" y="1061533"/>
                  <a:pt x="2585720" y="995493"/>
                  <a:pt x="2722880" y="1058146"/>
                </a:cubicBezTo>
                <a:cubicBezTo>
                  <a:pt x="2860040" y="1120799"/>
                  <a:pt x="2900680" y="1390039"/>
                  <a:pt x="3017520" y="1291826"/>
                </a:cubicBezTo>
                <a:cubicBezTo>
                  <a:pt x="3134360" y="1193613"/>
                  <a:pt x="3293533" y="594173"/>
                  <a:pt x="3423920" y="468866"/>
                </a:cubicBezTo>
                <a:cubicBezTo>
                  <a:pt x="3554307" y="343559"/>
                  <a:pt x="3694853" y="585706"/>
                  <a:pt x="3799840" y="539986"/>
                </a:cubicBezTo>
                <a:cubicBezTo>
                  <a:pt x="3904827" y="494266"/>
                  <a:pt x="3969173" y="218253"/>
                  <a:pt x="4053840" y="194546"/>
                </a:cubicBezTo>
                <a:cubicBezTo>
                  <a:pt x="4138507" y="170839"/>
                  <a:pt x="4216400" y="429919"/>
                  <a:pt x="4307840" y="397746"/>
                </a:cubicBezTo>
                <a:cubicBezTo>
                  <a:pt x="4399280" y="365573"/>
                  <a:pt x="4490720" y="-27281"/>
                  <a:pt x="4602480" y="1506"/>
                </a:cubicBezTo>
                <a:cubicBezTo>
                  <a:pt x="4714240" y="30293"/>
                  <a:pt x="4978400" y="570466"/>
                  <a:pt x="4978400" y="570466"/>
                </a:cubicBezTo>
                <a:lnTo>
                  <a:pt x="4978400" y="570466"/>
                </a:lnTo>
                <a:lnTo>
                  <a:pt x="4988560" y="631426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9E2B08B-8C8C-4BE7-A0F7-31543DBAE5A7}"/>
              </a:ext>
            </a:extLst>
          </p:cNvPr>
          <p:cNvSpPr/>
          <p:nvPr/>
        </p:nvSpPr>
        <p:spPr bwMode="auto">
          <a:xfrm>
            <a:off x="1705178" y="5823103"/>
            <a:ext cx="76200" cy="76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2FA2F65-EC3C-41E3-A209-20CA15F6C673}"/>
              </a:ext>
            </a:extLst>
          </p:cNvPr>
          <p:cNvSpPr/>
          <p:nvPr/>
        </p:nvSpPr>
        <p:spPr bwMode="auto">
          <a:xfrm>
            <a:off x="1981200" y="5315434"/>
            <a:ext cx="76200" cy="76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ED99EA0-3330-492B-AC2B-71B09FEBE496}"/>
              </a:ext>
            </a:extLst>
          </p:cNvPr>
          <p:cNvCxnSpPr>
            <a:cxnSpLocks/>
            <a:stCxn id="10" idx="6"/>
          </p:cNvCxnSpPr>
          <p:nvPr/>
        </p:nvCxnSpPr>
        <p:spPr bwMode="auto">
          <a:xfrm>
            <a:off x="1781378" y="5861203"/>
            <a:ext cx="23792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BCD3ADC-3DA0-4B6B-BA95-D595D955E998}"/>
              </a:ext>
            </a:extLst>
          </p:cNvPr>
          <p:cNvCxnSpPr>
            <a:cxnSpLocks/>
          </p:cNvCxnSpPr>
          <p:nvPr/>
        </p:nvCxnSpPr>
        <p:spPr bwMode="auto">
          <a:xfrm>
            <a:off x="2019300" y="5391634"/>
            <a:ext cx="0" cy="46956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298B62C-1A0F-4B03-9986-D3A60622AA07}"/>
              </a:ext>
            </a:extLst>
          </p:cNvPr>
          <p:cNvSpPr txBox="1"/>
          <p:nvPr/>
        </p:nvSpPr>
        <p:spPr>
          <a:xfrm>
            <a:off x="2002578" y="5457141"/>
            <a:ext cx="356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chemeClr val="tx1"/>
                </a:solidFill>
              </a:rPr>
              <a:t>d</a:t>
            </a:r>
            <a:r>
              <a:rPr lang="en-US" sz="1600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F088CB7-4ED6-4B3F-9735-95FF9FD3BF05}"/>
              </a:ext>
            </a:extLst>
          </p:cNvPr>
          <p:cNvSpPr/>
          <p:nvPr/>
        </p:nvSpPr>
        <p:spPr bwMode="auto">
          <a:xfrm>
            <a:off x="4232184" y="5742080"/>
            <a:ext cx="76200" cy="76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697A291-1FFF-4F00-8F41-BEFF313578EB}"/>
              </a:ext>
            </a:extLst>
          </p:cNvPr>
          <p:cNvSpPr/>
          <p:nvPr/>
        </p:nvSpPr>
        <p:spPr bwMode="auto">
          <a:xfrm>
            <a:off x="3929155" y="5277334"/>
            <a:ext cx="76200" cy="76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16915F9-7C03-4133-ABBF-17E5AB36E6AE}"/>
              </a:ext>
            </a:extLst>
          </p:cNvPr>
          <p:cNvCxnSpPr>
            <a:cxnSpLocks/>
            <a:stCxn id="23" idx="6"/>
          </p:cNvCxnSpPr>
          <p:nvPr/>
        </p:nvCxnSpPr>
        <p:spPr bwMode="auto">
          <a:xfrm flipH="1">
            <a:off x="3967255" y="5780180"/>
            <a:ext cx="34112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AB62F10-840C-42F7-ABE1-3CE654C4B57A}"/>
              </a:ext>
            </a:extLst>
          </p:cNvPr>
          <p:cNvCxnSpPr>
            <a:cxnSpLocks/>
          </p:cNvCxnSpPr>
          <p:nvPr/>
        </p:nvCxnSpPr>
        <p:spPr bwMode="auto">
          <a:xfrm>
            <a:off x="3967255" y="5353534"/>
            <a:ext cx="0" cy="46956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792A77B-A894-4E44-87F9-1E0BA511B077}"/>
              </a:ext>
            </a:extLst>
          </p:cNvPr>
          <p:cNvSpPr txBox="1"/>
          <p:nvPr/>
        </p:nvSpPr>
        <p:spPr>
          <a:xfrm>
            <a:off x="3665037" y="5419041"/>
            <a:ext cx="356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chemeClr val="tx1"/>
                </a:solidFill>
              </a:rPr>
              <a:t>d</a:t>
            </a:r>
            <a:r>
              <a:rPr lang="en-US" sz="1600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732F1BD-5839-4D72-9456-0BF1DE78EFCA}"/>
              </a:ext>
            </a:extLst>
          </p:cNvPr>
          <p:cNvSpPr/>
          <p:nvPr/>
        </p:nvSpPr>
        <p:spPr bwMode="auto">
          <a:xfrm>
            <a:off x="7391400" y="5181033"/>
            <a:ext cx="76200" cy="76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6EFA6210-E3A4-4061-85CF-0B6AD6A226D1}"/>
              </a:ext>
            </a:extLst>
          </p:cNvPr>
          <p:cNvSpPr/>
          <p:nvPr/>
        </p:nvSpPr>
        <p:spPr bwMode="auto">
          <a:xfrm>
            <a:off x="7088371" y="4687195"/>
            <a:ext cx="76200" cy="76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B60F6F4-DDF3-4CAB-A1AC-8900CB8C2C93}"/>
              </a:ext>
            </a:extLst>
          </p:cNvPr>
          <p:cNvCxnSpPr>
            <a:cxnSpLocks/>
            <a:stCxn id="31" idx="6"/>
          </p:cNvCxnSpPr>
          <p:nvPr/>
        </p:nvCxnSpPr>
        <p:spPr bwMode="auto">
          <a:xfrm flipH="1">
            <a:off x="7126471" y="5219133"/>
            <a:ext cx="34112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1A3B4BD-557D-455B-995E-9F034E444D91}"/>
              </a:ext>
            </a:extLst>
          </p:cNvPr>
          <p:cNvCxnSpPr>
            <a:cxnSpLocks/>
          </p:cNvCxnSpPr>
          <p:nvPr/>
        </p:nvCxnSpPr>
        <p:spPr bwMode="auto">
          <a:xfrm>
            <a:off x="7126471" y="4792487"/>
            <a:ext cx="0" cy="46956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E8DE69A5-33DA-4F84-AD09-57F525F0ABC0}"/>
              </a:ext>
            </a:extLst>
          </p:cNvPr>
          <p:cNvSpPr txBox="1"/>
          <p:nvPr/>
        </p:nvSpPr>
        <p:spPr>
          <a:xfrm>
            <a:off x="6824253" y="4857994"/>
            <a:ext cx="3866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>
                <a:solidFill>
                  <a:schemeClr val="tx1"/>
                </a:solidFill>
              </a:rPr>
              <a:t>d</a:t>
            </a:r>
            <a:r>
              <a:rPr lang="en-US" sz="1600" i="1" baseline="-25000" dirty="0" err="1">
                <a:solidFill>
                  <a:schemeClr val="tx1"/>
                </a:solidFill>
              </a:rPr>
              <a:t>Q</a:t>
            </a:r>
            <a:endParaRPr lang="en-US" sz="1600" baseline="-250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35D8F81-9557-410B-9184-FFFEEDE45820}"/>
              </a:ext>
            </a:extLst>
          </p:cNvPr>
          <p:cNvSpPr txBox="1"/>
          <p:nvPr/>
        </p:nvSpPr>
        <p:spPr>
          <a:xfrm>
            <a:off x="8534400" y="6307723"/>
            <a:ext cx="2423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chemeClr val="tx1"/>
                </a:solidFill>
              </a:rPr>
              <a:t>f</a:t>
            </a:r>
            <a:endParaRPr lang="en-US" sz="1600" baseline="-25000" dirty="0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A49302C-8DAA-4305-B5FE-0773672E4D85}"/>
              </a:ext>
            </a:extLst>
          </p:cNvPr>
          <p:cNvGrpSpPr/>
          <p:nvPr/>
        </p:nvGrpSpPr>
        <p:grpSpPr>
          <a:xfrm>
            <a:off x="2775017" y="3889619"/>
            <a:ext cx="3928654" cy="489671"/>
            <a:chOff x="2158643" y="3319756"/>
            <a:chExt cx="3109420" cy="48967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9332C6B9-9637-4AA2-BD76-1B554DAC563A}"/>
                    </a:ext>
                  </a:extLst>
                </p:cNvPr>
                <p:cNvSpPr txBox="1"/>
                <p:nvPr/>
              </p:nvSpPr>
              <p:spPr>
                <a:xfrm>
                  <a:off x="5003234" y="3319756"/>
                  <a:ext cx="264829" cy="43088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</m:oMath>
                    </m:oMathPara>
                  </a14:m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9332C6B9-9637-4AA2-BD76-1B554DAC563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03234" y="3319756"/>
                  <a:ext cx="264829" cy="43088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7E8DE41C-2993-4414-8870-05D358EDC6F1}"/>
                    </a:ext>
                  </a:extLst>
                </p:cNvPr>
                <p:cNvSpPr txBox="1"/>
                <p:nvPr/>
              </p:nvSpPr>
              <p:spPr>
                <a:xfrm>
                  <a:off x="2158643" y="3363664"/>
                  <a:ext cx="2480979" cy="445763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mean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,⋯,</m:t>
                            </m:r>
                            <m:d>
                              <m:dPr>
                                <m:begChr m:val="|"/>
                                <m:endChr m:val="|"/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𝑄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7E8DE41C-2993-4414-8870-05D358EDC6F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58643" y="3363664"/>
                  <a:ext cx="2480979" cy="445763"/>
                </a:xfrm>
                <a:prstGeom prst="rect">
                  <a:avLst/>
                </a:prstGeom>
                <a:blipFill>
                  <a:blip r:embed="rId4"/>
                  <a:stretch>
                    <a:fillRect r="-9337" b="-137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2E9BA5A6-6102-4DE6-857A-9C83D0E94998}"/>
                    </a:ext>
                  </a:extLst>
                </p:cNvPr>
                <p:cNvSpPr txBox="1"/>
                <p:nvPr/>
              </p:nvSpPr>
              <p:spPr>
                <a:xfrm>
                  <a:off x="4608170" y="3359419"/>
                  <a:ext cx="341895" cy="43088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</m:oMath>
                    </m:oMathPara>
                  </a14:m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2E9BA5A6-6102-4DE6-857A-9C83D0E9499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08170" y="3359419"/>
                  <a:ext cx="341895" cy="43088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0" name="Date Placeholder 5">
            <a:extLst>
              <a:ext uri="{FF2B5EF4-FFF2-40B4-BE49-F238E27FC236}">
                <a16:creationId xmlns:a16="http://schemas.microsoft.com/office/drawing/2014/main" id="{A2FAA3A9-9650-4DC5-A977-D926C38F11AA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78079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Simulation Configuration (1/2)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BAD5F6AB-38A5-45A8-9A3C-532CA66F88E7}"/>
              </a:ext>
            </a:extLst>
          </p:cNvPr>
          <p:cNvSpPr txBox="1">
            <a:spLocks/>
          </p:cNvSpPr>
          <p:nvPr/>
        </p:nvSpPr>
        <p:spPr bwMode="auto">
          <a:xfrm>
            <a:off x="743373" y="1952417"/>
            <a:ext cx="9067800" cy="49511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b="0" kern="0" dirty="0"/>
              <a:t>Channel D, NLOS, 80 MHz, MIMO with 4 Tx and 2 Rx antennas</a:t>
            </a:r>
          </a:p>
          <a:p>
            <a:r>
              <a:rPr lang="en-US" b="0" kern="0" dirty="0"/>
              <a:t>4x LFT with DC notch filtering, subcarrier spacing 78.125 kHz</a:t>
            </a:r>
          </a:p>
          <a:p>
            <a:endParaRPr lang="en-US" b="0" i="1" kern="0" dirty="0"/>
          </a:p>
          <a:p>
            <a:endParaRPr lang="en-US" b="0" i="1" kern="0" dirty="0"/>
          </a:p>
          <a:p>
            <a:endParaRPr lang="en-US" b="0" i="1" kern="0" dirty="0"/>
          </a:p>
          <a:p>
            <a:endParaRPr lang="en-US" sz="800" b="0" i="1" kern="0" dirty="0"/>
          </a:p>
          <a:p>
            <a:r>
              <a:rPr lang="en-US" b="0" kern="0" dirty="0"/>
              <a:t>Four schemes are simulated with </a:t>
            </a:r>
            <a:r>
              <a:rPr lang="en-US" b="0" i="1" kern="0" dirty="0"/>
              <a:t>N</a:t>
            </a:r>
            <a:r>
              <a:rPr lang="en-US" b="0" kern="0" baseline="-25000" dirty="0"/>
              <a:t>b</a:t>
            </a:r>
            <a:r>
              <a:rPr lang="en-US" b="0" kern="0" dirty="0"/>
              <a:t> = 6 and </a:t>
            </a:r>
            <a:r>
              <a:rPr lang="en-US" b="0" i="1" kern="0" dirty="0"/>
              <a:t>N</a:t>
            </a:r>
            <a:r>
              <a:rPr lang="en-US" b="0" kern="0" baseline="-25000" dirty="0"/>
              <a:t>p</a:t>
            </a:r>
            <a:r>
              <a:rPr lang="en-US" b="0" kern="0" dirty="0"/>
              <a:t> = 3</a:t>
            </a:r>
          </a:p>
          <a:p>
            <a:pPr lvl="1">
              <a:buFont typeface="Calibri" panose="020F0502020204030204" pitchFamily="34" charset="0"/>
              <a:buChar char="―"/>
            </a:pPr>
            <a:r>
              <a:rPr lang="en-US" sz="2000" b="0" kern="0" dirty="0"/>
              <a:t>Per-matrix scaling quantization, “Low Complexity Scaling and Quantization” in [1], 3+2x8x6 = 99 bits per </a:t>
            </a:r>
            <a:r>
              <a:rPr lang="en-US" sz="2000" i="1" kern="0" dirty="0">
                <a:solidFill>
                  <a:schemeClr val="tx1"/>
                </a:solidFill>
              </a:rPr>
              <a:t>H</a:t>
            </a:r>
          </a:p>
          <a:p>
            <a:pPr lvl="1">
              <a:buFont typeface="Calibri" panose="020F0502020204030204" pitchFamily="34" charset="0"/>
              <a:buChar char="―"/>
            </a:pPr>
            <a:r>
              <a:rPr lang="en-US" sz="2000" b="0" kern="0" dirty="0"/>
              <a:t>802.11n, 3+2x8x6 = 99 bits per </a:t>
            </a:r>
            <a:r>
              <a:rPr lang="en-US" sz="2000" i="1" kern="0" dirty="0"/>
              <a:t>H</a:t>
            </a:r>
            <a:endParaRPr lang="en-US" sz="2000" i="1" kern="0" dirty="0">
              <a:solidFill>
                <a:schemeClr val="tx1"/>
              </a:solidFill>
            </a:endParaRPr>
          </a:p>
          <a:p>
            <a:pPr lvl="1">
              <a:buFont typeface="Calibri" panose="020F0502020204030204" pitchFamily="34" charset="0"/>
              <a:buChar char="―"/>
            </a:pPr>
            <a:r>
              <a:rPr lang="en-US" sz="2000" b="0" kern="0" dirty="0"/>
              <a:t>FD differential quantization, 2x8x6 = 96 bits per </a:t>
            </a:r>
            <a:r>
              <a:rPr lang="en-US" sz="2000" i="1" kern="0" dirty="0"/>
              <a:t>H</a:t>
            </a:r>
          </a:p>
          <a:p>
            <a:pPr lvl="1">
              <a:buFont typeface="Calibri" panose="020F0502020204030204" pitchFamily="34" charset="0"/>
              <a:buChar char="―"/>
            </a:pPr>
            <a:r>
              <a:rPr lang="en-US" sz="2000" b="0" kern="0" dirty="0"/>
              <a:t>TCIR [2] with the same total number of feedback bits as FD diff. quantization</a:t>
            </a:r>
          </a:p>
          <a:p>
            <a:pPr lvl="1">
              <a:buFont typeface="Calibri" panose="020F0502020204030204" pitchFamily="34" charset="0"/>
              <a:buChar char="―"/>
            </a:pPr>
            <a:endParaRPr lang="en-US" sz="2200" b="0" kern="0" dirty="0"/>
          </a:p>
          <a:p>
            <a:endParaRPr lang="en-US" b="0" kern="0" dirty="0"/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EDF4FF14-8B8B-41D7-9993-3F497C406A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096403"/>
              </p:ext>
            </p:extLst>
          </p:nvPr>
        </p:nvGraphicFramePr>
        <p:xfrm>
          <a:off x="1309171" y="2895600"/>
          <a:ext cx="7135257" cy="1234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252243318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823792990"/>
                    </a:ext>
                  </a:extLst>
                </a:gridCol>
                <a:gridCol w="1102605">
                  <a:extLst>
                    <a:ext uri="{9D8B030D-6E8A-4147-A177-3AD203B41FA5}">
                      <a16:colId xmlns:a16="http://schemas.microsoft.com/office/drawing/2014/main" val="3540137814"/>
                    </a:ext>
                  </a:extLst>
                </a:gridCol>
                <a:gridCol w="1384452">
                  <a:extLst>
                    <a:ext uri="{9D8B030D-6E8A-4147-A177-3AD203B41FA5}">
                      <a16:colId xmlns:a16="http://schemas.microsoft.com/office/drawing/2014/main" val="2697228417"/>
                    </a:ext>
                  </a:extLst>
                </a:gridCol>
              </a:tblGrid>
              <a:tr h="3092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/>
                        <a:t>N</a:t>
                      </a:r>
                      <a:r>
                        <a:rPr lang="en-US" baseline="-25000" dirty="0"/>
                        <a:t>g</a:t>
                      </a:r>
                      <a:r>
                        <a:rPr lang="en-US" dirty="0"/>
                        <a:t> =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/>
                        <a:t>N</a:t>
                      </a:r>
                      <a:r>
                        <a:rPr lang="en-US" baseline="-25000" dirty="0"/>
                        <a:t>g</a:t>
                      </a:r>
                      <a:r>
                        <a:rPr lang="en-US" dirty="0"/>
                        <a:t> =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/>
                        <a:t>N</a:t>
                      </a:r>
                      <a:r>
                        <a:rPr lang="en-US" baseline="-25000" dirty="0"/>
                        <a:t>g</a:t>
                      </a:r>
                      <a:r>
                        <a:rPr lang="en-US" dirty="0"/>
                        <a:t> = 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268790"/>
                  </a:ext>
                </a:extLst>
              </a:tr>
              <a:tr h="309218">
                <a:tc>
                  <a:txBody>
                    <a:bodyPr/>
                    <a:lstStyle/>
                    <a:p>
                      <a:r>
                        <a:rPr lang="en-US" dirty="0"/>
                        <a:t>Correlation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634453"/>
                  </a:ext>
                </a:extLst>
              </a:tr>
              <a:tr h="466654">
                <a:tc>
                  <a:txBody>
                    <a:bodyPr/>
                    <a:lstStyle/>
                    <a:p>
                      <a:r>
                        <a:rPr lang="en-US" dirty="0"/>
                        <a:t>Feedback </a:t>
                      </a:r>
                      <a:r>
                        <a:rPr lang="en-US" dirty="0" err="1"/>
                        <a:t>subc</a:t>
                      </a:r>
                      <a:r>
                        <a:rPr lang="en-US" dirty="0"/>
                        <a:t> spacing (MHz)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0.3125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942659"/>
                  </a:ext>
                </a:extLst>
              </a:tr>
            </a:tbl>
          </a:graphicData>
        </a:graphic>
      </p:graphicFrame>
      <p:sp>
        <p:nvSpPr>
          <p:cNvPr id="8" name="Date Placeholder 5">
            <a:extLst>
              <a:ext uri="{FF2B5EF4-FFF2-40B4-BE49-F238E27FC236}">
                <a16:creationId xmlns:a16="http://schemas.microsoft.com/office/drawing/2014/main" id="{4C585CFA-9DDB-4DEF-A5A9-900E3E69B3F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18454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Simulation Configuration (2/2)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543800" y="6907109"/>
            <a:ext cx="1568021" cy="255691"/>
          </a:xfrm>
        </p:spPr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7">
                <a:extLst>
                  <a:ext uri="{FF2B5EF4-FFF2-40B4-BE49-F238E27FC236}">
                    <a16:creationId xmlns:a16="http://schemas.microsoft.com/office/drawing/2014/main" id="{BAD5F6AB-38A5-45A8-9A3C-532CA66F88E7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743373" y="1955961"/>
                <a:ext cx="8476827" cy="482583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b="0" kern="0" dirty="0"/>
                  <a:t>The total overhead is kept the same for TCIR and FD diff. quantization</a:t>
                </a:r>
              </a:p>
              <a:p>
                <a:pPr lvl="1">
                  <a:buFont typeface="Calibri" panose="020F0502020204030204" pitchFamily="34" charset="0"/>
                  <a:buChar char="—"/>
                </a:pPr>
                <a:r>
                  <a:rPr lang="en-US" b="0" kern="0" dirty="0"/>
                  <a:t>For example, TCIR: 12 bits per sample, which is 2x of the diff. quantization, but the number of samples only half of the diff. quantization</a:t>
                </a:r>
              </a:p>
              <a:p>
                <a:r>
                  <a:rPr lang="en-US" b="0" kern="0" dirty="0"/>
                  <a:t>Low-complexity estimation of </a:t>
                </a:r>
                <a14:m>
                  <m:oMath xmlns:m="http://schemas.openxmlformats.org/officeDocument/2006/math">
                    <m:r>
                      <a:rPr lang="en-US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b="0" kern="0" dirty="0"/>
                  <a:t> and </a:t>
                </a:r>
                <a14:m>
                  <m:oMath xmlns:m="http://schemas.openxmlformats.org/officeDocument/2006/math">
                    <m:r>
                      <a:rPr lang="en-US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𝝆</m:t>
                    </m:r>
                  </m:oMath>
                </a14:m>
                <a:r>
                  <a:rPr lang="en-US" b="0" kern="0" dirty="0"/>
                  <a:t> for diff. quantization</a:t>
                </a:r>
              </a:p>
              <a:p>
                <a:pPr lvl="1">
                  <a:buFont typeface="Calibri" panose="020F0502020204030204" pitchFamily="34" charset="0"/>
                  <a:buChar char="—"/>
                </a:pPr>
                <a14:m>
                  <m:oMath xmlns:m="http://schemas.openxmlformats.org/officeDocument/2006/math">
                    <m:r>
                      <a:rPr lang="en-US" b="0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b="0" kern="0" dirty="0"/>
                  <a:t> and </a:t>
                </a:r>
                <a14:m>
                  <m:oMath xmlns:m="http://schemas.openxmlformats.org/officeDocument/2006/math">
                    <m:r>
                      <a:rPr lang="en-US" b="0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𝝆</m:t>
                    </m:r>
                  </m:oMath>
                </a14:m>
                <a:r>
                  <a:rPr lang="en-US" b="0" kern="0" dirty="0"/>
                  <a:t> are estimated from the mean of 10 subcarriers evenly distributed over the band</a:t>
                </a:r>
              </a:p>
              <a:p>
                <a:r>
                  <a:rPr lang="en-US" b="0" kern="0" dirty="0"/>
                  <a:t>CDFs of QNSR are plotted</a:t>
                </a:r>
              </a:p>
              <a:p>
                <a:pPr marL="0" indent="0">
                  <a:buNone/>
                </a:pPr>
                <a:r>
                  <a:rPr lang="en-US" b="0" kern="0" dirty="0"/>
                  <a:t>	</a:t>
                </a:r>
                <a:r>
                  <a:rPr lang="en-US" sz="2200" b="0" kern="0" dirty="0"/>
                  <a:t>QNSR = Quantization noise power / Signal power </a:t>
                </a:r>
              </a:p>
              <a:p>
                <a:pPr lvl="1">
                  <a:buFont typeface="Calibri" panose="020F0502020204030204" pitchFamily="34" charset="0"/>
                  <a:buChar char="―"/>
                </a:pPr>
                <a:endParaRPr lang="en-US" sz="2000" b="0" kern="0" dirty="0"/>
              </a:p>
              <a:p>
                <a:pPr marL="0" indent="0">
                  <a:buNone/>
                </a:pPr>
                <a:endParaRPr lang="en-US" sz="2200" b="0" kern="0" dirty="0"/>
              </a:p>
              <a:p>
                <a:endParaRPr lang="en-US" sz="2200" b="0" kern="0" dirty="0"/>
              </a:p>
              <a:p>
                <a:endParaRPr lang="en-US" b="0" kern="0" dirty="0"/>
              </a:p>
            </p:txBody>
          </p:sp>
        </mc:Choice>
        <mc:Fallback xmlns="">
          <p:sp>
            <p:nvSpPr>
              <p:cNvPr id="11" name="Content Placeholder 7">
                <a:extLst>
                  <a:ext uri="{FF2B5EF4-FFF2-40B4-BE49-F238E27FC236}">
                    <a16:creationId xmlns:a16="http://schemas.microsoft.com/office/drawing/2014/main" id="{BAD5F6AB-38A5-45A8-9A3C-532CA66F88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3373" y="1955961"/>
                <a:ext cx="8476827" cy="4825839"/>
              </a:xfrm>
              <a:prstGeom prst="rect">
                <a:avLst/>
              </a:prstGeom>
              <a:blipFill>
                <a:blip r:embed="rId2"/>
                <a:stretch>
                  <a:fillRect l="-935" t="-1010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DC9C4999-6CD4-476B-B23D-0FE581E38DF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87966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i="1" dirty="0"/>
              <a:t>N</a:t>
            </a:r>
            <a:r>
              <a:rPr lang="en-US" sz="3200" baseline="-25000" dirty="0"/>
              <a:t>b</a:t>
            </a:r>
            <a:r>
              <a:rPr lang="en-US" sz="3200" dirty="0"/>
              <a:t> = 6, </a:t>
            </a:r>
            <a:r>
              <a:rPr lang="en-US" sz="3200" i="1" dirty="0"/>
              <a:t>N</a:t>
            </a:r>
            <a:r>
              <a:rPr lang="en-US" sz="3200" dirty="0"/>
              <a:t>g =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BAD5F6AB-38A5-45A8-9A3C-532CA66F88E7}"/>
              </a:ext>
            </a:extLst>
          </p:cNvPr>
          <p:cNvSpPr txBox="1">
            <a:spLocks/>
          </p:cNvSpPr>
          <p:nvPr/>
        </p:nvSpPr>
        <p:spPr bwMode="auto">
          <a:xfrm>
            <a:off x="743373" y="1759373"/>
            <a:ext cx="8640235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b="0" kern="0" dirty="0"/>
              <a:t>With the same feedback overhead, differential quantization and TCIR deliver the highest accuracy</a:t>
            </a:r>
          </a:p>
          <a:p>
            <a:endParaRPr lang="en-US" b="0" kern="0" dirty="0"/>
          </a:p>
        </p:txBody>
      </p:sp>
      <p:sp>
        <p:nvSpPr>
          <p:cNvPr id="9" name="Date Placeholder 5">
            <a:extLst>
              <a:ext uri="{FF2B5EF4-FFF2-40B4-BE49-F238E27FC236}">
                <a16:creationId xmlns:a16="http://schemas.microsoft.com/office/drawing/2014/main" id="{8C3DF97B-6000-4E2B-9264-553B805E624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A539EF7-D14E-46D9-896E-160492A48F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481862"/>
            <a:ext cx="7033899" cy="435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7668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TCIR with different numbers of time samples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BAD5F6AB-38A5-45A8-9A3C-532CA66F88E7}"/>
              </a:ext>
            </a:extLst>
          </p:cNvPr>
          <p:cNvSpPr txBox="1">
            <a:spLocks/>
          </p:cNvSpPr>
          <p:nvPr/>
        </p:nvSpPr>
        <p:spPr bwMode="auto">
          <a:xfrm>
            <a:off x="743373" y="1759373"/>
            <a:ext cx="8640235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b="0" kern="0" dirty="0"/>
              <a:t>Feeding back time samples of 1.6 </a:t>
            </a:r>
            <a:r>
              <a:rPr lang="en-US" sz="2200" b="0" kern="0" dirty="0" err="1"/>
              <a:t>μs</a:t>
            </a:r>
            <a:r>
              <a:rPr lang="en-US" sz="2200" b="0" kern="0" dirty="0"/>
              <a:t> performs the best for Channel Model D </a:t>
            </a:r>
          </a:p>
          <a:p>
            <a:endParaRPr lang="en-US" b="0" kern="0" dirty="0"/>
          </a:p>
        </p:txBody>
      </p:sp>
      <p:sp>
        <p:nvSpPr>
          <p:cNvPr id="9" name="Date Placeholder 5">
            <a:extLst>
              <a:ext uri="{FF2B5EF4-FFF2-40B4-BE49-F238E27FC236}">
                <a16:creationId xmlns:a16="http://schemas.microsoft.com/office/drawing/2014/main" id="{8C3DF97B-6000-4E2B-9264-553B805E624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D3194A0-8748-486F-B2AB-B998E20F009A}"/>
              </a:ext>
            </a:extLst>
          </p:cNvPr>
          <p:cNvSpPr/>
          <p:nvPr/>
        </p:nvSpPr>
        <p:spPr bwMode="auto">
          <a:xfrm>
            <a:off x="7532792" y="3261695"/>
            <a:ext cx="1763608" cy="2002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9C9D2-994E-45BD-94D9-2D03031B6933}"/>
              </a:ext>
            </a:extLst>
          </p:cNvPr>
          <p:cNvSpPr/>
          <p:nvPr/>
        </p:nvSpPr>
        <p:spPr bwMode="auto">
          <a:xfrm>
            <a:off x="7532792" y="3261695"/>
            <a:ext cx="914400" cy="200296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57E7ABF-D866-4287-9DA7-FC010ACCDB68}"/>
              </a:ext>
            </a:extLst>
          </p:cNvPr>
          <p:cNvCxnSpPr>
            <a:cxnSpLocks/>
          </p:cNvCxnSpPr>
          <p:nvPr/>
        </p:nvCxnSpPr>
        <p:spPr bwMode="auto">
          <a:xfrm>
            <a:off x="7532792" y="3109295"/>
            <a:ext cx="17636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A795A9B-0639-42C0-81E7-BD5E06E27413}"/>
              </a:ext>
            </a:extLst>
          </p:cNvPr>
          <p:cNvSpPr txBox="1"/>
          <p:nvPr/>
        </p:nvSpPr>
        <p:spPr>
          <a:xfrm>
            <a:off x="7640561" y="2667272"/>
            <a:ext cx="8066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3.2 </a:t>
            </a:r>
            <a:r>
              <a:rPr lang="el-GR" sz="2000" dirty="0">
                <a:solidFill>
                  <a:schemeClr val="tx1"/>
                </a:solidFill>
              </a:rPr>
              <a:t>μ</a:t>
            </a:r>
            <a:r>
              <a:rPr lang="en-US" sz="2000" dirty="0">
                <a:solidFill>
                  <a:schemeClr val="tx1"/>
                </a:solidFill>
              </a:rPr>
              <a:t>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8C8FAA3-E6F2-49F9-95AC-F027E41A036E}"/>
              </a:ext>
            </a:extLst>
          </p:cNvPr>
          <p:cNvCxnSpPr>
            <a:cxnSpLocks/>
          </p:cNvCxnSpPr>
          <p:nvPr/>
        </p:nvCxnSpPr>
        <p:spPr bwMode="auto">
          <a:xfrm>
            <a:off x="7559160" y="3642695"/>
            <a:ext cx="90424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A9B7D4D-70CB-40A3-A989-B374C7A5BB6A}"/>
              </a:ext>
            </a:extLst>
          </p:cNvPr>
          <p:cNvSpPr txBox="1"/>
          <p:nvPr/>
        </p:nvSpPr>
        <p:spPr>
          <a:xfrm>
            <a:off x="7640561" y="3684609"/>
            <a:ext cx="8066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1.6 </a:t>
            </a:r>
            <a:r>
              <a:rPr lang="el-GR" sz="2000" dirty="0">
                <a:solidFill>
                  <a:schemeClr val="tx1"/>
                </a:solidFill>
              </a:rPr>
              <a:t>μ</a:t>
            </a:r>
            <a:r>
              <a:rPr lang="en-US" sz="2000" dirty="0">
                <a:solidFill>
                  <a:schemeClr val="tx1"/>
                </a:solidFill>
              </a:rPr>
              <a:t>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DB6CFA5-04FE-4EC7-8D52-D0090D2507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6" y="2696511"/>
            <a:ext cx="7376154" cy="4191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9245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2800" dirty="0"/>
              <a:t>3-bit Differential vs 6-bit Non-Differential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BAD5F6AB-38A5-45A8-9A3C-532CA66F88E7}"/>
              </a:ext>
            </a:extLst>
          </p:cNvPr>
          <p:cNvSpPr txBox="1">
            <a:spLocks/>
          </p:cNvSpPr>
          <p:nvPr/>
        </p:nvSpPr>
        <p:spPr bwMode="auto">
          <a:xfrm>
            <a:off x="743373" y="1759373"/>
            <a:ext cx="8640235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b="0" kern="0" dirty="0"/>
              <a:t>Differential quantization cuts the feedback overhead by half</a:t>
            </a:r>
          </a:p>
          <a:p>
            <a:endParaRPr lang="en-US" b="0" kern="0" dirty="0"/>
          </a:p>
        </p:txBody>
      </p:sp>
      <p:sp>
        <p:nvSpPr>
          <p:cNvPr id="9" name="Date Placeholder 5">
            <a:extLst>
              <a:ext uri="{FF2B5EF4-FFF2-40B4-BE49-F238E27FC236}">
                <a16:creationId xmlns:a16="http://schemas.microsoft.com/office/drawing/2014/main" id="{8C3DF97B-6000-4E2B-9264-553B805E624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68C42AC-E5E0-451B-8338-76C3950446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437266"/>
            <a:ext cx="7664027" cy="4168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18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Conclusions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BAD5F6AB-38A5-45A8-9A3C-532CA66F88E7}"/>
              </a:ext>
            </a:extLst>
          </p:cNvPr>
          <p:cNvSpPr txBox="1">
            <a:spLocks/>
          </p:cNvSpPr>
          <p:nvPr/>
        </p:nvSpPr>
        <p:spPr bwMode="auto">
          <a:xfrm>
            <a:off x="807719" y="1867749"/>
            <a:ext cx="8288868" cy="47531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b="0" kern="0" dirty="0"/>
              <a:t>Time-domain TCIR is incompatible with existing transceiver implementation and incurs high complexity, e.g., IFFT and sample selection. Issues like sample selection need to be addressed for TCIR </a:t>
            </a:r>
          </a:p>
          <a:p>
            <a:r>
              <a:rPr lang="en-US" b="0" kern="0" dirty="0"/>
              <a:t>In contrast, frequency-domain differential quantization is straightforward and fully compatible with the existing implementation</a:t>
            </a:r>
          </a:p>
          <a:p>
            <a:r>
              <a:rPr lang="en-US" b="0" kern="0" dirty="0"/>
              <a:t>Frequency-domain differential quantization can either increase the feedback accuracy or cut the feedback overhead by half as compared with non-differential frequency-domain schemes</a:t>
            </a:r>
          </a:p>
        </p:txBody>
      </p:sp>
    </p:spTree>
    <p:extLst>
      <p:ext uri="{BB962C8B-B14F-4D97-AF65-F5344CB8AC3E}">
        <p14:creationId xmlns:p14="http://schemas.microsoft.com/office/powerpoint/2010/main" val="1412450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4599F1CF-CFC7-4924-BC2F-88F73699664C}"/>
              </a:ext>
            </a:extLst>
          </p:cNvPr>
          <p:cNvSpPr/>
          <p:nvPr/>
        </p:nvSpPr>
        <p:spPr bwMode="auto">
          <a:xfrm>
            <a:off x="7057820" y="5826808"/>
            <a:ext cx="173581" cy="11678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4FDEB871-A407-4200-9BC7-737FD30822CC}"/>
              </a:ext>
            </a:extLst>
          </p:cNvPr>
          <p:cNvSpPr/>
          <p:nvPr/>
        </p:nvSpPr>
        <p:spPr bwMode="auto">
          <a:xfrm>
            <a:off x="7231402" y="5705635"/>
            <a:ext cx="168276" cy="23796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BCF9CB7-7BB7-428F-B955-2AC2C10E7FD2}"/>
              </a:ext>
            </a:extLst>
          </p:cNvPr>
          <p:cNvSpPr/>
          <p:nvPr/>
        </p:nvSpPr>
        <p:spPr bwMode="auto">
          <a:xfrm>
            <a:off x="7399679" y="5293405"/>
            <a:ext cx="175896" cy="65019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Time-Domain TCIR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8E12431-FAE4-4DD7-B6E6-CC6201EE29FC}"/>
              </a:ext>
            </a:extLst>
          </p:cNvPr>
          <p:cNvSpPr/>
          <p:nvPr/>
        </p:nvSpPr>
        <p:spPr bwMode="auto">
          <a:xfrm>
            <a:off x="4958936" y="3048000"/>
            <a:ext cx="1524000" cy="5334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Quantizer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1367FC5-7C55-4401-A042-96758FAD5378}"/>
              </a:ext>
            </a:extLst>
          </p:cNvPr>
          <p:cNvSpPr/>
          <p:nvPr/>
        </p:nvSpPr>
        <p:spPr bwMode="auto">
          <a:xfrm>
            <a:off x="762000" y="2362200"/>
            <a:ext cx="1422400" cy="1816954"/>
          </a:xfrm>
          <a:custGeom>
            <a:avLst/>
            <a:gdLst>
              <a:gd name="connsiteX0" fmla="*/ 0 w 1422400"/>
              <a:gd name="connsiteY0" fmla="*/ 1162690 h 1816954"/>
              <a:gd name="connsiteX1" fmla="*/ 213360 w 1422400"/>
              <a:gd name="connsiteY1" fmla="*/ 4450 h 1816954"/>
              <a:gd name="connsiteX2" fmla="*/ 467360 w 1422400"/>
              <a:gd name="connsiteY2" fmla="*/ 756290 h 1816954"/>
              <a:gd name="connsiteX3" fmla="*/ 650240 w 1422400"/>
              <a:gd name="connsiteY3" fmla="*/ 563250 h 1816954"/>
              <a:gd name="connsiteX4" fmla="*/ 965200 w 1422400"/>
              <a:gd name="connsiteY4" fmla="*/ 1762130 h 1816954"/>
              <a:gd name="connsiteX5" fmla="*/ 1148080 w 1422400"/>
              <a:gd name="connsiteY5" fmla="*/ 1599570 h 1816954"/>
              <a:gd name="connsiteX6" fmla="*/ 1320800 w 1422400"/>
              <a:gd name="connsiteY6" fmla="*/ 1467490 h 1816954"/>
              <a:gd name="connsiteX7" fmla="*/ 1422400 w 1422400"/>
              <a:gd name="connsiteY7" fmla="*/ 766450 h 1816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22400" h="1816954">
                <a:moveTo>
                  <a:pt x="0" y="1162690"/>
                </a:moveTo>
                <a:cubicBezTo>
                  <a:pt x="67733" y="617436"/>
                  <a:pt x="135467" y="72183"/>
                  <a:pt x="213360" y="4450"/>
                </a:cubicBezTo>
                <a:cubicBezTo>
                  <a:pt x="291253" y="-63283"/>
                  <a:pt x="394547" y="663157"/>
                  <a:pt x="467360" y="756290"/>
                </a:cubicBezTo>
                <a:cubicBezTo>
                  <a:pt x="540173" y="849423"/>
                  <a:pt x="567267" y="395610"/>
                  <a:pt x="650240" y="563250"/>
                </a:cubicBezTo>
                <a:cubicBezTo>
                  <a:pt x="733213" y="730890"/>
                  <a:pt x="882227" y="1589410"/>
                  <a:pt x="965200" y="1762130"/>
                </a:cubicBezTo>
                <a:cubicBezTo>
                  <a:pt x="1048173" y="1934850"/>
                  <a:pt x="1088813" y="1648677"/>
                  <a:pt x="1148080" y="1599570"/>
                </a:cubicBezTo>
                <a:cubicBezTo>
                  <a:pt x="1207347" y="1550463"/>
                  <a:pt x="1275080" y="1606343"/>
                  <a:pt x="1320800" y="1467490"/>
                </a:cubicBezTo>
                <a:cubicBezTo>
                  <a:pt x="1366520" y="1328637"/>
                  <a:pt x="1394460" y="1047543"/>
                  <a:pt x="1422400" y="76645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6B39AA2-C2FC-4317-80C0-046874614527}"/>
              </a:ext>
            </a:extLst>
          </p:cNvPr>
          <p:cNvCxnSpPr>
            <a:cxnSpLocks/>
            <a:stCxn id="49" idx="3"/>
            <a:endCxn id="11" idx="1"/>
          </p:cNvCxnSpPr>
          <p:nvPr/>
        </p:nvCxnSpPr>
        <p:spPr bwMode="auto">
          <a:xfrm>
            <a:off x="4184210" y="3314700"/>
            <a:ext cx="77472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FB8BADBA-2DC2-414B-97E4-375DDD489F7E}"/>
              </a:ext>
            </a:extLst>
          </p:cNvPr>
          <p:cNvCxnSpPr>
            <a:cxnSpLocks/>
            <a:stCxn id="11" idx="3"/>
          </p:cNvCxnSpPr>
          <p:nvPr/>
        </p:nvCxnSpPr>
        <p:spPr bwMode="auto">
          <a:xfrm>
            <a:off x="6482936" y="3314700"/>
            <a:ext cx="90003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Rectangle 63">
            <a:extLst>
              <a:ext uri="{FF2B5EF4-FFF2-40B4-BE49-F238E27FC236}">
                <a16:creationId xmlns:a16="http://schemas.microsoft.com/office/drawing/2014/main" id="{3EF242D9-D2DC-46D4-8494-897C77628B64}"/>
              </a:ext>
            </a:extLst>
          </p:cNvPr>
          <p:cNvSpPr/>
          <p:nvPr/>
        </p:nvSpPr>
        <p:spPr bwMode="auto">
          <a:xfrm>
            <a:off x="7575574" y="5131980"/>
            <a:ext cx="195577" cy="81535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67E9326-577E-43B1-93C6-6C437FF38468}"/>
              </a:ext>
            </a:extLst>
          </p:cNvPr>
          <p:cNvSpPr/>
          <p:nvPr/>
        </p:nvSpPr>
        <p:spPr bwMode="auto">
          <a:xfrm>
            <a:off x="3168211" y="3048000"/>
            <a:ext cx="1015999" cy="533400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IFFT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E0855FD8-C111-4CA6-B380-EEE8D975024D}"/>
              </a:ext>
            </a:extLst>
          </p:cNvPr>
          <p:cNvCxnSpPr>
            <a:cxnSpLocks/>
            <a:endCxn id="49" idx="1"/>
          </p:cNvCxnSpPr>
          <p:nvPr/>
        </p:nvCxnSpPr>
        <p:spPr bwMode="auto">
          <a:xfrm>
            <a:off x="2422305" y="3314700"/>
            <a:ext cx="74590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A269561F-CF22-4B87-90B3-C3D0E022A246}"/>
              </a:ext>
            </a:extLst>
          </p:cNvPr>
          <p:cNvCxnSpPr>
            <a:cxnSpLocks/>
          </p:cNvCxnSpPr>
          <p:nvPr/>
        </p:nvCxnSpPr>
        <p:spPr bwMode="auto">
          <a:xfrm>
            <a:off x="2320722" y="5947440"/>
            <a:ext cx="3352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875BD9A-BC84-4B42-B985-4135A927C684}"/>
              </a:ext>
            </a:extLst>
          </p:cNvPr>
          <p:cNvCxnSpPr/>
          <p:nvPr/>
        </p:nvCxnSpPr>
        <p:spPr bwMode="auto">
          <a:xfrm flipV="1">
            <a:off x="3311322" y="5141007"/>
            <a:ext cx="0" cy="8064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B6B333F2-F63F-4B5A-9365-D2BED7F9A6A8}"/>
              </a:ext>
            </a:extLst>
          </p:cNvPr>
          <p:cNvCxnSpPr>
            <a:cxnSpLocks/>
          </p:cNvCxnSpPr>
          <p:nvPr/>
        </p:nvCxnSpPr>
        <p:spPr bwMode="auto">
          <a:xfrm flipV="1">
            <a:off x="3514523" y="5445806"/>
            <a:ext cx="0" cy="5016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75972702-1ECC-47CE-B452-DEF371EDDE2A}"/>
              </a:ext>
            </a:extLst>
          </p:cNvPr>
          <p:cNvCxnSpPr>
            <a:cxnSpLocks/>
          </p:cNvCxnSpPr>
          <p:nvPr/>
        </p:nvCxnSpPr>
        <p:spPr bwMode="auto">
          <a:xfrm flipV="1">
            <a:off x="3717721" y="5757446"/>
            <a:ext cx="0" cy="1899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A6E37C1E-922D-4533-A701-C99CD627DC09}"/>
              </a:ext>
            </a:extLst>
          </p:cNvPr>
          <p:cNvCxnSpPr>
            <a:cxnSpLocks/>
          </p:cNvCxnSpPr>
          <p:nvPr/>
        </p:nvCxnSpPr>
        <p:spPr bwMode="auto">
          <a:xfrm flipV="1">
            <a:off x="3920922" y="5809214"/>
            <a:ext cx="0" cy="13822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04D87468-1C06-4153-970C-29A3DD4EC2C0}"/>
              </a:ext>
            </a:extLst>
          </p:cNvPr>
          <p:cNvCxnSpPr>
            <a:cxnSpLocks/>
          </p:cNvCxnSpPr>
          <p:nvPr/>
        </p:nvCxnSpPr>
        <p:spPr bwMode="auto">
          <a:xfrm flipV="1">
            <a:off x="3158922" y="5293405"/>
            <a:ext cx="0" cy="6552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6B2EFF66-07DB-4B8C-96CB-6D3E82820883}"/>
              </a:ext>
            </a:extLst>
          </p:cNvPr>
          <p:cNvCxnSpPr>
            <a:cxnSpLocks/>
          </p:cNvCxnSpPr>
          <p:nvPr/>
        </p:nvCxnSpPr>
        <p:spPr bwMode="auto">
          <a:xfrm flipV="1">
            <a:off x="4378122" y="5826807"/>
            <a:ext cx="0" cy="1206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E518591A-C25C-4F4A-A015-60482F613C7A}"/>
              </a:ext>
            </a:extLst>
          </p:cNvPr>
          <p:cNvCxnSpPr>
            <a:cxnSpLocks/>
          </p:cNvCxnSpPr>
          <p:nvPr/>
        </p:nvCxnSpPr>
        <p:spPr bwMode="auto">
          <a:xfrm flipV="1">
            <a:off x="4149522" y="5858576"/>
            <a:ext cx="0" cy="888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C1622453-80E0-4E9A-A571-B9C0C0515E24}"/>
              </a:ext>
            </a:extLst>
          </p:cNvPr>
          <p:cNvCxnSpPr>
            <a:cxnSpLocks/>
          </p:cNvCxnSpPr>
          <p:nvPr/>
        </p:nvCxnSpPr>
        <p:spPr bwMode="auto">
          <a:xfrm flipV="1">
            <a:off x="4911522" y="5826808"/>
            <a:ext cx="0" cy="1206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BE1F3FA3-26FF-4798-A349-8D39C8798AD7}"/>
              </a:ext>
            </a:extLst>
          </p:cNvPr>
          <p:cNvCxnSpPr>
            <a:cxnSpLocks/>
          </p:cNvCxnSpPr>
          <p:nvPr/>
        </p:nvCxnSpPr>
        <p:spPr bwMode="auto">
          <a:xfrm flipV="1">
            <a:off x="4606722" y="5858576"/>
            <a:ext cx="0" cy="888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7B787939-C7BE-4942-86C9-5C4B62CE65CE}"/>
              </a:ext>
            </a:extLst>
          </p:cNvPr>
          <p:cNvCxnSpPr>
            <a:cxnSpLocks/>
          </p:cNvCxnSpPr>
          <p:nvPr/>
        </p:nvCxnSpPr>
        <p:spPr bwMode="auto">
          <a:xfrm flipV="1">
            <a:off x="5216322" y="5845873"/>
            <a:ext cx="0" cy="1015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A35FB708-1DFF-4D3F-BC4D-0AF474915712}"/>
              </a:ext>
            </a:extLst>
          </p:cNvPr>
          <p:cNvCxnSpPr>
            <a:cxnSpLocks/>
          </p:cNvCxnSpPr>
          <p:nvPr/>
        </p:nvCxnSpPr>
        <p:spPr bwMode="auto">
          <a:xfrm flipV="1">
            <a:off x="3006522" y="5809214"/>
            <a:ext cx="0" cy="1382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B4106BB4-D259-4A43-8CA7-212B2BC02128}"/>
              </a:ext>
            </a:extLst>
          </p:cNvPr>
          <p:cNvCxnSpPr>
            <a:cxnSpLocks/>
          </p:cNvCxnSpPr>
          <p:nvPr/>
        </p:nvCxnSpPr>
        <p:spPr bwMode="auto">
          <a:xfrm flipV="1">
            <a:off x="2854122" y="5849024"/>
            <a:ext cx="0" cy="984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B61DED08-5942-43E9-841F-BD6728BADB08}"/>
              </a:ext>
            </a:extLst>
          </p:cNvPr>
          <p:cNvSpPr/>
          <p:nvPr/>
        </p:nvSpPr>
        <p:spPr bwMode="auto">
          <a:xfrm>
            <a:off x="2656297" y="4912407"/>
            <a:ext cx="1365250" cy="1035033"/>
          </a:xfrm>
          <a:prstGeom prst="rect">
            <a:avLst/>
          </a:prstGeom>
          <a:solidFill>
            <a:srgbClr val="00B8FF">
              <a:alpha val="1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A9552F8-DF78-4111-88AA-79C44B18574F}"/>
              </a:ext>
            </a:extLst>
          </p:cNvPr>
          <p:cNvSpPr txBox="1"/>
          <p:nvPr/>
        </p:nvSpPr>
        <p:spPr>
          <a:xfrm>
            <a:off x="5647079" y="5757446"/>
            <a:ext cx="6751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Delay</a:t>
            </a: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CC53A17D-3990-4C59-B638-FD0F41D012E3}"/>
              </a:ext>
            </a:extLst>
          </p:cNvPr>
          <p:cNvCxnSpPr>
            <a:cxnSpLocks/>
          </p:cNvCxnSpPr>
          <p:nvPr/>
        </p:nvCxnSpPr>
        <p:spPr bwMode="auto">
          <a:xfrm>
            <a:off x="6968922" y="5947440"/>
            <a:ext cx="210019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6" name="Rectangle 115">
            <a:extLst>
              <a:ext uri="{FF2B5EF4-FFF2-40B4-BE49-F238E27FC236}">
                <a16:creationId xmlns:a16="http://schemas.microsoft.com/office/drawing/2014/main" id="{33F16CFD-607A-41D1-B7FE-83D8C483BB36}"/>
              </a:ext>
            </a:extLst>
          </p:cNvPr>
          <p:cNvSpPr/>
          <p:nvPr/>
        </p:nvSpPr>
        <p:spPr bwMode="auto">
          <a:xfrm>
            <a:off x="7770472" y="5410203"/>
            <a:ext cx="184159" cy="53339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009C971A-EF2D-4415-8581-344B6548B732}"/>
              </a:ext>
            </a:extLst>
          </p:cNvPr>
          <p:cNvSpPr/>
          <p:nvPr/>
        </p:nvSpPr>
        <p:spPr bwMode="auto">
          <a:xfrm>
            <a:off x="7954620" y="5650658"/>
            <a:ext cx="199952" cy="29294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2F0A0DA2-CDDC-4914-A590-1B3801CF1168}"/>
              </a:ext>
            </a:extLst>
          </p:cNvPr>
          <p:cNvSpPr/>
          <p:nvPr/>
        </p:nvSpPr>
        <p:spPr bwMode="auto">
          <a:xfrm>
            <a:off x="8154572" y="5797128"/>
            <a:ext cx="154244" cy="14647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B1308FFE-FA70-48F2-AEC2-3CDE0DFE6534}"/>
              </a:ext>
            </a:extLst>
          </p:cNvPr>
          <p:cNvCxnSpPr/>
          <p:nvPr/>
        </p:nvCxnSpPr>
        <p:spPr bwMode="auto">
          <a:xfrm flipH="1">
            <a:off x="2584183" y="3516889"/>
            <a:ext cx="1981216" cy="1371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656C958F-BB3B-4F4F-A997-E4A8E05AA3BC}"/>
              </a:ext>
            </a:extLst>
          </p:cNvPr>
          <p:cNvCxnSpPr>
            <a:cxnSpLocks/>
          </p:cNvCxnSpPr>
          <p:nvPr/>
        </p:nvCxnSpPr>
        <p:spPr bwMode="auto">
          <a:xfrm>
            <a:off x="4564389" y="3504695"/>
            <a:ext cx="804333" cy="15855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0F0DEAEF-C0C4-4C20-9F64-721D5E1A3A34}"/>
              </a:ext>
            </a:extLst>
          </p:cNvPr>
          <p:cNvCxnSpPr>
            <a:cxnSpLocks/>
          </p:cNvCxnSpPr>
          <p:nvPr/>
        </p:nvCxnSpPr>
        <p:spPr bwMode="auto">
          <a:xfrm flipH="1">
            <a:off x="6764669" y="3408033"/>
            <a:ext cx="822334" cy="18553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CBC42312-8BA1-4A7E-A6C3-95243645D4F0}"/>
              </a:ext>
            </a:extLst>
          </p:cNvPr>
          <p:cNvCxnSpPr>
            <a:cxnSpLocks/>
          </p:cNvCxnSpPr>
          <p:nvPr/>
        </p:nvCxnSpPr>
        <p:spPr bwMode="auto">
          <a:xfrm>
            <a:off x="7587003" y="3401123"/>
            <a:ext cx="1254746" cy="17620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Right Brace 78">
            <a:extLst>
              <a:ext uri="{FF2B5EF4-FFF2-40B4-BE49-F238E27FC236}">
                <a16:creationId xmlns:a16="http://schemas.microsoft.com/office/drawing/2014/main" id="{4D6CE6A8-4225-4FF8-BE7D-E678F93FCEDC}"/>
              </a:ext>
            </a:extLst>
          </p:cNvPr>
          <p:cNvSpPr/>
          <p:nvPr/>
        </p:nvSpPr>
        <p:spPr bwMode="auto">
          <a:xfrm rot="5400000">
            <a:off x="4578606" y="5643726"/>
            <a:ext cx="338552" cy="12431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0F9C2792-D1C0-4BFE-BDD5-7BB21CDADB32}"/>
              </a:ext>
            </a:extLst>
          </p:cNvPr>
          <p:cNvSpPr txBox="1"/>
          <p:nvPr/>
        </p:nvSpPr>
        <p:spPr>
          <a:xfrm>
            <a:off x="4191543" y="6346460"/>
            <a:ext cx="1112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Truncated</a:t>
            </a:r>
          </a:p>
        </p:txBody>
      </p:sp>
      <p:sp>
        <p:nvSpPr>
          <p:cNvPr id="123" name="Right Brace 122">
            <a:extLst>
              <a:ext uri="{FF2B5EF4-FFF2-40B4-BE49-F238E27FC236}">
                <a16:creationId xmlns:a16="http://schemas.microsoft.com/office/drawing/2014/main" id="{6B3EB337-73A9-451F-A280-E481683C4C4E}"/>
              </a:ext>
            </a:extLst>
          </p:cNvPr>
          <p:cNvSpPr/>
          <p:nvPr/>
        </p:nvSpPr>
        <p:spPr bwMode="auto">
          <a:xfrm rot="5400000">
            <a:off x="3208978" y="5641965"/>
            <a:ext cx="338552" cy="12431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B7EFEA55-1596-4012-B78A-96B60227AAC9}"/>
              </a:ext>
            </a:extLst>
          </p:cNvPr>
          <p:cNvSpPr txBox="1"/>
          <p:nvPr/>
        </p:nvSpPr>
        <p:spPr>
          <a:xfrm>
            <a:off x="2821915" y="6344699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Fed back</a:t>
            </a:r>
          </a:p>
        </p:txBody>
      </p:sp>
      <p:sp>
        <p:nvSpPr>
          <p:cNvPr id="46" name="Date Placeholder 5">
            <a:extLst>
              <a:ext uri="{FF2B5EF4-FFF2-40B4-BE49-F238E27FC236}">
                <a16:creationId xmlns:a16="http://schemas.microsoft.com/office/drawing/2014/main" id="{B70AD775-7796-4B18-934E-C96EF6DC86D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73BEE44-A106-4F68-8403-9B8A254C1A30}"/>
              </a:ext>
            </a:extLst>
          </p:cNvPr>
          <p:cNvSpPr txBox="1"/>
          <p:nvPr/>
        </p:nvSpPr>
        <p:spPr>
          <a:xfrm>
            <a:off x="535204" y="1984698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FD channel response</a:t>
            </a:r>
          </a:p>
        </p:txBody>
      </p:sp>
    </p:spTree>
    <p:extLst>
      <p:ext uri="{BB962C8B-B14F-4D97-AF65-F5344CB8AC3E}">
        <p14:creationId xmlns:p14="http://schemas.microsoft.com/office/powerpoint/2010/main" val="29830040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References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BAD5F6AB-38A5-45A8-9A3C-532CA66F88E7}"/>
              </a:ext>
            </a:extLst>
          </p:cNvPr>
          <p:cNvSpPr txBox="1">
            <a:spLocks/>
          </p:cNvSpPr>
          <p:nvPr/>
        </p:nvSpPr>
        <p:spPr bwMode="auto">
          <a:xfrm>
            <a:off x="457199" y="2014251"/>
            <a:ext cx="8654627" cy="367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400" b="0" dirty="0"/>
              <a:t>Steve Shellhammer, </a:t>
            </a:r>
            <a:r>
              <a:rPr lang="en-US" sz="2400" b="0" i="1" dirty="0"/>
              <a:t>et al</a:t>
            </a:r>
            <a:r>
              <a:rPr lang="en-US" sz="2400" b="0" dirty="0"/>
              <a:t>., “Low-Complexity Scaling and Quantization for CSI Report,” IEEE 802.11-21/1573r0, September 2021</a:t>
            </a:r>
            <a:endParaRPr lang="en-US" b="0" dirty="0"/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Rui Du, </a:t>
            </a:r>
            <a:r>
              <a:rPr lang="en-US" b="0" i="1" dirty="0"/>
              <a:t>et al</a:t>
            </a:r>
            <a:r>
              <a:rPr lang="en-US" b="0" dirty="0"/>
              <a:t>., “Truncated Power Delay Profile </a:t>
            </a:r>
            <a:r>
              <a:rPr lang="en-US" altLang="zh-CN" b="0" dirty="0"/>
              <a:t>- follow up,” IEEE </a:t>
            </a:r>
            <a:r>
              <a:rPr lang="en-US" sz="2400" b="0" dirty="0"/>
              <a:t>802.11-21/1288r5, February 2022 </a:t>
            </a:r>
            <a:endParaRPr lang="en-US" altLang="zh-CN" b="0" dirty="0"/>
          </a:p>
          <a:p>
            <a:endParaRPr lang="en-US" b="0" kern="0" dirty="0"/>
          </a:p>
        </p:txBody>
      </p:sp>
    </p:spTree>
    <p:extLst>
      <p:ext uri="{BB962C8B-B14F-4D97-AF65-F5344CB8AC3E}">
        <p14:creationId xmlns:p14="http://schemas.microsoft.com/office/powerpoint/2010/main" val="14271798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Straw Poll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BAD5F6AB-38A5-45A8-9A3C-532CA66F88E7}"/>
              </a:ext>
            </a:extLst>
          </p:cNvPr>
          <p:cNvSpPr txBox="1">
            <a:spLocks/>
          </p:cNvSpPr>
          <p:nvPr/>
        </p:nvSpPr>
        <p:spPr bwMode="auto">
          <a:xfrm>
            <a:off x="690033" y="1952417"/>
            <a:ext cx="8288868" cy="44627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800" b="0" kern="0" dirty="0"/>
              <a:t>Do you support to include frequency-domain differential quantization as an optional mode for 11bf CSI report?</a:t>
            </a:r>
          </a:p>
          <a:p>
            <a:endParaRPr lang="en-US" b="0" kern="0" dirty="0"/>
          </a:p>
          <a:p>
            <a:endParaRPr lang="en-US" b="0" kern="0" dirty="0"/>
          </a:p>
          <a:p>
            <a:pPr marL="0" indent="0">
              <a:buNone/>
            </a:pPr>
            <a:endParaRPr lang="en-US" b="0" kern="0" dirty="0"/>
          </a:p>
          <a:p>
            <a:endParaRPr lang="en-US" b="0" kern="0" dirty="0"/>
          </a:p>
          <a:p>
            <a:r>
              <a:rPr lang="en-US" b="0" kern="0" dirty="0"/>
              <a:t>Y/N/A</a:t>
            </a:r>
          </a:p>
        </p:txBody>
      </p:sp>
    </p:spTree>
    <p:extLst>
      <p:ext uri="{BB962C8B-B14F-4D97-AF65-F5344CB8AC3E}">
        <p14:creationId xmlns:p14="http://schemas.microsoft.com/office/powerpoint/2010/main" val="3019226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517" y="798391"/>
            <a:ext cx="8991600" cy="1136227"/>
          </a:xfrm>
        </p:spPr>
        <p:txBody>
          <a:bodyPr/>
          <a:lstStyle/>
          <a:p>
            <a:r>
              <a:rPr lang="en-US" sz="3200" dirty="0"/>
              <a:t>Assumption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46" name="Date Placeholder 5">
            <a:extLst>
              <a:ext uri="{FF2B5EF4-FFF2-40B4-BE49-F238E27FC236}">
                <a16:creationId xmlns:a16="http://schemas.microsoft.com/office/drawing/2014/main" id="{B70AD775-7796-4B18-934E-C96EF6DC86D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52" name="Content Placeholder 7">
            <a:extLst>
              <a:ext uri="{FF2B5EF4-FFF2-40B4-BE49-F238E27FC236}">
                <a16:creationId xmlns:a16="http://schemas.microsoft.com/office/drawing/2014/main" id="{7BB3ACDD-7D76-4D36-BCD7-DFE33608E6AF}"/>
              </a:ext>
            </a:extLst>
          </p:cNvPr>
          <p:cNvSpPr txBox="1">
            <a:spLocks/>
          </p:cNvSpPr>
          <p:nvPr/>
        </p:nvSpPr>
        <p:spPr bwMode="auto">
          <a:xfrm>
            <a:off x="778933" y="1926656"/>
            <a:ext cx="8486184" cy="19595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800" b="0" kern="0" dirty="0"/>
              <a:t>CSI reporter only does simple IFFT and feeds back a few time-domain samples</a:t>
            </a:r>
          </a:p>
          <a:p>
            <a:r>
              <a:rPr lang="en-US" sz="2800" b="0" kern="0" dirty="0"/>
              <a:t>Multipaths from reflecting objects are of interest</a:t>
            </a:r>
          </a:p>
          <a:p>
            <a:pPr marL="0" indent="0">
              <a:buNone/>
            </a:pPr>
            <a:endParaRPr lang="en-US" sz="2800" b="0" kern="0" dirty="0"/>
          </a:p>
          <a:p>
            <a:endParaRPr lang="en-US" sz="2200" b="0" kern="0" dirty="0"/>
          </a:p>
          <a:p>
            <a:endParaRPr lang="en-US" b="0" kern="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19C25CD-AE93-4463-9B98-2557B33D68C0}"/>
              </a:ext>
            </a:extLst>
          </p:cNvPr>
          <p:cNvSpPr txBox="1">
            <a:spLocks/>
          </p:cNvSpPr>
          <p:nvPr/>
        </p:nvSpPr>
        <p:spPr bwMode="auto">
          <a:xfrm>
            <a:off x="338667" y="3652126"/>
            <a:ext cx="8991600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600" b="1">
                <a:solidFill>
                  <a:srgbClr val="000000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marL="792502" indent="-304809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219232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706925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194618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682311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3170004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657697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4145390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3200" kern="0" dirty="0"/>
              <a:t>Concern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E5AC9CA-F24F-4337-80DB-98760C7469E4}"/>
              </a:ext>
            </a:extLst>
          </p:cNvPr>
          <p:cNvSpPr txBox="1">
            <a:spLocks/>
          </p:cNvSpPr>
          <p:nvPr/>
        </p:nvSpPr>
        <p:spPr bwMode="auto">
          <a:xfrm>
            <a:off x="848361" y="4627506"/>
            <a:ext cx="8481906" cy="16208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800" b="0" kern="0" dirty="0"/>
              <a:t>Signal obtained by simple IFFT differs from the actual multipaths such that the reflecting object of interest can’t be identified</a:t>
            </a:r>
          </a:p>
          <a:p>
            <a:endParaRPr lang="en-US" sz="2200" b="0" kern="0" dirty="0"/>
          </a:p>
          <a:p>
            <a:endParaRPr lang="en-US" b="0" kern="0" dirty="0"/>
          </a:p>
        </p:txBody>
      </p:sp>
    </p:spTree>
    <p:extLst>
      <p:ext uri="{BB962C8B-B14F-4D97-AF65-F5344CB8AC3E}">
        <p14:creationId xmlns:p14="http://schemas.microsoft.com/office/powerpoint/2010/main" val="279946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Signal Model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45819D-2DA8-46FD-8474-61F5FD1E83B3}"/>
              </a:ext>
            </a:extLst>
          </p:cNvPr>
          <p:cNvSpPr/>
          <p:nvPr/>
        </p:nvSpPr>
        <p:spPr bwMode="auto">
          <a:xfrm>
            <a:off x="2590800" y="4876800"/>
            <a:ext cx="6858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Date Placeholder 5">
            <a:extLst>
              <a:ext uri="{FF2B5EF4-FFF2-40B4-BE49-F238E27FC236}">
                <a16:creationId xmlns:a16="http://schemas.microsoft.com/office/drawing/2014/main" id="{8576FFED-D3A3-4F25-A19B-83855020716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22" name="Content Placeholder 7">
            <a:extLst>
              <a:ext uri="{FF2B5EF4-FFF2-40B4-BE49-F238E27FC236}">
                <a16:creationId xmlns:a16="http://schemas.microsoft.com/office/drawing/2014/main" id="{3908A8CA-11D3-4864-8EF6-EDFCFCE003B8}"/>
              </a:ext>
            </a:extLst>
          </p:cNvPr>
          <p:cNvSpPr txBox="1">
            <a:spLocks/>
          </p:cNvSpPr>
          <p:nvPr/>
        </p:nvSpPr>
        <p:spPr bwMode="auto">
          <a:xfrm>
            <a:off x="741595" y="1799449"/>
            <a:ext cx="8517467" cy="12888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b="0" kern="0" dirty="0"/>
              <a:t>The band limited system serves as  a filter concatenated with the multipath channel </a:t>
            </a:r>
          </a:p>
          <a:p>
            <a:r>
              <a:rPr lang="en-US" sz="2200" b="0" kern="0" dirty="0"/>
              <a:t>The system response can be viewed as another multipath channel that needs to be deconvolved or equalized</a:t>
            </a:r>
          </a:p>
          <a:p>
            <a:endParaRPr lang="en-US" b="0" kern="0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7FEEBAE-A5F9-426C-9FE2-A86E8A6F1AA6}"/>
              </a:ext>
            </a:extLst>
          </p:cNvPr>
          <p:cNvCxnSpPr>
            <a:cxnSpLocks/>
          </p:cNvCxnSpPr>
          <p:nvPr/>
        </p:nvCxnSpPr>
        <p:spPr bwMode="auto">
          <a:xfrm>
            <a:off x="990616" y="4267200"/>
            <a:ext cx="207010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38380FB-E91C-4184-9CD3-74139DE4CA1D}"/>
              </a:ext>
            </a:extLst>
          </p:cNvPr>
          <p:cNvCxnSpPr>
            <a:cxnSpLocks/>
          </p:cNvCxnSpPr>
          <p:nvPr/>
        </p:nvCxnSpPr>
        <p:spPr bwMode="auto">
          <a:xfrm flipV="1">
            <a:off x="1333500" y="3657600"/>
            <a:ext cx="0" cy="609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5B1C1C5-C90D-4E82-845B-F2CCB0190074}"/>
              </a:ext>
            </a:extLst>
          </p:cNvPr>
          <p:cNvCxnSpPr>
            <a:cxnSpLocks/>
          </p:cNvCxnSpPr>
          <p:nvPr/>
        </p:nvCxnSpPr>
        <p:spPr bwMode="auto">
          <a:xfrm flipV="1">
            <a:off x="1524016" y="3865217"/>
            <a:ext cx="0" cy="4019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DEE805F-C9D4-47C9-88C6-78C4E29C9306}"/>
              </a:ext>
            </a:extLst>
          </p:cNvPr>
          <p:cNvCxnSpPr>
            <a:cxnSpLocks/>
          </p:cNvCxnSpPr>
          <p:nvPr/>
        </p:nvCxnSpPr>
        <p:spPr bwMode="auto">
          <a:xfrm flipV="1">
            <a:off x="1743278" y="3962400"/>
            <a:ext cx="0" cy="304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B1AE4867-EE2F-47FB-A705-796AB7720BA6}"/>
              </a:ext>
            </a:extLst>
          </p:cNvPr>
          <p:cNvCxnSpPr>
            <a:cxnSpLocks/>
          </p:cNvCxnSpPr>
          <p:nvPr/>
        </p:nvCxnSpPr>
        <p:spPr bwMode="auto">
          <a:xfrm flipV="1">
            <a:off x="1943116" y="4038600"/>
            <a:ext cx="0" cy="2286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4127B1C-6C6F-4E64-AD5D-FF22D3844DF6}"/>
              </a:ext>
            </a:extLst>
          </p:cNvPr>
          <p:cNvCxnSpPr>
            <a:cxnSpLocks/>
          </p:cNvCxnSpPr>
          <p:nvPr/>
        </p:nvCxnSpPr>
        <p:spPr bwMode="auto">
          <a:xfrm>
            <a:off x="2171716" y="4267200"/>
            <a:ext cx="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DD702FC-CD10-4F29-9E23-8C5C9C95860A}"/>
              </a:ext>
            </a:extLst>
          </p:cNvPr>
          <p:cNvCxnSpPr>
            <a:cxnSpLocks/>
          </p:cNvCxnSpPr>
          <p:nvPr/>
        </p:nvCxnSpPr>
        <p:spPr bwMode="auto">
          <a:xfrm>
            <a:off x="2476516" y="4267200"/>
            <a:ext cx="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</p:spPr>
      </p:cxnSp>
      <p:pic>
        <p:nvPicPr>
          <p:cNvPr id="33" name="Picture 32">
            <a:extLst>
              <a:ext uri="{FF2B5EF4-FFF2-40B4-BE49-F238E27FC236}">
                <a16:creationId xmlns:a16="http://schemas.microsoft.com/office/drawing/2014/main" id="{42710266-3360-4A94-9EC1-426F091FCD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9066" y="3447847"/>
            <a:ext cx="3658350" cy="83474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3AD6F94-043C-415C-88B0-0664D04A4BEC}"/>
                  </a:ext>
                </a:extLst>
              </p:cNvPr>
              <p:cNvSpPr txBox="1"/>
              <p:nvPr/>
            </p:nvSpPr>
            <p:spPr>
              <a:xfrm>
                <a:off x="3403601" y="4024361"/>
                <a:ext cx="365485" cy="390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⨂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3AD6F94-043C-415C-88B0-0664D04A4B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3601" y="4024361"/>
                <a:ext cx="365485" cy="3904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rrow: U-Turn 8">
            <a:extLst>
              <a:ext uri="{FF2B5EF4-FFF2-40B4-BE49-F238E27FC236}">
                <a16:creationId xmlns:a16="http://schemas.microsoft.com/office/drawing/2014/main" id="{188C189F-0776-4F4D-891C-608DC787F377}"/>
              </a:ext>
            </a:extLst>
          </p:cNvPr>
          <p:cNvSpPr/>
          <p:nvPr/>
        </p:nvSpPr>
        <p:spPr bwMode="auto">
          <a:xfrm rot="5400000">
            <a:off x="7560274" y="4644152"/>
            <a:ext cx="2076450" cy="1132046"/>
          </a:xfrm>
          <a:prstGeom prst="uturnArrow">
            <a:avLst>
              <a:gd name="adj1" fmla="val 17279"/>
              <a:gd name="adj2" fmla="val 25000"/>
              <a:gd name="adj3" fmla="val 25000"/>
              <a:gd name="adj4" fmla="val 43750"/>
              <a:gd name="adj5" fmla="val 75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D4433CE-359E-43B9-983A-9B89F7EE14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6415" y="5097902"/>
            <a:ext cx="4056061" cy="918139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0A10C56C-9CBB-4E19-9D37-BEBC88C8FA66}"/>
              </a:ext>
            </a:extLst>
          </p:cNvPr>
          <p:cNvSpPr txBox="1"/>
          <p:nvPr/>
        </p:nvSpPr>
        <p:spPr>
          <a:xfrm>
            <a:off x="831130" y="4476689"/>
            <a:ext cx="2389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C000"/>
                </a:solidFill>
              </a:rPr>
              <a:t>Multipaths of interest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4E49B87-5E8F-4881-8F23-F05CF2E34D98}"/>
              </a:ext>
            </a:extLst>
          </p:cNvPr>
          <p:cNvSpPr txBox="1"/>
          <p:nvPr/>
        </p:nvSpPr>
        <p:spPr>
          <a:xfrm>
            <a:off x="4697240" y="4452313"/>
            <a:ext cx="284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C000"/>
                </a:solidFill>
              </a:rPr>
              <a:t>System impulse response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6E666A6-ED4B-4572-ACFD-C3C9EF1AAF05}"/>
              </a:ext>
            </a:extLst>
          </p:cNvPr>
          <p:cNvSpPr txBox="1"/>
          <p:nvPr/>
        </p:nvSpPr>
        <p:spPr>
          <a:xfrm>
            <a:off x="4781550" y="6170868"/>
            <a:ext cx="284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C000"/>
                </a:solidFill>
              </a:rPr>
              <a:t>Channel estimates in time</a:t>
            </a:r>
          </a:p>
        </p:txBody>
      </p:sp>
    </p:spTree>
    <p:extLst>
      <p:ext uri="{BB962C8B-B14F-4D97-AF65-F5344CB8AC3E}">
        <p14:creationId xmlns:p14="http://schemas.microsoft.com/office/powerpoint/2010/main" val="1588898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Long Tail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9288E8E-777B-468A-AA62-1A53C88524DC}"/>
              </a:ext>
            </a:extLst>
          </p:cNvPr>
          <p:cNvCxnSpPr/>
          <p:nvPr/>
        </p:nvCxnSpPr>
        <p:spPr bwMode="auto">
          <a:xfrm>
            <a:off x="6976433" y="4901312"/>
            <a:ext cx="251948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C269FD5-53F0-4C1A-A180-B8E18CFD9687}"/>
              </a:ext>
            </a:extLst>
          </p:cNvPr>
          <p:cNvSpPr/>
          <p:nvPr/>
        </p:nvSpPr>
        <p:spPr bwMode="auto">
          <a:xfrm>
            <a:off x="7373507" y="4535205"/>
            <a:ext cx="694078" cy="366107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A47CBE5-37D9-486F-8402-D3D7ADF17B30}"/>
              </a:ext>
            </a:extLst>
          </p:cNvPr>
          <p:cNvSpPr/>
          <p:nvPr/>
        </p:nvSpPr>
        <p:spPr bwMode="auto">
          <a:xfrm>
            <a:off x="8261750" y="4535205"/>
            <a:ext cx="694078" cy="366107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" name="Connector: Curved 6">
            <a:extLst>
              <a:ext uri="{FF2B5EF4-FFF2-40B4-BE49-F238E27FC236}">
                <a16:creationId xmlns:a16="http://schemas.microsoft.com/office/drawing/2014/main" id="{AA2D07A2-86F9-4D85-9DF3-EBF043FE5C2C}"/>
              </a:ext>
            </a:extLst>
          </p:cNvPr>
          <p:cNvCxnSpPr/>
          <p:nvPr/>
        </p:nvCxnSpPr>
        <p:spPr bwMode="auto">
          <a:xfrm rot="16200000" flipH="1">
            <a:off x="8771585" y="4235391"/>
            <a:ext cx="381000" cy="294717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Connector: Curved 51">
            <a:extLst>
              <a:ext uri="{FF2B5EF4-FFF2-40B4-BE49-F238E27FC236}">
                <a16:creationId xmlns:a16="http://schemas.microsoft.com/office/drawing/2014/main" id="{697FCFF3-4D1B-4743-8E91-5B38C793C956}"/>
              </a:ext>
            </a:extLst>
          </p:cNvPr>
          <p:cNvCxnSpPr/>
          <p:nvPr/>
        </p:nvCxnSpPr>
        <p:spPr bwMode="auto">
          <a:xfrm rot="16200000" flipH="1">
            <a:off x="7824021" y="4280429"/>
            <a:ext cx="381000" cy="294717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0585C63-128A-4F44-B7D9-7E9AB909FAA0}"/>
              </a:ext>
            </a:extLst>
          </p:cNvPr>
          <p:cNvSpPr txBox="1"/>
          <p:nvPr/>
        </p:nvSpPr>
        <p:spPr>
          <a:xfrm>
            <a:off x="9538805" y="472485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40F521-C21A-49ED-82A2-23C07824855E}"/>
              </a:ext>
            </a:extLst>
          </p:cNvPr>
          <p:cNvSpPr txBox="1"/>
          <p:nvPr/>
        </p:nvSpPr>
        <p:spPr>
          <a:xfrm>
            <a:off x="8503188" y="3916297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Edge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8B1A218-5B9B-495D-BE0B-484D148A68F2}"/>
              </a:ext>
            </a:extLst>
          </p:cNvPr>
          <p:cNvSpPr txBox="1"/>
          <p:nvPr/>
        </p:nvSpPr>
        <p:spPr>
          <a:xfrm>
            <a:off x="7591166" y="3947677"/>
            <a:ext cx="4683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DC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45819D-2DA8-46FD-8474-61F5FD1E83B3}"/>
              </a:ext>
            </a:extLst>
          </p:cNvPr>
          <p:cNvSpPr/>
          <p:nvPr/>
        </p:nvSpPr>
        <p:spPr bwMode="auto">
          <a:xfrm>
            <a:off x="2590800" y="4876800"/>
            <a:ext cx="6858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Date Placeholder 5">
            <a:extLst>
              <a:ext uri="{FF2B5EF4-FFF2-40B4-BE49-F238E27FC236}">
                <a16:creationId xmlns:a16="http://schemas.microsoft.com/office/drawing/2014/main" id="{8576FFED-D3A3-4F25-A19B-83855020716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BF9174D-AD5F-4365-AF43-ADCD6315D8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6" y="2702381"/>
            <a:ext cx="7343247" cy="4044950"/>
          </a:xfrm>
          <a:prstGeom prst="rect">
            <a:avLst/>
          </a:prstGeom>
        </p:spPr>
      </p:pic>
      <p:sp>
        <p:nvSpPr>
          <p:cNvPr id="22" name="Content Placeholder 7">
            <a:extLst>
              <a:ext uri="{FF2B5EF4-FFF2-40B4-BE49-F238E27FC236}">
                <a16:creationId xmlns:a16="http://schemas.microsoft.com/office/drawing/2014/main" id="{3908A8CA-11D3-4864-8EF6-EDFCFCE003B8}"/>
              </a:ext>
            </a:extLst>
          </p:cNvPr>
          <p:cNvSpPr txBox="1">
            <a:spLocks/>
          </p:cNvSpPr>
          <p:nvPr/>
        </p:nvSpPr>
        <p:spPr bwMode="auto">
          <a:xfrm>
            <a:off x="778932" y="1926657"/>
            <a:ext cx="8517467" cy="10057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b="0" kern="0" dirty="0"/>
              <a:t>Side lobe 3 samples away from the peak is still above 10% of the peak </a:t>
            </a:r>
          </a:p>
          <a:p>
            <a:endParaRPr lang="en-US" b="0" kern="0" dirty="0"/>
          </a:p>
        </p:txBody>
      </p:sp>
    </p:spTree>
    <p:extLst>
      <p:ext uri="{BB962C8B-B14F-4D97-AF65-F5344CB8AC3E}">
        <p14:creationId xmlns:p14="http://schemas.microsoft.com/office/powerpoint/2010/main" val="4186296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27" y="655470"/>
            <a:ext cx="8991600" cy="1136227"/>
          </a:xfrm>
        </p:spPr>
        <p:txBody>
          <a:bodyPr/>
          <a:lstStyle/>
          <a:p>
            <a:r>
              <a:rPr lang="en-US" sz="3200" dirty="0"/>
              <a:t>Inter-Path Interference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46" name="Date Placeholder 5">
            <a:extLst>
              <a:ext uri="{FF2B5EF4-FFF2-40B4-BE49-F238E27FC236}">
                <a16:creationId xmlns:a16="http://schemas.microsoft.com/office/drawing/2014/main" id="{B70AD775-7796-4B18-934E-C96EF6DC86D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52" name="Content Placeholder 7">
            <a:extLst>
              <a:ext uri="{FF2B5EF4-FFF2-40B4-BE49-F238E27FC236}">
                <a16:creationId xmlns:a16="http://schemas.microsoft.com/office/drawing/2014/main" id="{7BB3ACDD-7D76-4D36-BCD7-DFE33608E6AF}"/>
              </a:ext>
            </a:extLst>
          </p:cNvPr>
          <p:cNvSpPr txBox="1">
            <a:spLocks/>
          </p:cNvSpPr>
          <p:nvPr/>
        </p:nvSpPr>
        <p:spPr bwMode="auto">
          <a:xfrm>
            <a:off x="743373" y="1992028"/>
            <a:ext cx="8476827" cy="4027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600" b="0" kern="0" dirty="0"/>
              <a:t>The impulse response of Tx/Rx system is not time-limited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400" b="0" kern="0" dirty="0"/>
              <a:t>The system is band-limited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400" b="0" kern="0" dirty="0"/>
              <a:t>No sounding signal on DC and edge tones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400" b="0" kern="0" dirty="0"/>
              <a:t>No sounding signal on punctured sub-band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400" b="0" kern="0" dirty="0"/>
              <a:t>Discontinuous 80 + 80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400" b="0" kern="0" dirty="0"/>
              <a:t>DC notch filtering at Rx</a:t>
            </a:r>
          </a:p>
          <a:p>
            <a:r>
              <a:rPr lang="en-US" sz="2600" b="0" kern="0" dirty="0"/>
              <a:t>Inter-path interferences are introduced such that interference mitigation is required to identify the multipaths</a:t>
            </a:r>
          </a:p>
          <a:p>
            <a:endParaRPr lang="en-US" b="0" kern="0" dirty="0"/>
          </a:p>
        </p:txBody>
      </p:sp>
    </p:spTree>
    <p:extLst>
      <p:ext uri="{BB962C8B-B14F-4D97-AF65-F5344CB8AC3E}">
        <p14:creationId xmlns:p14="http://schemas.microsoft.com/office/powerpoint/2010/main" val="4157604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2800" dirty="0"/>
              <a:t>Ambiguity due to Inconsistent Sampling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45819D-2DA8-46FD-8474-61F5FD1E83B3}"/>
              </a:ext>
            </a:extLst>
          </p:cNvPr>
          <p:cNvSpPr/>
          <p:nvPr/>
        </p:nvSpPr>
        <p:spPr bwMode="auto">
          <a:xfrm>
            <a:off x="2590800" y="4876800"/>
            <a:ext cx="6858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Date Placeholder 5">
            <a:extLst>
              <a:ext uri="{FF2B5EF4-FFF2-40B4-BE49-F238E27FC236}">
                <a16:creationId xmlns:a16="http://schemas.microsoft.com/office/drawing/2014/main" id="{2BAE95F8-9907-4031-873F-B9285AC12BF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2EE9F7C-14BC-4850-907C-1870D2ADAC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950" y="2484028"/>
            <a:ext cx="7816850" cy="2021811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F55C7AF-D2CB-40CA-BAA0-2E39678CB1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854" y="4884830"/>
            <a:ext cx="7810500" cy="2007882"/>
          </a:xfrm>
          <a:prstGeom prst="rect">
            <a:avLst/>
          </a:prstGeom>
        </p:spPr>
      </p:pic>
      <p:cxnSp>
        <p:nvCxnSpPr>
          <p:cNvPr id="24" name="Connector: Curved 23">
            <a:extLst>
              <a:ext uri="{FF2B5EF4-FFF2-40B4-BE49-F238E27FC236}">
                <a16:creationId xmlns:a16="http://schemas.microsoft.com/office/drawing/2014/main" id="{736D03ED-E602-441B-8A58-D682D61F2B5E}"/>
              </a:ext>
            </a:extLst>
          </p:cNvPr>
          <p:cNvCxnSpPr/>
          <p:nvPr/>
        </p:nvCxnSpPr>
        <p:spPr bwMode="auto">
          <a:xfrm rot="10800000" flipV="1">
            <a:off x="1993389" y="3045870"/>
            <a:ext cx="609584" cy="381000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1198F8B-0DF9-4E8D-A3C8-6D16383EA848}"/>
              </a:ext>
            </a:extLst>
          </p:cNvPr>
          <p:cNvSpPr txBox="1"/>
          <p:nvPr/>
        </p:nvSpPr>
        <p:spPr>
          <a:xfrm>
            <a:off x="2577869" y="2891981"/>
            <a:ext cx="12731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One main peak</a:t>
            </a:r>
          </a:p>
        </p:txBody>
      </p:sp>
      <p:cxnSp>
        <p:nvCxnSpPr>
          <p:cNvPr id="26" name="Connector: Curved 25">
            <a:extLst>
              <a:ext uri="{FF2B5EF4-FFF2-40B4-BE49-F238E27FC236}">
                <a16:creationId xmlns:a16="http://schemas.microsoft.com/office/drawing/2014/main" id="{2FBB35AC-7985-48A8-878D-DA2AD8E5538E}"/>
              </a:ext>
            </a:extLst>
          </p:cNvPr>
          <p:cNvCxnSpPr/>
          <p:nvPr/>
        </p:nvCxnSpPr>
        <p:spPr bwMode="auto">
          <a:xfrm rot="10800000" flipV="1">
            <a:off x="2074663" y="5170374"/>
            <a:ext cx="609584" cy="381000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4E97000-193C-4730-8F36-0F5F7F9093D0}"/>
              </a:ext>
            </a:extLst>
          </p:cNvPr>
          <p:cNvSpPr txBox="1"/>
          <p:nvPr/>
        </p:nvSpPr>
        <p:spPr>
          <a:xfrm>
            <a:off x="2616200" y="5027192"/>
            <a:ext cx="13599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Two main peaks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D7A90901-A185-4303-94A9-88A67E054A34}"/>
              </a:ext>
            </a:extLst>
          </p:cNvPr>
          <p:cNvCxnSpPr>
            <a:cxnSpLocks/>
          </p:cNvCxnSpPr>
          <p:nvPr/>
        </p:nvCxnSpPr>
        <p:spPr bwMode="auto">
          <a:xfrm flipV="1">
            <a:off x="981278" y="3016045"/>
            <a:ext cx="0" cy="23448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288BBC1-CF6B-4DB3-ABE2-E2C863F072F3}"/>
              </a:ext>
            </a:extLst>
          </p:cNvPr>
          <p:cNvCxnSpPr/>
          <p:nvPr/>
        </p:nvCxnSpPr>
        <p:spPr bwMode="auto">
          <a:xfrm>
            <a:off x="981278" y="3016045"/>
            <a:ext cx="762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FBBF9BC6-205F-4FEA-9159-1528881B555F}"/>
              </a:ext>
            </a:extLst>
          </p:cNvPr>
          <p:cNvCxnSpPr/>
          <p:nvPr/>
        </p:nvCxnSpPr>
        <p:spPr bwMode="auto">
          <a:xfrm>
            <a:off x="981278" y="5364841"/>
            <a:ext cx="762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5094BC90-F207-4F6D-835A-40DF383DAF80}"/>
              </a:ext>
            </a:extLst>
          </p:cNvPr>
          <p:cNvSpPr txBox="1"/>
          <p:nvPr/>
        </p:nvSpPr>
        <p:spPr>
          <a:xfrm>
            <a:off x="258501" y="4298425"/>
            <a:ext cx="169629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FFC000"/>
                </a:solidFill>
              </a:rPr>
              <a:t>Same object?</a:t>
            </a:r>
          </a:p>
        </p:txBody>
      </p:sp>
      <p:sp>
        <p:nvSpPr>
          <p:cNvPr id="17" name="Content Placeholder 7">
            <a:extLst>
              <a:ext uri="{FF2B5EF4-FFF2-40B4-BE49-F238E27FC236}">
                <a16:creationId xmlns:a16="http://schemas.microsoft.com/office/drawing/2014/main" id="{0A0A2042-5C63-48FA-8426-691CF16F25E2}"/>
              </a:ext>
            </a:extLst>
          </p:cNvPr>
          <p:cNvSpPr txBox="1">
            <a:spLocks/>
          </p:cNvSpPr>
          <p:nvPr/>
        </p:nvSpPr>
        <p:spPr bwMode="auto">
          <a:xfrm>
            <a:off x="763694" y="1751831"/>
            <a:ext cx="8700346" cy="10941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b="0" kern="0" dirty="0"/>
              <a:t>The same channel results into two different TCIR feedbacks</a:t>
            </a:r>
          </a:p>
          <a:p>
            <a:endParaRPr lang="en-US" sz="2200" b="0" kern="0" dirty="0"/>
          </a:p>
          <a:p>
            <a:endParaRPr lang="en-US" b="0" kern="0" dirty="0"/>
          </a:p>
        </p:txBody>
      </p:sp>
    </p:spTree>
    <p:extLst>
      <p:ext uri="{BB962C8B-B14F-4D97-AF65-F5344CB8AC3E}">
        <p14:creationId xmlns:p14="http://schemas.microsoft.com/office/powerpoint/2010/main" val="2423488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ED8B62C-5710-4679-A3AB-9DC9A493AF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4625" y="1698296"/>
            <a:ext cx="7836529" cy="517506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2800" dirty="0"/>
              <a:t>Harder to track variations among multipaths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10" name="Date Placeholder 5">
            <a:extLst>
              <a:ext uri="{FF2B5EF4-FFF2-40B4-BE49-F238E27FC236}">
                <a16:creationId xmlns:a16="http://schemas.microsoft.com/office/drawing/2014/main" id="{2BAE95F8-9907-4031-873F-B9285AC12BF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1999811" cy="291253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D58AFC8-B86E-465A-8AA7-D9BB6D6DD787}"/>
              </a:ext>
            </a:extLst>
          </p:cNvPr>
          <p:cNvCxnSpPr>
            <a:cxnSpLocks/>
          </p:cNvCxnSpPr>
          <p:nvPr/>
        </p:nvCxnSpPr>
        <p:spPr bwMode="auto">
          <a:xfrm flipV="1">
            <a:off x="1063625" y="2560322"/>
            <a:ext cx="0" cy="3230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01A6021-19C4-460D-AF5A-7AAFE64BE429}"/>
              </a:ext>
            </a:extLst>
          </p:cNvPr>
          <p:cNvCxnSpPr/>
          <p:nvPr/>
        </p:nvCxnSpPr>
        <p:spPr bwMode="auto">
          <a:xfrm>
            <a:off x="1063625" y="2560321"/>
            <a:ext cx="762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1BFC46B-E131-4663-92A9-F09E45C87411}"/>
              </a:ext>
            </a:extLst>
          </p:cNvPr>
          <p:cNvCxnSpPr/>
          <p:nvPr/>
        </p:nvCxnSpPr>
        <p:spPr bwMode="auto">
          <a:xfrm>
            <a:off x="1063625" y="5791200"/>
            <a:ext cx="762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11293D9-8674-4423-8BBB-EC60FB853537}"/>
              </a:ext>
            </a:extLst>
          </p:cNvPr>
          <p:cNvSpPr txBox="1"/>
          <p:nvPr/>
        </p:nvSpPr>
        <p:spPr>
          <a:xfrm>
            <a:off x="104079" y="3967458"/>
            <a:ext cx="2773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C000"/>
                </a:solidFill>
              </a:rPr>
              <a:t>Which two are the same?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F3D6813-F404-41FF-88C2-A444E2D75773}"/>
              </a:ext>
            </a:extLst>
          </p:cNvPr>
          <p:cNvCxnSpPr/>
          <p:nvPr/>
        </p:nvCxnSpPr>
        <p:spPr bwMode="auto">
          <a:xfrm>
            <a:off x="7315200" y="5715000"/>
            <a:ext cx="38100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648D39F-EA75-4B82-9440-6BABAA433B9E}"/>
              </a:ext>
            </a:extLst>
          </p:cNvPr>
          <p:cNvSpPr txBox="1"/>
          <p:nvPr/>
        </p:nvSpPr>
        <p:spPr>
          <a:xfrm>
            <a:off x="5773344" y="5374274"/>
            <a:ext cx="2304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Wraparound side lobes</a:t>
            </a:r>
          </a:p>
        </p:txBody>
      </p:sp>
    </p:spTree>
    <p:extLst>
      <p:ext uri="{BB962C8B-B14F-4D97-AF65-F5344CB8AC3E}">
        <p14:creationId xmlns:p14="http://schemas.microsoft.com/office/powerpoint/2010/main" val="3781940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508BCB-4C98-4D9D-B1D1-79CEF24D056F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40755</TotalTime>
  <Words>1752</Words>
  <Application>Microsoft Office PowerPoint</Application>
  <PresentationFormat>Custom</PresentationFormat>
  <Paragraphs>339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Cambria Math</vt:lpstr>
      <vt:lpstr>Courier New</vt:lpstr>
      <vt:lpstr>Times New Roman</vt:lpstr>
      <vt:lpstr>Office Theme</vt:lpstr>
      <vt:lpstr>Differential Quantization for CSI Report</vt:lpstr>
      <vt:lpstr>Outline</vt:lpstr>
      <vt:lpstr>Time-Domain TCIR</vt:lpstr>
      <vt:lpstr>Assumption</vt:lpstr>
      <vt:lpstr>Signal Model</vt:lpstr>
      <vt:lpstr>Long Tail</vt:lpstr>
      <vt:lpstr>Inter-Path Interference</vt:lpstr>
      <vt:lpstr>Ambiguity due to Inconsistent Sampling Time</vt:lpstr>
      <vt:lpstr>Harder to track variations among multipaths</vt:lpstr>
      <vt:lpstr>Lack of Identifiability</vt:lpstr>
      <vt:lpstr>Effect of DC Notching </vt:lpstr>
      <vt:lpstr>Filtered Signal in Time</vt:lpstr>
      <vt:lpstr>Additional Concerns</vt:lpstr>
      <vt:lpstr>Wraparound Effect of FFT Window</vt:lpstr>
      <vt:lpstr>Pros and Cons of TCIR</vt:lpstr>
      <vt:lpstr>Frequency Domain Approach</vt:lpstr>
      <vt:lpstr>Correlation across Frequency</vt:lpstr>
      <vt:lpstr>Exploiting the Correlation</vt:lpstr>
      <vt:lpstr>Linear Prediction</vt:lpstr>
      <vt:lpstr>Reduction of Quantization Range</vt:lpstr>
      <vt:lpstr>Differential Quantization</vt:lpstr>
      <vt:lpstr>Differential vs Non-Differential</vt:lpstr>
      <vt:lpstr>Complexity Reduction</vt:lpstr>
      <vt:lpstr>Simulation Configuration (1/2)</vt:lpstr>
      <vt:lpstr>Simulation Configuration (2/2)</vt:lpstr>
      <vt:lpstr>Nb = 6, Ng = 4</vt:lpstr>
      <vt:lpstr>TCIR with different numbers of time samples</vt:lpstr>
      <vt:lpstr>3-bit Differential vs 6-bit Non-Differential</vt:lpstr>
      <vt:lpstr>Conclusions</vt:lpstr>
      <vt:lpstr>References</vt:lpstr>
      <vt:lpstr>Straw Poll 1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Li, Qinghua</cp:lastModifiedBy>
  <cp:revision>546</cp:revision>
  <cp:lastPrinted>2017-11-22T00:49:17Z</cp:lastPrinted>
  <dcterms:created xsi:type="dcterms:W3CDTF">2014-10-30T17:06:39Z</dcterms:created>
  <dcterms:modified xsi:type="dcterms:W3CDTF">2022-03-22T14:26:29Z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-1006949419</vt:i4>
  </property>
  <property fmtid="{D5CDD505-2E9C-101B-9397-08002B2CF9AE}" pid="3" name="_NewReviewCycle">
    <vt:lpwstr/>
  </property>
  <property fmtid="{D5CDD505-2E9C-101B-9397-08002B2CF9AE}" pid="4" name="_EmailSubject">
    <vt:lpwstr>HARQ F2F presentation on feedback unit and granularity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ContentTypeId">
    <vt:lpwstr>0x010100EB28163D68FE8E4D9361964FDD814FC4</vt:lpwstr>
  </property>
</Properties>
</file>