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909" r:id="rId18"/>
    <p:sldId id="911" r:id="rId19"/>
    <p:sldId id="905" r:id="rId20"/>
    <p:sldId id="844" r:id="rId21"/>
    <p:sldId id="855" r:id="rId22"/>
    <p:sldId id="864" r:id="rId23"/>
    <p:sldId id="906" r:id="rId24"/>
    <p:sldId id="907" r:id="rId25"/>
    <p:sldId id="908" r:id="rId26"/>
    <p:sldId id="910" r:id="rId27"/>
    <p:sldId id="846" r:id="rId28"/>
    <p:sldId id="842" r:id="rId2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00851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033718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z="1200" kern="1200" dirty="0" smtClean="0">
                <a:solidFill>
                  <a:schemeClr val="tx1"/>
                </a:solidFill>
                <a:effectLst/>
                <a:latin typeface="Times New Roman" pitchFamily="18" charset="0"/>
                <a:ea typeface="MS PGothic" pitchFamily="34" charset="-128"/>
                <a:cs typeface="MS PGothic" charset="0"/>
              </a:rPr>
              <a:t>Thursday 10pm - 12:00am ET (Thursday 7 PM - 9 PM PT, Friday 11am-1pm in China, Friday 5am-7am in Israel, Friday 4am – 6am in Central Europe)</a:t>
            </a:r>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620591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74212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970542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09634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37174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802.11-22/0502r2</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March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a:solidFill>
                  <a:srgbClr val="0000FF"/>
                </a:solidFill>
              </a:rPr>
              <a:t>March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2021-03-16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17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982715886"/>
              </p:ext>
            </p:extLst>
          </p:nvPr>
        </p:nvGraphicFramePr>
        <p:xfrm>
          <a:off x="3733800" y="1495679"/>
          <a:ext cx="8305801" cy="2690514"/>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22/0401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Michael Montemurro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Security Requirements</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22/0370</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PDT-DMG-Multi-Static-Instance</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45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22/0414</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Fractional Scaling Factor for Sensing Measurement Report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40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22/0415</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NDP Selection for 802.11bf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20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Discussion on the NDP format for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22/0423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DMG passive sensing based on A-BFT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22/0339</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Enrico </a:t>
                      </a:r>
                      <a:r>
                        <a:rPr lang="en-US" altLang="zh-CN" sz="1100" kern="1200" dirty="0" err="1" smtClean="0">
                          <a:solidFill>
                            <a:schemeClr val="tx1"/>
                          </a:solidFill>
                          <a:latin typeface="+mn-lt"/>
                          <a:ea typeface="+mn-ea"/>
                          <a:cs typeface="+mn-cs"/>
                        </a:rPr>
                        <a:t>Rantala</a:t>
                      </a:r>
                      <a:r>
                        <a:rPr lang="en-US" altLang="zh-CN" sz="1100" kern="1200" dirty="0" smtClean="0">
                          <a:solidFill>
                            <a:schemeClr val="tx1"/>
                          </a:solidFill>
                          <a:latin typeface="+mn-lt"/>
                          <a:ea typeface="+mn-ea"/>
                          <a:cs typeface="+mn-cs"/>
                        </a:rPr>
                        <a:t> (</a:t>
                      </a:r>
                      <a:r>
                        <a:rPr lang="en-US" altLang="zh-CN" sz="1100" kern="1200" dirty="0" err="1" smtClean="0">
                          <a:solidFill>
                            <a:schemeClr val="tx1"/>
                          </a:solidFill>
                          <a:latin typeface="+mn-lt"/>
                          <a:ea typeface="+mn-ea"/>
                          <a:cs typeface="+mn-cs"/>
                        </a:rPr>
                        <a:t>Zeku</a:t>
                      </a:r>
                      <a:r>
                        <a:rPr lang="en-US" altLang="zh-CN" sz="11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STA-STA sub7GHz WLAN sensing support by leveraging SBP</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22/0506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Qinghua</a:t>
                      </a:r>
                      <a:r>
                        <a:rPr lang="en-US" altLang="zh-CN" sz="1100" kern="1200" dirty="0" smtClean="0">
                          <a:solidFill>
                            <a:schemeClr val="tx1"/>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Differential Quantization for CSI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983868409"/>
              </p:ext>
            </p:extLst>
          </p:nvPr>
        </p:nvGraphicFramePr>
        <p:xfrm>
          <a:off x="3733800" y="5334000"/>
          <a:ext cx="7162800" cy="956298"/>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22/0327r1</a:t>
                      </a: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000" kern="1200" dirty="0" smtClean="0">
                          <a:solidFill>
                            <a:srgbClr val="00B050"/>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00" kern="1200" dirty="0" smtClean="0">
                          <a:solidFill>
                            <a:srgbClr val="00B050"/>
                          </a:solidFill>
                          <a:latin typeface="+mn-lt"/>
                          <a:ea typeface="+mn-ea"/>
                          <a:cs typeface="+mn-cs"/>
                        </a:rPr>
                        <a:t>PDT-Bi-Static-Sounding-and-BPR-Frame</a:t>
                      </a: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21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900441066"/>
              </p:ext>
            </p:extLst>
          </p:nvPr>
        </p:nvGraphicFramePr>
        <p:xfrm>
          <a:off x="3733800" y="1495679"/>
          <a:ext cx="8305801" cy="248707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22/0415</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Steve Shellhammer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NDP Selection for 802.11bf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22/0421</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Discussion on the NDP format for 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22/0423</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DMG passive sensing based on A-BFT</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22/0339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Enrico </a:t>
                      </a:r>
                      <a:r>
                        <a:rPr lang="en-US" altLang="zh-CN" sz="1100" kern="1200" dirty="0" err="1" smtClean="0">
                          <a:solidFill>
                            <a:srgbClr val="00B050"/>
                          </a:solidFill>
                          <a:latin typeface="+mn-lt"/>
                          <a:ea typeface="+mn-ea"/>
                          <a:cs typeface="+mn-cs"/>
                        </a:rPr>
                        <a:t>Rantala</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Zeku</a:t>
                      </a:r>
                      <a:r>
                        <a:rPr lang="en-US" altLang="zh-CN" sz="1100" kern="1200" dirty="0" smtClean="0">
                          <a:solidFill>
                            <a:srgbClr val="00B050"/>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SP: STA-STA sub7GHz WLAN sensing support by leveraging SBP</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22/0506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Qinghua</a:t>
                      </a:r>
                      <a:r>
                        <a:rPr lang="en-US" altLang="zh-CN" sz="1100" kern="1200" dirty="0" smtClean="0">
                          <a:solidFill>
                            <a:schemeClr val="tx1"/>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Differential Quantization for CSI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22/0513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MLME - Part II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4006599687"/>
              </p:ext>
            </p:extLst>
          </p:nvPr>
        </p:nvGraphicFramePr>
        <p:xfrm>
          <a:off x="3733800" y="5334000"/>
          <a:ext cx="7162800" cy="76809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rgbClr val="00B050"/>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215320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a:solidFill>
                  <a:srgbClr val="0000FF"/>
                </a:solidFill>
                <a:cs typeface="Times New Roman" panose="02020603050405020304" pitchFamily="18" charset="0"/>
              </a:rPr>
              <a:t>March </a:t>
            </a:r>
            <a:r>
              <a:rPr lang="en-US" altLang="en-US" sz="3200" dirty="0" smtClean="0">
                <a:solidFill>
                  <a:srgbClr val="0000FF"/>
                </a:solidFill>
                <a:cs typeface="Times New Roman" panose="02020603050405020304" pitchFamily="18" charset="0"/>
              </a:rPr>
              <a:t>22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882751615"/>
              </p:ext>
            </p:extLst>
          </p:nvPr>
        </p:nvGraphicFramePr>
        <p:xfrm>
          <a:off x="3733800" y="1495679"/>
          <a:ext cx="8305801" cy="1876746"/>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22/0132</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 for DMG sensing </a:t>
                      </a:r>
                      <a:r>
                        <a:rPr lang="en-US" altLang="zh-CN" sz="1100" kern="1200" dirty="0" err="1" smtClean="0">
                          <a:solidFill>
                            <a:schemeClr val="tx1"/>
                          </a:solidFill>
                          <a:latin typeface="+mn-lt"/>
                          <a:ea typeface="+mn-ea"/>
                          <a:cs typeface="+mn-cs"/>
                        </a:rPr>
                        <a:t>monostatic</a:t>
                      </a:r>
                      <a:r>
                        <a:rPr lang="en-US" altLang="zh-CN" sz="1100" kern="1200" dirty="0" smtClean="0">
                          <a:solidFill>
                            <a:schemeClr val="tx1"/>
                          </a:solidFill>
                          <a:latin typeface="+mn-lt"/>
                          <a:ea typeface="+mn-ea"/>
                          <a:cs typeface="+mn-cs"/>
                        </a:rPr>
                        <a:t> configurations</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22/0433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Rui Du(Huawei)</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WLAN Sensing Functionality Indicator</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Dongguk Lim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Trigger frame for 11bf</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22/0506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chemeClr val="tx1"/>
                          </a:solidFill>
                          <a:latin typeface="+mn-lt"/>
                          <a:ea typeface="+mn-ea"/>
                          <a:cs typeface="+mn-cs"/>
                        </a:rPr>
                        <a:t>Qinghua</a:t>
                      </a:r>
                      <a:r>
                        <a:rPr lang="en-US" altLang="zh-CN" sz="1100" kern="1200" dirty="0" smtClean="0">
                          <a:solidFill>
                            <a:schemeClr val="tx1"/>
                          </a:solidFill>
                          <a:latin typeface="+mn-lt"/>
                          <a:ea typeface="+mn-ea"/>
                          <a:cs typeface="+mn-cs"/>
                        </a:rPr>
                        <a:t> Li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Differential Quantization for CSI Report</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45 </a:t>
                      </a:r>
                      <a:r>
                        <a:rPr lang="en-US" altLang="zh-CN" sz="1100" kern="1200" dirty="0" err="1" smtClean="0">
                          <a:solidFill>
                            <a:schemeClr val="tx1"/>
                          </a:solidFill>
                          <a:latin typeface="+mn-lt"/>
                          <a:ea typeface="+mn-ea"/>
                          <a:cs typeface="+mn-cs"/>
                        </a:rPr>
                        <a:t>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22/0521</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Sang Kim (LGE)</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chemeClr val="tx1"/>
                          </a:solidFill>
                          <a:latin typeface="+mn-lt"/>
                          <a:ea typeface="+mn-ea"/>
                          <a:cs typeface="+mn-cs"/>
                        </a:rPr>
                        <a:t>PDT STA to STA 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22/0513</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Proposed Draft Text for MLME - Part II</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2192973445"/>
              </p:ext>
            </p:extLst>
          </p:nvPr>
        </p:nvGraphicFramePr>
        <p:xfrm>
          <a:off x="3733800" y="5334000"/>
          <a:ext cx="7162800" cy="813816"/>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chemeClr val="tx1"/>
                          </a:solidFill>
                          <a:latin typeface="+mn-lt"/>
                          <a:ea typeface="+mn-ea"/>
                          <a:cs typeface="+mn-cs"/>
                        </a:rPr>
                        <a:t>22/0370</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100" kern="1200" dirty="0" smtClean="0">
                          <a:solidFill>
                            <a:schemeClr val="tx1"/>
                          </a:solidFill>
                          <a:latin typeface="+mn-lt"/>
                          <a:ea typeface="+mn-ea"/>
                          <a:cs typeface="+mn-cs"/>
                        </a:rPr>
                        <a:t>Assaf Kasher (Qualcomm)</a:t>
                      </a: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PDT-DMG-Multi-Static-Instance</a:t>
                      </a: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8734540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t>PAR approved		</a:t>
            </a:r>
            <a:r>
              <a:rPr lang="en-US" altLang="zh-CN" sz="1800" kern="0" dirty="0" smtClean="0"/>
              <a:t>	Sep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t>First TG meeting		</a:t>
            </a:r>
            <a:r>
              <a:rPr lang="en-US" altLang="zh-CN" sz="1800" kern="0" dirty="0" smtClean="0"/>
              <a:t>	Oct </a:t>
            </a:r>
            <a:r>
              <a:rPr lang="en-US" altLang="zh-CN" sz="1800" kern="0" dirty="0"/>
              <a:t>2020</a:t>
            </a:r>
          </a:p>
          <a:p>
            <a:pPr marL="161925" lvl="1" indent="-233363" algn="just" defTabSz="685800" eaLnBrk="1" fontAlgn="auto" hangingPunct="1">
              <a:spcBef>
                <a:spcPts val="600"/>
              </a:spcBef>
              <a:spcAft>
                <a:spcPts val="600"/>
              </a:spcAft>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507038" cy="4743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rgbClr val="FF0000"/>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rgbClr val="000000"/>
                </a:solidFill>
              </a:rPr>
              <a:t>Editor releases </a:t>
            </a:r>
            <a:r>
              <a:rPr lang="en-US" altLang="zh-CN" sz="1200" kern="0" dirty="0" smtClean="0">
                <a:solidFill>
                  <a:srgbClr val="0000FF"/>
                </a:solidFill>
              </a:rPr>
              <a:t>D0.01</a:t>
            </a:r>
            <a:r>
              <a:rPr lang="en-US" altLang="zh-CN" sz="1200" kern="0" dirty="0" smtClean="0"/>
              <a:t> (only for reference</a:t>
            </a:r>
            <a:r>
              <a:rPr lang="en-US" altLang="zh-CN" sz="1200" kern="0" dirty="0"/>
              <a:t>, not </a:t>
            </a:r>
            <a:r>
              <a:rPr lang="en-US" altLang="zh-CN" sz="1200" kern="0" dirty="0" smtClean="0"/>
              <a:t>for comment </a:t>
            </a:r>
            <a:r>
              <a:rPr lang="en-US" altLang="zh-CN" sz="1200" kern="0" dirty="0"/>
              <a:t>collection)</a:t>
            </a:r>
          </a:p>
          <a:p>
            <a:pPr marL="134541" lvl="0"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a:t>
            </a:r>
            <a:endParaRPr lang="zh-CN" altLang="zh-CN" sz="1600" kern="0" dirty="0">
              <a:solidFill>
                <a:srgbClr val="FF0000"/>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Deadline </a:t>
            </a:r>
            <a:r>
              <a:rPr lang="en-US" altLang="zh-CN" sz="1200" kern="0" dirty="0"/>
              <a:t>for sending the </a:t>
            </a:r>
            <a:r>
              <a:rPr lang="en-US" altLang="zh-CN" sz="1200" kern="0" dirty="0">
                <a:solidFill>
                  <a:srgbClr val="0000FF"/>
                </a:solidFill>
              </a:rPr>
              <a:t>Motion request</a:t>
            </a:r>
            <a:r>
              <a:rPr lang="en-US" altLang="zh-CN" sz="1200" kern="0" dirty="0"/>
              <a:t>.</a:t>
            </a:r>
          </a:p>
          <a:p>
            <a:pPr marL="134541"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12 or </a:t>
            </a:r>
            <a:r>
              <a:rPr lang="en-US" altLang="zh-CN" sz="1600" kern="0" dirty="0" smtClean="0">
                <a:solidFill>
                  <a:srgbClr val="FF0000"/>
                </a:solidFill>
              </a:rPr>
              <a:t>14 </a:t>
            </a:r>
            <a:r>
              <a:rPr lang="en-US" altLang="zh-CN" sz="1600" kern="0" dirty="0" smtClean="0">
                <a:solidFill>
                  <a:srgbClr val="000000"/>
                </a:solidFill>
              </a:rPr>
              <a:t>(10+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rgbClr val="FF0000"/>
                </a:solidFill>
              </a:rPr>
              <a:t>Deadline</a:t>
            </a:r>
            <a:r>
              <a:rPr lang="en-US" altLang="zh-CN" sz="1200" kern="0" dirty="0" smtClean="0"/>
              <a:t> for contributions to </a:t>
            </a:r>
            <a:r>
              <a:rPr lang="en-US" altLang="zh-CN" sz="1200" kern="0" dirty="0" smtClean="0">
                <a:solidFill>
                  <a:srgbClr val="0000FF"/>
                </a:solidFill>
              </a:rPr>
              <a:t>pass motion </a:t>
            </a:r>
            <a:r>
              <a:rPr lang="en-US" altLang="zh-CN" sz="12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Seek </a:t>
            </a:r>
            <a:r>
              <a:rPr lang="en-US" altLang="zh-CN" sz="1200" kern="0" dirty="0" err="1" smtClean="0"/>
              <a:t>TGbf</a:t>
            </a:r>
            <a:r>
              <a:rPr lang="en-US" altLang="zh-CN" sz="1200" kern="0" dirty="0" smtClean="0"/>
              <a:t> </a:t>
            </a:r>
            <a:r>
              <a:rPr lang="en-US" altLang="zh-CN" sz="1200" kern="0" dirty="0" smtClean="0">
                <a:solidFill>
                  <a:srgbClr val="0000FF"/>
                </a:solidFill>
              </a:rPr>
              <a:t>approval</a:t>
            </a:r>
            <a:r>
              <a:rPr lang="en-US" altLang="zh-CN" sz="1200" kern="0" dirty="0" smtClean="0"/>
              <a:t> to go to comment collection  (“Move to Approve a 30-day comment collection on </a:t>
            </a:r>
            <a:r>
              <a:rPr lang="en-US" altLang="zh-CN" sz="1200" kern="0" dirty="0" err="1" smtClean="0"/>
              <a:t>TGbf</a:t>
            </a:r>
            <a:r>
              <a:rPr lang="en-US" altLang="zh-CN" sz="1200" kern="0" dirty="0" smtClean="0"/>
              <a:t> D0.1.”)</a:t>
            </a:r>
          </a:p>
          <a:p>
            <a:pPr marL="134541" indent="-134541" defTabSz="685800" eaLnBrk="1" fontAlgn="auto" hangingPunct="1">
              <a:spcBef>
                <a:spcPts val="600"/>
              </a:spcBef>
              <a:spcAft>
                <a:spcPts val="0"/>
              </a:spcAft>
            </a:pPr>
            <a:r>
              <a:rPr lang="en-US" altLang="zh-CN" sz="1600" dirty="0">
                <a:solidFill>
                  <a:srgbClr val="FF0000"/>
                </a:solidFill>
              </a:rPr>
              <a:t>April 22 </a:t>
            </a:r>
            <a:r>
              <a:rPr lang="en-US" altLang="zh-CN" sz="1600" dirty="0"/>
              <a:t>(Around</a:t>
            </a:r>
            <a:r>
              <a:rPr lang="en-US" altLang="zh-CN" sz="1600" dirty="0" smtClean="0"/>
              <a:t>)</a:t>
            </a:r>
            <a:r>
              <a:rPr lang="en-US" altLang="zh-CN" sz="16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Editor </a:t>
            </a:r>
            <a:r>
              <a:rPr lang="en-US" altLang="zh-CN" sz="1200" kern="0" dirty="0"/>
              <a:t>releases </a:t>
            </a:r>
            <a:r>
              <a:rPr lang="en-US" altLang="zh-CN" sz="12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March        	  21, 22,         28, 29,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March        17,	  24,		31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F0"/>
                </a:solidFill>
                <a:cs typeface="Times New Roman" panose="02020603050405020304" pitchFamily="18" charset="0"/>
              </a:rPr>
              <a:t>March    </a:t>
            </a:r>
            <a:r>
              <a:rPr lang="en-US" altLang="zh-CN" sz="1400" dirty="0">
                <a:solidFill>
                  <a:srgbClr val="00B0F0"/>
                </a:solidFill>
                <a:cs typeface="Times New Roman" panose="02020603050405020304" pitchFamily="18" charset="0"/>
              </a:rPr>
              <a:t>17  (Thursday), 23</a:t>
            </a:r>
            <a:r>
              <a:rPr lang="zh-CN" altLang="en-US" sz="1400" dirty="0">
                <a:solidFill>
                  <a:srgbClr val="00B0F0"/>
                </a:solidFill>
                <a:cs typeface="Times New Roman" panose="02020603050405020304" pitchFamily="18" charset="0"/>
              </a:rPr>
              <a:t> ：</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21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24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March    28  (Monday),  10am - 12:00pm </a:t>
            </a:r>
            <a:r>
              <a:rPr lang="en-US" altLang="zh-CN" sz="1400" dirty="0" smtClean="0">
                <a:solidFill>
                  <a:srgbClr val="00B050"/>
                </a:solidFill>
                <a:cs typeface="Times New Roman" panose="02020603050405020304" pitchFamily="18" charset="0"/>
              </a:rPr>
              <a:t>ET	March    </a:t>
            </a:r>
            <a:r>
              <a:rPr lang="en-US" altLang="zh-CN" sz="1400" dirty="0">
                <a:solidFill>
                  <a:srgbClr val="00B050"/>
                </a:solidFill>
                <a:cs typeface="Times New Roman" panose="02020603050405020304" pitchFamily="18" charset="0"/>
              </a:rPr>
              <a:t>29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March    31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April      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11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5am-7am in Israel, Friday 4am – 6am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graphicFrame>
        <p:nvGraphicFramePr>
          <p:cNvPr id="4" name="表格 3"/>
          <p:cNvGraphicFramePr>
            <a:graphicFrameLocks noGrp="1"/>
          </p:cNvGraphicFramePr>
          <p:nvPr>
            <p:extLst>
              <p:ext uri="{D42A27DB-BD31-4B8C-83A1-F6EECF244321}">
                <p14:modId xmlns:p14="http://schemas.microsoft.com/office/powerpoint/2010/main" val="1745719287"/>
              </p:ext>
            </p:extLst>
          </p:nvPr>
        </p:nvGraphicFramePr>
        <p:xfrm>
          <a:off x="7620000" y="4803775"/>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a:solidFill>
                  <a:srgbClr val="C00000"/>
                </a:solidFill>
              </a:rPr>
              <a:t>May interim </a:t>
            </a:r>
            <a:r>
              <a:rPr lang="en-US" altLang="zh-CN" sz="3200" dirty="0" smtClean="0">
                <a:solidFill>
                  <a:srgbClr val="C00000"/>
                </a:solidFill>
              </a:rPr>
              <a:t>TBD</a:t>
            </a:r>
            <a:r>
              <a:rPr lang="en-US" altLang="zh-CN" sz="3200" dirty="0" smtClean="0"/>
              <a:t>)</a:t>
            </a:r>
            <a:endParaRPr lang="en-US" altLang="en-US" sz="3200" dirty="0">
              <a:solidFill>
                <a:schemeClr val="tx2"/>
              </a:solidFill>
            </a:endParaRPr>
          </a:p>
        </p:txBody>
      </p:sp>
      <p:sp>
        <p:nvSpPr>
          <p:cNvPr id="10" name="Rectangle 3"/>
          <p:cNvSpPr txBox="1">
            <a:spLocks noChangeArrowheads="1"/>
          </p:cNvSpPr>
          <p:nvPr/>
        </p:nvSpPr>
        <p:spPr bwMode="auto">
          <a:xfrm>
            <a:off x="457200" y="992187"/>
            <a:ext cx="11277600"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cs typeface="Times New Roman" panose="02020603050405020304" pitchFamily="18" charset="0"/>
              </a:rPr>
              <a:t>To be </a:t>
            </a:r>
            <a:r>
              <a:rPr lang="en-US" altLang="zh-CN" sz="1600" b="1" dirty="0" smtClean="0">
                <a:cs typeface="Times New Roman" panose="02020603050405020304" pitchFamily="18" charset="0"/>
              </a:rPr>
              <a:t>Confirmed </a:t>
            </a:r>
            <a:r>
              <a:rPr lang="en-US" altLang="zh-CN" sz="1600" dirty="0" smtClean="0"/>
              <a:t>(In </a:t>
            </a:r>
            <a:r>
              <a:rPr lang="en-US" altLang="zh-CN" sz="1600" dirty="0"/>
              <a:t>North </a:t>
            </a:r>
            <a:r>
              <a:rPr lang="en-US" altLang="zh-CN" sz="1600" dirty="0" smtClean="0"/>
              <a:t>America, the </a:t>
            </a:r>
            <a:r>
              <a:rPr lang="en-US" altLang="zh-CN" sz="1600" dirty="0">
                <a:solidFill>
                  <a:srgbClr val="C00000"/>
                </a:solidFill>
              </a:rPr>
              <a:t>daylight saving </a:t>
            </a:r>
            <a:r>
              <a:rPr lang="en-US" altLang="zh-CN" sz="1600" dirty="0" smtClean="0">
                <a:solidFill>
                  <a:srgbClr val="C00000"/>
                </a:solidFill>
              </a:rPr>
              <a:t>start </a:t>
            </a:r>
            <a:r>
              <a:rPr lang="en-US" altLang="zh-CN" sz="1600" dirty="0"/>
              <a:t>on </a:t>
            </a:r>
            <a:r>
              <a:rPr lang="en-US" altLang="zh-CN" sz="1600" dirty="0">
                <a:solidFill>
                  <a:srgbClr val="C00000"/>
                </a:solidFill>
              </a:rPr>
              <a:t>March 13 </a:t>
            </a:r>
            <a:r>
              <a:rPr lang="en-US" altLang="zh-CN" sz="1600" dirty="0"/>
              <a:t>is considered) </a:t>
            </a:r>
            <a:r>
              <a:rPr lang="en-US" altLang="zh-CN" sz="1600" b="1" dirty="0" smtClean="0">
                <a:cs typeface="Times New Roman" panose="02020603050405020304" pitchFamily="18" charset="0"/>
              </a:rPr>
              <a:t>:</a:t>
            </a:r>
            <a:endParaRPr lang="en-US" altLang="zh-CN" sz="1600" b="1" dirty="0">
              <a:cs typeface="Times New Roman" panose="02020603050405020304" pitchFamily="18" charset="0"/>
            </a:endParaRPr>
          </a:p>
          <a:p>
            <a:pPr marL="400050" lvl="2" indent="0" algn="just">
              <a:spcBef>
                <a:spcPct val="0"/>
              </a:spcBef>
              <a:spcAft>
                <a:spcPts val="0"/>
              </a:spcAft>
              <a:buClr>
                <a:srgbClr val="000000"/>
              </a:buClr>
              <a:buNone/>
              <a:defRPr/>
            </a:pPr>
            <a:endParaRPr lang="en-US" altLang="zh-CN" sz="600" dirty="0"/>
          </a:p>
          <a:p>
            <a:pPr marL="400050" lvl="2" indent="0" algn="just">
              <a:spcBef>
                <a:spcPct val="0"/>
              </a:spcBef>
              <a:spcAft>
                <a:spcPts val="0"/>
              </a:spcAft>
              <a:buClr>
                <a:srgbClr val="000000"/>
              </a:buClr>
              <a:buNone/>
              <a:defRPr/>
            </a:pPr>
            <a:r>
              <a:rPr lang="en-US" altLang="zh-CN" b="1" dirty="0" smtClean="0"/>
              <a:t>May interim 2022 (May 8-13)</a:t>
            </a:r>
            <a:r>
              <a:rPr lang="en-US" altLang="zh-CN" dirty="0" smtClean="0">
                <a:cs typeface="Times New Roman" panose="02020603050405020304" pitchFamily="18" charset="0"/>
              </a:rPr>
              <a:t> </a:t>
            </a:r>
            <a:endParaRPr lang="en-US" altLang="zh-CN" b="1"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9     (Monday</a:t>
            </a:r>
            <a:r>
              <a:rPr lang="en-US" altLang="zh-CN" dirty="0" smtClean="0">
                <a:solidFill>
                  <a:srgbClr val="00B0F0"/>
                </a:solidFill>
                <a:cs typeface="Times New Roman" panose="02020603050405020304" pitchFamily="18" charset="0"/>
              </a:rPr>
              <a:t>),	07:30am </a:t>
            </a:r>
            <a:r>
              <a:rPr lang="en-US" altLang="zh-CN" dirty="0">
                <a:solidFill>
                  <a:srgbClr val="00B0F0"/>
                </a:solidFill>
                <a:cs typeface="Times New Roman" panose="02020603050405020304" pitchFamily="18" charset="0"/>
              </a:rPr>
              <a:t>- 09:30am ET (Warsaw local PM1 session, 13:30-15:30)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a:t>
            </a:r>
            <a:r>
              <a:rPr lang="en-US" altLang="zh-CN" strike="sngStrike" dirty="0" smtClean="0">
                <a:solidFill>
                  <a:srgbClr val="7030A0"/>
                </a:solidFill>
                <a:cs typeface="Times New Roman" panose="02020603050405020304" pitchFamily="18" charset="0"/>
              </a:rPr>
              <a:t>May        </a:t>
            </a:r>
            <a:r>
              <a:rPr lang="en-US" altLang="zh-CN" strike="sngStrike" dirty="0">
                <a:solidFill>
                  <a:srgbClr val="7030A0"/>
                </a:solidFill>
                <a:cs typeface="Times New Roman" panose="02020603050405020304" pitchFamily="18" charset="0"/>
              </a:rPr>
              <a:t>10   (Tuesday</a:t>
            </a:r>
            <a:r>
              <a:rPr lang="en-US" altLang="zh-CN" strike="sngStrike" dirty="0" smtClean="0">
                <a:solidFill>
                  <a:srgbClr val="7030A0"/>
                </a:solidFill>
                <a:cs typeface="Times New Roman" panose="02020603050405020304" pitchFamily="18" charset="0"/>
              </a:rPr>
              <a:t>),	02:00am </a:t>
            </a:r>
            <a:r>
              <a:rPr lang="en-US" altLang="zh-CN" strike="sngStrike"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10   (Tuesday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7030A0"/>
                </a:solidFill>
                <a:cs typeface="Times New Roman" panose="02020603050405020304" pitchFamily="18" charset="0"/>
              </a:rPr>
              <a:t>  May        </a:t>
            </a:r>
            <a:r>
              <a:rPr lang="en-US" altLang="zh-CN" dirty="0">
                <a:solidFill>
                  <a:srgbClr val="7030A0"/>
                </a:solidFill>
                <a:cs typeface="Times New Roman" panose="02020603050405020304" pitchFamily="18" charset="0"/>
              </a:rPr>
              <a:t>11   (Wednesday</a:t>
            </a:r>
            <a:r>
              <a:rPr lang="en-US" altLang="zh-CN" dirty="0" smtClean="0">
                <a:solidFill>
                  <a:srgbClr val="7030A0"/>
                </a:solidFill>
                <a:cs typeface="Times New Roman" panose="02020603050405020304" pitchFamily="18" charset="0"/>
              </a:rPr>
              <a:t>),02:00am </a:t>
            </a:r>
            <a:r>
              <a:rPr lang="en-US" altLang="zh-CN" dirty="0">
                <a:solidFill>
                  <a:srgbClr val="7030A0"/>
                </a:solidFill>
                <a:cs typeface="Times New Roman" panose="02020603050405020304" pitchFamily="18" charset="0"/>
              </a:rPr>
              <a:t>- 04:00am ET (Warsaw local AM1 session, 08:00-10:00)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11   (Wednesday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12   (Thursday</a:t>
            </a:r>
            <a:r>
              <a:rPr lang="en-US" altLang="zh-CN" dirty="0" smtClean="0">
                <a:solidFill>
                  <a:srgbClr val="00B050"/>
                </a:solidFill>
                <a:cs typeface="Times New Roman" panose="02020603050405020304" pitchFamily="18" charset="0"/>
              </a:rPr>
              <a:t>),	10:00am </a:t>
            </a:r>
            <a:r>
              <a:rPr lang="en-US" altLang="zh-CN" dirty="0">
                <a:solidFill>
                  <a:srgbClr val="00B050"/>
                </a:solidFill>
                <a:cs typeface="Times New Roman" panose="02020603050405020304" pitchFamily="18" charset="0"/>
              </a:rPr>
              <a:t>- 12:00pm ET (Warsaw local PM2 session, 16:00-18:00</a:t>
            </a:r>
            <a:r>
              <a:rPr lang="en-US" altLang="zh-CN" dirty="0" smtClean="0">
                <a:solidFill>
                  <a:srgbClr val="00B050"/>
                </a:solidFill>
                <a:cs typeface="Times New Roman" panose="02020603050405020304" pitchFamily="18" charset="0"/>
              </a:rPr>
              <a:t>)</a:t>
            </a:r>
            <a:r>
              <a:rPr lang="en-US" altLang="zh-CN" sz="100" kern="0" dirty="0">
                <a:solidFill>
                  <a:srgbClr val="FF0000"/>
                </a:solidFill>
                <a:cs typeface="Times New Roman" panose="02020603050405020304" pitchFamily="18" charset="0"/>
              </a:rPr>
              <a:t>	</a:t>
            </a:r>
            <a:endParaRPr lang="en-US" altLang="zh-CN" sz="1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2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200" dirty="0" smtClean="0">
                <a:cs typeface="Times New Roman" panose="02020603050405020304" pitchFamily="18" charset="0"/>
              </a:rPr>
              <a:t>** </a:t>
            </a:r>
            <a:r>
              <a:rPr lang="en-US" altLang="zh-CN" sz="12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1. when conflict with CAC, the call will be changed from </a:t>
            </a:r>
            <a:r>
              <a:rPr lang="en-US" altLang="zh-CN" sz="1050" dirty="0" smtClean="0">
                <a:solidFill>
                  <a:srgbClr val="FF3300"/>
                </a:solidFill>
                <a:cs typeface="Times New Roman" panose="02020603050405020304" pitchFamily="18" charset="0"/>
              </a:rPr>
              <a:t>10am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a:t>
            </a:r>
            <a:r>
              <a:rPr lang="en-US" altLang="zh-CN" sz="1050" dirty="0">
                <a:cs typeface="Times New Roman" panose="02020603050405020304" pitchFamily="18" charset="0"/>
              </a:rPr>
              <a:t>to </a:t>
            </a:r>
            <a:r>
              <a:rPr lang="en-US" altLang="zh-CN" sz="1050" dirty="0" smtClean="0">
                <a:solidFill>
                  <a:srgbClr val="FF3300"/>
                </a:solidFill>
                <a:cs typeface="Times New Roman" panose="02020603050405020304" pitchFamily="18" charset="0"/>
              </a:rPr>
              <a:t>11am</a:t>
            </a:r>
            <a:r>
              <a:rPr lang="en-US" altLang="zh-CN" sz="1050" dirty="0" smtClean="0">
                <a:cs typeface="Times New Roman" panose="02020603050405020304" pitchFamily="18" charset="0"/>
              </a:rPr>
              <a:t> </a:t>
            </a:r>
            <a:r>
              <a:rPr lang="en-US" altLang="zh-CN" sz="1050" dirty="0">
                <a:cs typeface="Times New Roman" panose="02020603050405020304" pitchFamily="18" charset="0"/>
              </a:rPr>
              <a:t>-</a:t>
            </a:r>
            <a:r>
              <a:rPr lang="en-US" altLang="zh-CN" sz="1050" dirty="0" smtClean="0">
                <a:cs typeface="Times New Roman" panose="02020603050405020304" pitchFamily="18" charset="0"/>
              </a:rPr>
              <a:t>12:00pm (March - May </a:t>
            </a:r>
            <a:r>
              <a:rPr lang="en-US" altLang="zh-CN" sz="1050" dirty="0">
                <a:cs typeface="Times New Roman" panose="02020603050405020304" pitchFamily="18" charset="0"/>
              </a:rPr>
              <a:t>2022 CAC calls (TBD</a:t>
            </a:r>
            <a:r>
              <a:rPr lang="en-US" altLang="zh-CN" sz="1050" dirty="0" smtClean="0">
                <a:cs typeface="Times New Roman" panose="02020603050405020304" pitchFamily="18" charset="0"/>
              </a:rPr>
              <a:t>):   )</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2. </a:t>
            </a:r>
            <a:r>
              <a:rPr lang="en-US" altLang="zh-CN" sz="1050" dirty="0">
                <a:cs typeface="MS PGothic" charset="0"/>
              </a:rPr>
              <a:t>Thursday </a:t>
            </a:r>
            <a:r>
              <a:rPr lang="en-US" altLang="zh-CN" sz="1050" dirty="0" smtClean="0">
                <a:solidFill>
                  <a:srgbClr val="00B0F0"/>
                </a:solidFill>
                <a:cs typeface="Times New Roman" panose="02020603050405020304" pitchFamily="18" charset="0"/>
              </a:rPr>
              <a:t>23:00 </a:t>
            </a:r>
            <a:r>
              <a:rPr lang="en-US" altLang="zh-CN" sz="1050" dirty="0">
                <a:solidFill>
                  <a:srgbClr val="00B0F0"/>
                </a:solidFill>
                <a:cs typeface="Times New Roman" panose="02020603050405020304" pitchFamily="18" charset="0"/>
              </a:rPr>
              <a:t>- 01:00am ET </a:t>
            </a:r>
            <a:r>
              <a:rPr lang="en-US" altLang="zh-CN" sz="1050" dirty="0" smtClean="0">
                <a:cs typeface="MS PGothic" charset="0"/>
              </a:rPr>
              <a:t>(</a:t>
            </a:r>
            <a:r>
              <a:rPr lang="en-US" altLang="zh-CN" sz="1050" dirty="0">
                <a:cs typeface="MS PGothic" charset="0"/>
              </a:rPr>
              <a:t>Thursday </a:t>
            </a:r>
            <a:r>
              <a:rPr lang="en-US" altLang="zh-CN" sz="1050" dirty="0" smtClean="0">
                <a:cs typeface="MS PGothic" charset="0"/>
              </a:rPr>
              <a:t>20</a:t>
            </a:r>
            <a:r>
              <a:rPr lang="zh-CN" altLang="en-US" sz="1050" dirty="0" smtClean="0">
                <a:cs typeface="MS PGothic" charset="0"/>
              </a:rPr>
              <a:t>：</a:t>
            </a:r>
            <a:r>
              <a:rPr lang="en-US" altLang="zh-CN" sz="1050" dirty="0">
                <a:cs typeface="MS PGothic" charset="0"/>
              </a:rPr>
              <a:t>00  </a:t>
            </a:r>
            <a:r>
              <a:rPr lang="en-US" altLang="zh-CN" sz="1050" dirty="0" smtClean="0">
                <a:cs typeface="MS PGothic" charset="0"/>
              </a:rPr>
              <a:t>– 22:00 </a:t>
            </a:r>
            <a:r>
              <a:rPr lang="en-US" altLang="zh-CN" sz="1050" dirty="0">
                <a:cs typeface="MS PGothic" charset="0"/>
              </a:rPr>
              <a:t>PT, Friday </a:t>
            </a:r>
            <a:r>
              <a:rPr lang="en-US" altLang="zh-CN" sz="1050" dirty="0" smtClean="0">
                <a:cs typeface="MS PGothic" charset="0"/>
              </a:rPr>
              <a:t>11am-13:00 </a:t>
            </a:r>
            <a:r>
              <a:rPr lang="en-US" altLang="zh-CN" sz="1050" dirty="0">
                <a:cs typeface="MS PGothic" charset="0"/>
              </a:rPr>
              <a:t>in China, Friday 5am-7am in Israel, Friday 4am – 6am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p:txBody>
      </p:sp>
      <p:graphicFrame>
        <p:nvGraphicFramePr>
          <p:cNvPr id="2" name="表格 1"/>
          <p:cNvGraphicFramePr>
            <a:graphicFrameLocks noGrp="1"/>
          </p:cNvGraphicFramePr>
          <p:nvPr>
            <p:extLst>
              <p:ext uri="{D42A27DB-BD31-4B8C-83A1-F6EECF244321}">
                <p14:modId xmlns:p14="http://schemas.microsoft.com/office/powerpoint/2010/main" val="467633383"/>
              </p:ext>
            </p:extLst>
          </p:nvPr>
        </p:nvGraphicFramePr>
        <p:xfrm>
          <a:off x="8108949" y="4191000"/>
          <a:ext cx="4054476" cy="1597025"/>
        </p:xfrm>
        <a:graphic>
          <a:graphicData uri="http://schemas.openxmlformats.org/drawingml/2006/table">
            <a:tbl>
              <a:tblPr firstRow="1" firstCol="1" bandRow="1"/>
              <a:tblGrid>
                <a:gridCol w="620017"/>
                <a:gridCol w="1165321"/>
                <a:gridCol w="776880"/>
                <a:gridCol w="699192"/>
                <a:gridCol w="793066"/>
              </a:tblGrid>
              <a:tr h="262890">
                <a:tc>
                  <a:txBody>
                    <a:bodyPr/>
                    <a:lstStyle/>
                    <a:p>
                      <a:pPr>
                        <a:spcAft>
                          <a:spcPts val="0"/>
                        </a:spcAft>
                      </a:pPr>
                      <a:r>
                        <a:rPr lang="en-US" sz="90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Time Central Europe</a:t>
                      </a:r>
                      <a:br>
                        <a:rPr lang="en-US" sz="900">
                          <a:solidFill>
                            <a:srgbClr val="1F497D"/>
                          </a:solidFill>
                          <a:effectLst/>
                          <a:highlight>
                            <a:srgbClr val="00FF00"/>
                          </a:highlight>
                          <a:latin typeface="Calibri" panose="020F0502020204030204" pitchFamily="34" charset="0"/>
                          <a:ea typeface="宋体" panose="02010600030101010101" pitchFamily="2" charset="-122"/>
                        </a:rPr>
                      </a:br>
                      <a:r>
                        <a:rPr lang="en-US" sz="900">
                          <a:solidFill>
                            <a:srgbClr val="1F497D"/>
                          </a:solidFill>
                          <a:effectLst/>
                          <a:highlight>
                            <a:srgbClr val="00FF00"/>
                          </a:highlight>
                          <a:latin typeface="Calibri" panose="020F0502020204030204" pitchFamily="34" charset="0"/>
                          <a:ea typeface="宋体" panose="02010600030101010101" pitchFamily="2" charset="-122"/>
                        </a:rPr>
                        <a:t>Warsaw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08:00-10:00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02:00-04:00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23:00-01:00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14:00-16:00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04:30-06:30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16:30-18:30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19:30-21:30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10:00-12:00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0000"/>
                          </a:solidFill>
                          <a:effectLst/>
                          <a:latin typeface="Calibri" panose="020F0502020204030204" pitchFamily="34" charset="0"/>
                          <a:ea typeface="宋体" panose="02010600030101010101" pitchFamily="2" charset="-122"/>
                        </a:rPr>
                        <a:t>07:00-09:00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FF0000"/>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a:solidFill>
                            <a:srgbClr val="1F497D"/>
                          </a:solidFill>
                          <a:effectLst/>
                          <a:latin typeface="Calibri" panose="020F0502020204030204" pitchFamily="34" charset="0"/>
                          <a:ea typeface="微软雅黑" panose="020B0503020204020204" pitchFamily="34"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13:30-15:30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10:30-12:30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01:30-03:30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22:00-00:00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16:00-18:00</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13:00-15:00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168791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 (</a:t>
            </a:r>
            <a:r>
              <a:rPr lang="en-US" altLang="zh-CN" sz="4000" dirty="0" smtClean="0">
                <a:solidFill>
                  <a:srgbClr val="0000FF"/>
                </a:solidFill>
              </a:rPr>
              <a:t>March 31 or April 7</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9410039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9333584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4636836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75040705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March        	  </a:t>
            </a:r>
            <a:r>
              <a:rPr lang="en-US" altLang="en-US" sz="1800" dirty="0" smtClean="0">
                <a:solidFill>
                  <a:srgbClr val="0000FF"/>
                </a:solidFill>
              </a:rPr>
              <a:t>     21</a:t>
            </a:r>
            <a:r>
              <a:rPr lang="en-US" altLang="en-US" sz="1800" dirty="0">
                <a:solidFill>
                  <a:srgbClr val="0000FF"/>
                </a:solidFill>
              </a:rPr>
              <a:t>, 22,         28, 29, 		10:00 - 12:00 ET</a:t>
            </a:r>
          </a:p>
          <a:p>
            <a:pPr marL="285750" indent="-285750" algn="just"/>
            <a:r>
              <a:rPr lang="en-US" altLang="en-US" sz="1800" dirty="0" smtClean="0">
                <a:solidFill>
                  <a:srgbClr val="0000FF"/>
                </a:solidFill>
              </a:rPr>
              <a:t>March	17</a:t>
            </a:r>
            <a:r>
              <a:rPr lang="en-US" altLang="en-US" sz="1800" dirty="0">
                <a:solidFill>
                  <a:srgbClr val="0000FF"/>
                </a:solidFill>
              </a:rPr>
              <a:t>,	  24,	</a:t>
            </a:r>
            <a:r>
              <a:rPr lang="en-US" altLang="en-US" sz="1800" dirty="0" smtClean="0">
                <a:solidFill>
                  <a:srgbClr val="0000FF"/>
                </a:solidFill>
              </a:rPr>
              <a:t>	31</a:t>
            </a:r>
            <a:r>
              <a:rPr lang="en-US" altLang="en-US" sz="1800" dirty="0">
                <a:solidFill>
                  <a:srgbClr val="0000FF"/>
                </a:solidFill>
              </a:rPr>
              <a:t>	23：00 - 01:00 ET</a:t>
            </a:r>
          </a:p>
          <a:p>
            <a:pPr marL="285750" indent="-285750" algn="just"/>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127131</TotalTime>
  <Words>2168</Words>
  <Application>Microsoft Office PowerPoint</Application>
  <PresentationFormat>宽屏</PresentationFormat>
  <Paragraphs>557</Paragraphs>
  <Slides>28</Slides>
  <Notes>28</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28</vt:i4>
      </vt:variant>
    </vt:vector>
  </HeadingPairs>
  <TitlesOfParts>
    <vt:vector size="39"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March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8</cp:revision>
  <cp:lastPrinted>2014-11-04T15:04:57Z</cp:lastPrinted>
  <dcterms:created xsi:type="dcterms:W3CDTF">2007-04-17T18:10:23Z</dcterms:created>
  <dcterms:modified xsi:type="dcterms:W3CDTF">2022-03-22T07:12:06Z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(3)r78c0HcuCo84ruSw+9O39bez/gkbrG8blvC6ua3llU1b65VW0UF2x9e+IKepbazHKjP1ONdr
qGn67EZRB5UzkSysd39hkKTHpDQyr0e/24zQUjOm7NIDZN8KsUOWudVtt2dsC4ZBluyAvGXt
+WA2470o6zinMBd6icML2AmipIPcnPqK141Gn0yNgOwUmmzD9JgDNHNMqp5QiS54qbFuIjLO
uWyFu9SwHsFwaQ3cZE</vt:lpwstr>
  </property>
  <property fmtid="{D5CDD505-2E9C-101B-9397-08002B2CF9AE}" pid="27" name="_2015_ms_pID_7253431">
    <vt:lpwstr>XTowAUZDBKkZ8MBW1lVH3QQnLGl4gWRRkaVzMAN3ILRvpJk7GhyVVg
RXTY7ywN895dcfelXHVz5yFc0/KX67blQESHwqc/GQA1zzpkktxId/i7EzgRk7OR56V84p8L
f0xvZFmP1z5zer7ReUm5zKEqG0ILdjfnBbGKu+tz+oyB2Fo0N95uGEIlWBQbbQO99W3jMSmk
gMA0hu6dDvlXu+xzwST1wsahVenW4mgBP4B3</vt:lpwstr>
  </property>
  <property fmtid="{D5CDD505-2E9C-101B-9397-08002B2CF9AE}" pid="28" name="_2015_ms_pID_7253432">
    <vt:lpwstr>kRltxEw5e94jCXwh9x3DTXA=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