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70" r:id="rId3"/>
    <p:sldId id="269" r:id="rId4"/>
    <p:sldId id="268" r:id="rId5"/>
    <p:sldId id="267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2" d="100"/>
          <a:sy n="112" d="100"/>
        </p:scale>
        <p:origin x="468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18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80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56425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Snapshot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802.11-20/0493r0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March </a:t>
            </a:r>
            <a:r>
              <a:rPr kumimoji="0" lang="en-US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2022 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2022-03-14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914400" y="1325058"/>
            <a:ext cx="10363200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BF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the </a:t>
            </a:r>
            <a:r>
              <a:rPr lang="en-US" altLang="zh-CN" sz="2400" b="1" kern="0" dirty="0" smtClean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March 2022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3369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TGbf</a:t>
            </a:r>
            <a:r>
              <a:rPr lang="en-US" altLang="zh-CN" dirty="0" smtClean="0"/>
              <a:t> (WLAN Sensing)</a:t>
            </a:r>
            <a:r>
              <a:rPr lang="en-US" dirty="0" smtClean="0"/>
              <a:t>–</a:t>
            </a:r>
            <a:r>
              <a:rPr lang="en-US" altLang="zh-CN" dirty="0" smtClean="0"/>
              <a:t> March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3" cy="44958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Progress during </a:t>
            </a:r>
            <a:r>
              <a:rPr lang="en-US" altLang="zh-CN" sz="2000" dirty="0" smtClean="0">
                <a:solidFill>
                  <a:srgbClr val="0000FF"/>
                </a:solidFill>
                <a:ea typeface="MS PGothic" pitchFamily="34" charset="-128"/>
              </a:rPr>
              <a:t>March </a:t>
            </a:r>
            <a:r>
              <a:rPr lang="en-US" altLang="zh-CN" sz="2000" dirty="0" smtClean="0"/>
              <a:t>2022 </a:t>
            </a:r>
            <a:r>
              <a:rPr lang="en-US" altLang="zh-CN" sz="2000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>
                <a:solidFill>
                  <a:srgbClr val="0000FF"/>
                </a:solidFill>
              </a:rPr>
              <a:t>4</a:t>
            </a:r>
            <a:r>
              <a:rPr lang="en-US" altLang="zh-CN" sz="1800" dirty="0"/>
              <a:t> teleconference calls </a:t>
            </a:r>
            <a:r>
              <a:rPr lang="en-US" altLang="zh-CN" sz="1800" dirty="0" smtClean="0"/>
              <a:t>for </a:t>
            </a:r>
            <a:r>
              <a:rPr lang="en-US" altLang="zh-CN" sz="1800" dirty="0" err="1"/>
              <a:t>TGbf</a:t>
            </a:r>
            <a:r>
              <a:rPr lang="en-US" altLang="zh-CN" sz="1800" dirty="0"/>
              <a:t> (</a:t>
            </a:r>
            <a:r>
              <a:rPr lang="en-US" altLang="zh-CN" sz="1800" dirty="0">
                <a:solidFill>
                  <a:srgbClr val="0000FF"/>
                </a:solidFill>
              </a:rPr>
              <a:t>March 8, 9, 11, 14</a:t>
            </a:r>
            <a:r>
              <a:rPr lang="en-US" altLang="zh-CN" sz="1800" dirty="0"/>
              <a:t>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800" dirty="0" smtClean="0"/>
              <a:t>Presentation </a:t>
            </a:r>
            <a:r>
              <a:rPr lang="en-US" sz="1800" dirty="0"/>
              <a:t>of technical </a:t>
            </a:r>
            <a:r>
              <a:rPr lang="en-US" sz="1800" dirty="0" smtClean="0"/>
              <a:t>submissions (e.g., Feedback type, general protocol and procedure, DMG/EDMG, </a:t>
            </a:r>
            <a:r>
              <a:rPr lang="en-US" sz="1800" dirty="0" smtClean="0">
                <a:solidFill>
                  <a:srgbClr val="0000FF"/>
                </a:solidFill>
              </a:rPr>
              <a:t>PDT</a:t>
            </a:r>
            <a:r>
              <a:rPr lang="en-US" sz="1800" dirty="0" smtClean="0"/>
              <a:t>……)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/>
              <a:t>Worked </a:t>
            </a:r>
            <a:r>
              <a:rPr lang="en-US" altLang="zh-CN" sz="1800" dirty="0"/>
              <a:t>towards the creation of </a:t>
            </a:r>
            <a:r>
              <a:rPr lang="en-US" altLang="zh-CN" sz="1800" dirty="0" err="1" smtClean="0">
                <a:solidFill>
                  <a:srgbClr val="0000FF"/>
                </a:solidFill>
              </a:rPr>
              <a:t>TGbf</a:t>
            </a:r>
            <a:r>
              <a:rPr lang="en-US" altLang="zh-CN" sz="1800" dirty="0" smtClean="0">
                <a:solidFill>
                  <a:srgbClr val="0000FF"/>
                </a:solidFill>
              </a:rPr>
              <a:t> D0.1 </a:t>
            </a:r>
            <a:r>
              <a:rPr lang="en-US" altLang="zh-CN" sz="1800" dirty="0" smtClean="0"/>
              <a:t>(Detailed plan in the next slide)</a:t>
            </a:r>
            <a:endParaRPr lang="en-US" altLang="zh-CN" sz="1800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dirty="0"/>
              <a:t>Presentation of technical submissions </a:t>
            </a:r>
            <a:r>
              <a:rPr lang="it-IT" altLang="zh-CN" dirty="0"/>
              <a:t>(e.g., </a:t>
            </a:r>
            <a:r>
              <a:rPr lang="it-IT" altLang="zh-CN" dirty="0">
                <a:solidFill>
                  <a:srgbClr val="0000FF"/>
                </a:solidFill>
              </a:rPr>
              <a:t>PDT for D0.1, </a:t>
            </a:r>
            <a:r>
              <a:rPr lang="it-IT" altLang="zh-CN" dirty="0"/>
              <a:t>Feedback type, general protocol and procedure ……)</a:t>
            </a:r>
            <a:endParaRPr lang="en-US" altLang="zh-CN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dirty="0"/>
              <a:t>Speed up the technical discussion and developing the </a:t>
            </a:r>
            <a:r>
              <a:rPr lang="en-US" altLang="zh-CN" dirty="0">
                <a:solidFill>
                  <a:srgbClr val="0000FF"/>
                </a:solidFill>
              </a:rPr>
              <a:t>SFD</a:t>
            </a:r>
            <a:r>
              <a:rPr lang="en-US" altLang="zh-CN" dirty="0"/>
              <a:t> and </a:t>
            </a:r>
            <a:r>
              <a:rPr lang="en-US" altLang="zh-CN" dirty="0">
                <a:solidFill>
                  <a:srgbClr val="0000FF"/>
                </a:solidFill>
              </a:rPr>
              <a:t>D0.1</a:t>
            </a:r>
            <a:r>
              <a:rPr lang="en-US" altLang="zh-CN" dirty="0"/>
              <a:t> (Requested </a:t>
            </a:r>
            <a:r>
              <a:rPr lang="en-US" altLang="zh-CN" dirty="0">
                <a:solidFill>
                  <a:srgbClr val="0000FF"/>
                </a:solidFill>
              </a:rPr>
              <a:t>3</a:t>
            </a:r>
            <a:r>
              <a:rPr lang="en-US" altLang="zh-CN" dirty="0"/>
              <a:t> calls per week</a:t>
            </a:r>
            <a:r>
              <a:rPr lang="en-US" altLang="zh-CN" dirty="0" smtClean="0"/>
              <a:t>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dirty="0" smtClean="0">
                <a:solidFill>
                  <a:schemeClr val="tx1"/>
                </a:solidFill>
              </a:rPr>
              <a:t>Editor releases </a:t>
            </a:r>
            <a:r>
              <a:rPr lang="en-US" altLang="zh-CN" dirty="0">
                <a:solidFill>
                  <a:srgbClr val="0000FF"/>
                </a:solidFill>
              </a:rPr>
              <a:t>D0.1</a:t>
            </a:r>
            <a:r>
              <a:rPr lang="en-US" altLang="zh-CN" dirty="0">
                <a:solidFill>
                  <a:schemeClr val="tx1"/>
                </a:solidFill>
              </a:rPr>
              <a:t>, and plan to request to the WG chair </a:t>
            </a:r>
            <a:r>
              <a:rPr lang="en-US" altLang="zh-CN" dirty="0" smtClean="0">
                <a:solidFill>
                  <a:schemeClr val="tx1"/>
                </a:solidFill>
              </a:rPr>
              <a:t>to </a:t>
            </a:r>
            <a:r>
              <a:rPr lang="en-US" altLang="zh-CN" dirty="0">
                <a:solidFill>
                  <a:schemeClr val="tx1"/>
                </a:solidFill>
              </a:rPr>
              <a:t>start the </a:t>
            </a:r>
            <a:r>
              <a:rPr lang="en-US" altLang="zh-CN" dirty="0">
                <a:solidFill>
                  <a:srgbClr val="0000FF"/>
                </a:solidFill>
              </a:rPr>
              <a:t>comment </a:t>
            </a:r>
            <a:r>
              <a:rPr lang="en-US" altLang="zh-CN" dirty="0" smtClean="0">
                <a:solidFill>
                  <a:srgbClr val="0000FF"/>
                </a:solidFill>
              </a:rPr>
              <a:t>collection </a:t>
            </a:r>
            <a:r>
              <a:rPr lang="en-US" altLang="zh-CN" dirty="0" smtClean="0">
                <a:solidFill>
                  <a:schemeClr val="tx1"/>
                </a:solidFill>
              </a:rPr>
              <a:t>(based on </a:t>
            </a:r>
            <a:r>
              <a:rPr lang="en-US" altLang="zh-CN" dirty="0">
                <a:solidFill>
                  <a:schemeClr val="tx1"/>
                </a:solidFill>
              </a:rPr>
              <a:t>the </a:t>
            </a:r>
            <a:r>
              <a:rPr lang="en-US" altLang="zh-CN" dirty="0" smtClean="0">
                <a:solidFill>
                  <a:schemeClr val="tx1"/>
                </a:solidFill>
              </a:rPr>
              <a:t>supportive of </a:t>
            </a:r>
            <a:r>
              <a:rPr lang="en-US" altLang="zh-CN" dirty="0" err="1" smtClean="0">
                <a:solidFill>
                  <a:schemeClr val="tx1"/>
                </a:solidFill>
              </a:rPr>
              <a:t>TGbf</a:t>
            </a:r>
            <a:r>
              <a:rPr lang="en-US" altLang="zh-CN" dirty="0" smtClean="0">
                <a:solidFill>
                  <a:schemeClr val="tx1"/>
                </a:solidFill>
              </a:rPr>
              <a:t>)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altLang="zh-CN" dirty="0" smtClean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altLang="zh-CN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4878917" cy="609599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TGbf</a:t>
            </a:r>
            <a:r>
              <a:rPr lang="en-US" altLang="zh-CN" dirty="0">
                <a:solidFill>
                  <a:schemeClr val="tx1"/>
                </a:solidFill>
              </a:rPr>
              <a:t> Timeline (Updated)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510751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PAR approved			Sep 2020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First TG meeting			Oct 2020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Comment Collection (D0.1)	</a:t>
            </a:r>
            <a:r>
              <a:rPr lang="en-US" altLang="zh-CN" sz="1600" i="1" strike="sngStrike" kern="0" dirty="0"/>
              <a:t>Jan 2022</a:t>
            </a:r>
            <a:r>
              <a:rPr lang="en-US" altLang="zh-CN" sz="1600" i="1" kern="0" dirty="0">
                <a:sym typeface="Wingdings" panose="05000000000000000000" pitchFamily="2" charset="2"/>
              </a:rPr>
              <a:t>Mar 2022</a:t>
            </a:r>
            <a:endParaRPr lang="en-US" altLang="zh-CN" sz="1600" i="1" kern="0" dirty="0"/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Initial Letter Ballot (D1.0)	</a:t>
            </a:r>
            <a:r>
              <a:rPr lang="en-US" altLang="zh-CN" sz="1600" i="1" strike="sngStrike" kern="0" dirty="0" smtClean="0"/>
              <a:t>Jul </a:t>
            </a:r>
            <a:r>
              <a:rPr lang="en-US" altLang="zh-CN" sz="1600" i="1" strike="sngStrike" kern="0" dirty="0"/>
              <a:t>2022</a:t>
            </a:r>
            <a:r>
              <a:rPr lang="en-US" altLang="zh-CN" sz="1600" i="1" kern="0" dirty="0">
                <a:sym typeface="Wingdings" panose="05000000000000000000" pitchFamily="2" charset="2"/>
              </a:rPr>
              <a:t> Sep</a:t>
            </a:r>
            <a:r>
              <a:rPr lang="en-US" altLang="zh-CN" sz="1600" i="1" kern="0" dirty="0"/>
              <a:t> 2022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Recirculation LB (D2.0)		</a:t>
            </a:r>
            <a:r>
              <a:rPr lang="en-US" altLang="zh-CN" sz="1600" i="1" kern="0" dirty="0"/>
              <a:t>Jan 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Recirculation LB (D3.0)		</a:t>
            </a:r>
            <a:r>
              <a:rPr lang="en-US" altLang="zh-CN" sz="1600" i="1" kern="0" dirty="0"/>
              <a:t>May 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Recirculation LB (D4.0)	 	</a:t>
            </a:r>
            <a:r>
              <a:rPr lang="en-US" altLang="zh-CN" sz="1600" i="1" kern="0" dirty="0"/>
              <a:t>July 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Initial SA Ballot (D4.0)	 	Sep 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Final 802.11 WG approval		</a:t>
            </a:r>
            <a:r>
              <a:rPr lang="en-US" altLang="zh-CN" sz="1600" i="1" kern="0" dirty="0"/>
              <a:t>July 2024 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802 EC approval			</a:t>
            </a:r>
            <a:r>
              <a:rPr lang="en-US" altLang="zh-CN" sz="1600" i="1" kern="0" dirty="0"/>
              <a:t>July 2024 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600" kern="0" dirty="0" err="1"/>
              <a:t>RevCom</a:t>
            </a:r>
            <a:r>
              <a:rPr lang="en-US" altLang="zh-CN" sz="1600" kern="0" dirty="0"/>
              <a:t> and SASB approval 	</a:t>
            </a:r>
            <a:r>
              <a:rPr lang="en-US" altLang="zh-CN" sz="1600" kern="0" dirty="0" smtClean="0"/>
              <a:t>	Sep </a:t>
            </a:r>
            <a:r>
              <a:rPr lang="en-US" altLang="zh-CN" sz="1600" kern="0" dirty="0"/>
              <a:t>2024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143757" y="718722"/>
            <a:ext cx="5048244" cy="548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Timeline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for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D0.1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(Tentative)</a:t>
            </a:r>
            <a:endParaRPr kumimoji="0" lang="en-US" altLang="zh-CN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4" name="左大括号 3"/>
          <p:cNvSpPr/>
          <p:nvPr/>
        </p:nvSpPr>
        <p:spPr bwMode="auto">
          <a:xfrm>
            <a:off x="5793318" y="1447800"/>
            <a:ext cx="378883" cy="4419600"/>
          </a:xfrm>
          <a:prstGeom prst="leftBrace">
            <a:avLst>
              <a:gd name="adj1" fmla="val 8333"/>
              <a:gd name="adj2" fmla="val 21823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227762" y="1428750"/>
            <a:ext cx="5507038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34541" indent="-134541" defTabSz="68580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Week of January 3</a:t>
            </a:r>
          </a:p>
          <a:p>
            <a:pPr marL="269081" lvl="1" indent="-145256" defTabSz="685800" eaLnBrk="1" fontAlgn="auto" hangingPunct="1">
              <a:spcBef>
                <a:spcPts val="600"/>
              </a:spcBef>
              <a:spcAft>
                <a:spcPts val="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200" kern="0" dirty="0">
                <a:solidFill>
                  <a:srgbClr val="FFFFFF">
                    <a:lumMod val="50000"/>
                  </a:srgbClr>
                </a:solidFill>
              </a:rPr>
              <a:t>Editor provides initial list of topics (and updated SFD revision)  	(Tuesday)</a:t>
            </a:r>
          </a:p>
          <a:p>
            <a:pPr marL="269081" lvl="1" indent="-145256" defTabSz="685800" eaLnBrk="1" fontAlgn="auto" hangingPunct="1">
              <a:spcBef>
                <a:spcPts val="600"/>
              </a:spcBef>
              <a:spcAft>
                <a:spcPts val="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200" kern="0" dirty="0">
                <a:solidFill>
                  <a:srgbClr val="FFFFFF">
                    <a:lumMod val="50000"/>
                  </a:srgbClr>
                </a:solidFill>
              </a:rPr>
              <a:t>Chair issues call for volunteers		</a:t>
            </a:r>
            <a:r>
              <a:rPr lang="en-US" altLang="zh-CN" sz="1200" kern="0" dirty="0" smtClean="0">
                <a:solidFill>
                  <a:srgbClr val="FFFFFF">
                    <a:lumMod val="50000"/>
                  </a:srgbClr>
                </a:solidFill>
              </a:rPr>
              <a:t>		(</a:t>
            </a:r>
            <a:r>
              <a:rPr lang="en-US" altLang="zh-CN" sz="1200" kern="0" dirty="0">
                <a:solidFill>
                  <a:srgbClr val="FFFFFF">
                    <a:lumMod val="50000"/>
                  </a:srgbClr>
                </a:solidFill>
              </a:rPr>
              <a:t>Tuesday)</a:t>
            </a:r>
          </a:p>
          <a:p>
            <a:pPr marL="269081" lvl="1" indent="-145256" defTabSz="685800" eaLnBrk="1" fontAlgn="auto" hangingPunct="1">
              <a:spcBef>
                <a:spcPts val="600"/>
              </a:spcBef>
              <a:spcAft>
                <a:spcPts val="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200" kern="0" dirty="0">
                <a:solidFill>
                  <a:schemeClr val="bg1">
                    <a:lumMod val="50000"/>
                  </a:schemeClr>
                </a:solidFill>
              </a:rPr>
              <a:t>POCs and volunteers are identified for topics in the initial list     	(Friday)</a:t>
            </a:r>
          </a:p>
          <a:p>
            <a:pPr marL="134541" indent="-134541" defTabSz="685800" eaLnBrk="1" fontAlgn="auto" hangingPunct="1">
              <a:spcBef>
                <a:spcPts val="600"/>
              </a:spcBef>
              <a:spcAft>
                <a:spcPts val="0"/>
              </a:spcAft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January </a:t>
            </a:r>
            <a:r>
              <a:rPr lang="en-US" altLang="zh-CN" sz="1800" strike="sngStrike" kern="0" dirty="0">
                <a:solidFill>
                  <a:schemeClr val="bg1">
                    <a:lumMod val="50000"/>
                  </a:schemeClr>
                </a:solidFill>
              </a:rPr>
              <a:t>21</a:t>
            </a: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28, 2022</a:t>
            </a:r>
          </a:p>
          <a:p>
            <a:pPr marL="269081" lvl="1" indent="-145256" defTabSz="685800" eaLnBrk="1" fontAlgn="auto" hangingPunct="1">
              <a:spcBef>
                <a:spcPts val="600"/>
              </a:spcBef>
              <a:spcAft>
                <a:spcPts val="0"/>
              </a:spcAft>
              <a:buFont typeface="微软雅黑" panose="020B0503020204020204" pitchFamily="34" charset="-122"/>
              <a:buChar char="–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Deadline for </a:t>
            </a:r>
            <a:r>
              <a:rPr lang="en-US" altLang="zh-CN" sz="1400" u="sng" kern="0" dirty="0">
                <a:solidFill>
                  <a:schemeClr val="bg1">
                    <a:lumMod val="50000"/>
                  </a:schemeClr>
                </a:solidFill>
              </a:rPr>
              <a:t>baseline document 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for each topic (in the initial list) to be uploaded</a:t>
            </a:r>
          </a:p>
          <a:p>
            <a:pPr marL="134541" indent="-134541" defTabSz="685800" eaLnBrk="1" fontAlgn="auto" hangingPunct="1">
              <a:spcBef>
                <a:spcPts val="600"/>
              </a:spcBef>
              <a:spcAft>
                <a:spcPts val="0"/>
              </a:spcAft>
            </a:pPr>
            <a:r>
              <a:rPr lang="en-US" altLang="zh-CN" sz="1800" kern="0" dirty="0">
                <a:solidFill>
                  <a:srgbClr val="000000"/>
                </a:solidFill>
              </a:rPr>
              <a:t>March 2022 </a:t>
            </a:r>
            <a:r>
              <a:rPr lang="en-US" altLang="zh-CN" sz="1800" kern="0" dirty="0" smtClean="0">
                <a:solidFill>
                  <a:srgbClr val="000000"/>
                </a:solidFill>
              </a:rPr>
              <a:t>IEEE Plenary (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to be updated</a:t>
            </a:r>
            <a:r>
              <a:rPr lang="en-US" altLang="zh-CN" sz="1800" kern="0" dirty="0" smtClean="0">
                <a:solidFill>
                  <a:srgbClr val="000000"/>
                </a:solidFill>
              </a:rPr>
              <a:t>) </a:t>
            </a:r>
          </a:p>
          <a:p>
            <a:pPr marL="269081" lvl="1" indent="-145256" defTabSz="685800" eaLnBrk="1" fontAlgn="auto" hangingPunct="1">
              <a:spcBef>
                <a:spcPts val="600"/>
              </a:spcBef>
              <a:spcAft>
                <a:spcPts val="0"/>
              </a:spcAft>
              <a:buFont typeface="微软雅黑" panose="020B0503020204020204" pitchFamily="34" charset="-122"/>
              <a:buChar char="–"/>
            </a:pPr>
            <a:r>
              <a:rPr lang="en-US" altLang="zh-CN" sz="1400" kern="0" dirty="0" smtClean="0">
                <a:solidFill>
                  <a:srgbClr val="FF0000"/>
                </a:solidFill>
              </a:rPr>
              <a:t>Deadline</a:t>
            </a:r>
            <a:r>
              <a:rPr lang="en-US" altLang="zh-CN" sz="1400" kern="0" dirty="0" smtClean="0"/>
              <a:t> for contributions to </a:t>
            </a:r>
            <a:r>
              <a:rPr lang="en-US" altLang="zh-CN" sz="1400" kern="0" dirty="0" smtClean="0">
                <a:solidFill>
                  <a:srgbClr val="0000FF"/>
                </a:solidFill>
              </a:rPr>
              <a:t>pass motion </a:t>
            </a:r>
            <a:r>
              <a:rPr lang="en-US" altLang="zh-CN" sz="1400" kern="0" dirty="0" smtClean="0"/>
              <a:t>and be included in D0.1</a:t>
            </a:r>
          </a:p>
          <a:p>
            <a:pPr marL="269081" lvl="1" indent="-145256" defTabSz="685800" eaLnBrk="1" fontAlgn="auto" hangingPunct="1">
              <a:spcBef>
                <a:spcPts val="600"/>
              </a:spcBef>
              <a:spcAft>
                <a:spcPts val="0"/>
              </a:spcAft>
              <a:buFont typeface="微软雅黑" panose="020B0503020204020204" pitchFamily="34" charset="-122"/>
              <a:buChar char="–"/>
            </a:pPr>
            <a:r>
              <a:rPr lang="en-US" altLang="zh-CN" sz="1400" kern="0" dirty="0" smtClean="0"/>
              <a:t>Seek </a:t>
            </a:r>
            <a:r>
              <a:rPr lang="en-US" altLang="zh-CN" sz="1400" kern="0" dirty="0" err="1" smtClean="0"/>
              <a:t>TGbf</a:t>
            </a:r>
            <a:r>
              <a:rPr lang="en-US" altLang="zh-CN" sz="1400" kern="0" dirty="0" smtClean="0"/>
              <a:t> </a:t>
            </a:r>
            <a:r>
              <a:rPr lang="en-US" altLang="zh-CN" sz="1400" kern="0" dirty="0" smtClean="0">
                <a:solidFill>
                  <a:srgbClr val="0000FF"/>
                </a:solidFill>
              </a:rPr>
              <a:t>approval</a:t>
            </a:r>
            <a:r>
              <a:rPr lang="en-US" altLang="zh-CN" sz="1400" kern="0" dirty="0" smtClean="0"/>
              <a:t> to go to comment collection  (“Move to Approve a 30-day comment collection on </a:t>
            </a:r>
            <a:r>
              <a:rPr lang="en-US" altLang="zh-CN" sz="1400" kern="0" dirty="0" err="1" smtClean="0"/>
              <a:t>TGbf</a:t>
            </a:r>
            <a:r>
              <a:rPr lang="en-US" altLang="zh-CN" sz="1400" kern="0" dirty="0" smtClean="0"/>
              <a:t> D0.1.”)</a:t>
            </a:r>
          </a:p>
          <a:p>
            <a:pPr marL="134541" indent="-134541" defTabSz="685800" eaLnBrk="1" fontAlgn="auto" hangingPunct="1">
              <a:spcBef>
                <a:spcPts val="600"/>
              </a:spcBef>
              <a:spcAft>
                <a:spcPts val="0"/>
              </a:spcAft>
            </a:pPr>
            <a:r>
              <a:rPr lang="en-US" altLang="zh-CN" sz="1800" kern="0" dirty="0" smtClean="0">
                <a:solidFill>
                  <a:srgbClr val="000000"/>
                </a:solidFill>
              </a:rPr>
              <a:t>March 28 (Monday, two weeks after March 2022 Plenary) (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to be updated</a:t>
            </a:r>
            <a:r>
              <a:rPr lang="en-US" altLang="zh-CN" sz="1800" kern="0" dirty="0" smtClean="0">
                <a:solidFill>
                  <a:srgbClr val="000000"/>
                </a:solidFill>
              </a:rPr>
              <a:t>) </a:t>
            </a:r>
          </a:p>
          <a:p>
            <a:pPr marL="269081" lvl="1" indent="-145256" defTabSz="685800" eaLnBrk="1" fontAlgn="auto" hangingPunct="1">
              <a:spcBef>
                <a:spcPts val="600"/>
              </a:spcBef>
              <a:spcAft>
                <a:spcPts val="0"/>
              </a:spcAft>
              <a:buFont typeface="微软雅黑" panose="020B0503020204020204" pitchFamily="34" charset="-122"/>
              <a:buChar char="–"/>
            </a:pPr>
            <a:r>
              <a:rPr lang="en-US" altLang="zh-CN" sz="1400" kern="0" dirty="0" smtClean="0"/>
              <a:t>Editor </a:t>
            </a:r>
            <a:r>
              <a:rPr lang="en-US" altLang="zh-CN" sz="1400" kern="0" dirty="0"/>
              <a:t>releases </a:t>
            </a:r>
            <a:r>
              <a:rPr lang="en-US" altLang="zh-CN" sz="1400" kern="0" dirty="0">
                <a:solidFill>
                  <a:srgbClr val="0000FF"/>
                </a:solidFill>
              </a:rPr>
              <a:t>D0.1</a:t>
            </a:r>
          </a:p>
          <a:p>
            <a:pPr marL="269081" lvl="1" indent="-145256" defTabSz="685800" eaLnBrk="1" fontAlgn="auto" hangingPunct="1">
              <a:spcBef>
                <a:spcPts val="600"/>
              </a:spcBef>
              <a:spcAft>
                <a:spcPts val="0"/>
              </a:spcAft>
              <a:buFont typeface="微软雅黑" panose="020B0503020204020204" pitchFamily="34" charset="-122"/>
              <a:buChar char="–"/>
            </a:pPr>
            <a:r>
              <a:rPr lang="en-US" altLang="zh-CN" sz="1400" kern="0" dirty="0"/>
              <a:t>If the Motion is favorable, the TG chair sends a </a:t>
            </a:r>
            <a:r>
              <a:rPr lang="en-US" altLang="zh-CN" sz="1400" kern="0" dirty="0">
                <a:solidFill>
                  <a:srgbClr val="0000FF"/>
                </a:solidFill>
              </a:rPr>
              <a:t>request</a:t>
            </a:r>
            <a:r>
              <a:rPr lang="en-US" altLang="zh-CN" sz="1400" kern="0" dirty="0"/>
              <a:t> to the WG chair (Dorothy) to start the comment collection</a:t>
            </a:r>
          </a:p>
          <a:p>
            <a:pPr marL="269081" lvl="1" indent="-145256" defTabSz="685800" eaLnBrk="1" fontAlgn="auto" hangingPunct="1">
              <a:spcBef>
                <a:spcPts val="600"/>
              </a:spcBef>
              <a:spcAft>
                <a:spcPts val="0"/>
              </a:spcAft>
              <a:buFont typeface="微软雅黑" panose="020B0503020204020204" pitchFamily="34" charset="-122"/>
              <a:buChar char="–"/>
            </a:pPr>
            <a:r>
              <a:rPr lang="en-US" altLang="zh-CN" sz="1400" kern="0" dirty="0"/>
              <a:t>30-day comment collection window </a:t>
            </a:r>
            <a:r>
              <a:rPr lang="en-US" altLang="zh-CN" sz="1400" kern="0" dirty="0">
                <a:solidFill>
                  <a:srgbClr val="0000FF"/>
                </a:solidFill>
              </a:rPr>
              <a:t>opens</a:t>
            </a:r>
          </a:p>
        </p:txBody>
      </p:sp>
    </p:spTree>
    <p:extLst>
      <p:ext uri="{BB962C8B-B14F-4D97-AF65-F5344CB8AC3E}">
        <p14:creationId xmlns:p14="http://schemas.microsoft.com/office/powerpoint/2010/main" val="8207693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/>
              <a:t>Teleconference Times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914400"/>
            <a:ext cx="11277600" cy="556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228600" marR="0" lvl="1" indent="-22860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Confirmed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:</a:t>
            </a:r>
            <a:endParaRPr kumimoji="0" lang="en-US" altLang="zh-CN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marL="400050" marR="0" lvl="2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March 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2022 IEEE Plenary (March 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7-15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) 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(Deadline for contributions to pass motion and be included in D0.1) </a:t>
            </a: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    8   (Tuesday),      9am - 11:00am ET</a:t>
            </a:r>
            <a:endParaRPr kumimoji="0" lang="en-US" altLang="zh-CN" sz="1100" b="0" i="0" u="none" strike="sng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  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9   (Wednesday), 10pm -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11:59pm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ET (Not sure if this slot is ok for Plenary and Interim?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It’s ok!!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)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    11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(Friday),        9am - 11:00am ET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    14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(Monday),     9am - 11:00am ET </a:t>
            </a:r>
          </a:p>
          <a:p>
            <a:pPr marL="400050" marR="0" lvl="2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	</a:t>
            </a:r>
            <a:endParaRPr kumimoji="0" lang="en-US" altLang="zh-CN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28600" marR="0" lvl="1" indent="-22860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17  (Thursday), 23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：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00 - 01:00am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21  (Monday),  10am - 12:00pm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ET	March  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22    (Tuesday),  10am - 12:00pm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24  (Thursday), 23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00 - 01:00am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28  (Monday),  10am - 12:00pm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ET	March  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29    (Tuesday),  10am - 12:00pm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March    31  (Thursday), 23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00 - 01:00am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sng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   7    (Thursday), 10am - 12:00pm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   11  (Monday),  10am - 12:00pm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ET	April      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12    (Tuesday),  10am - 12:00pm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   14  (Thursday), 23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00 - 01:00am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   18  (Monday),  10am - 12:00pm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ET	April      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19    (Tuesday),  10am - 12:00pm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   21  (Thursday), 23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00 - 01:00am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   25  (Monday),  10am - 12:00pm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ET	April       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26    (Tuesday),  10am - 12:00pm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April      28  (Thursday), 23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00 - 01:00am ET</a:t>
            </a:r>
          </a:p>
          <a:p>
            <a:pPr marL="685800" marR="0" lvl="2" indent="-2857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―"/>
              <a:tabLst/>
              <a:defRPr/>
            </a:pPr>
            <a:r>
              <a:rPr kumimoji="0" lang="en-US" altLang="zh-CN" sz="1400" b="0" i="0" u="sng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May       5    (Thursday), 10am - 12:00pm ET</a:t>
            </a:r>
          </a:p>
          <a:p>
            <a:pPr marL="228600" marR="0" lvl="1" indent="-22860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** Note: </a:t>
            </a: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1. when conflict with CAC, the call will be changed from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10am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-12:00pm to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11am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-12:00pm (March - May 2022 CAC calls (TBD):   )</a:t>
            </a:r>
          </a:p>
          <a:p>
            <a:pPr marL="0" marR="0" lvl="1" indent="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2.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Thursday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23:00 - 01:00am ET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(Thursday 20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：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00  – 22:00 PT, Friday 11am-13:00 in China, Friday 5am-7am in Israel, Friday 4am – 6am in Central Europe), and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Sang Kim 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will help to take the minutes for these slots.</a:t>
            </a: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596504"/>
              </p:ext>
            </p:extLst>
          </p:nvPr>
        </p:nvGraphicFramePr>
        <p:xfrm>
          <a:off x="8077200" y="4191000"/>
          <a:ext cx="4054476" cy="1597025"/>
        </p:xfrm>
        <a:graphic>
          <a:graphicData uri="http://schemas.openxmlformats.org/drawingml/2006/table">
            <a:tbl>
              <a:tblPr firstRow="1" firstCol="1" bandRow="1"/>
              <a:tblGrid>
                <a:gridCol w="620017"/>
                <a:gridCol w="1165321"/>
                <a:gridCol w="776880"/>
                <a:gridCol w="699192"/>
                <a:gridCol w="793066"/>
              </a:tblGrid>
              <a:tr h="262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Time Central Europe</a:t>
                      </a:r>
                      <a:br>
                        <a:rPr lang="en-US" sz="90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</a:b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Warsaw 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Eastern Time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Pacific time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Beijing Time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02:00-04:00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23:00-01:00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14:00-16:00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04:30-06:30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01:30-03:30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16:30-18:30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07:30-09:30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04:30-06:30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19:30-21:30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PM2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16:00-18:00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10:00-12:00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07:00-09:00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22:00-00:00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Evening 1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19:30-21:30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01:30-03:30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Evening 2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22:00-00:00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16:00-18:00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13:00-15:00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04:00-06:00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366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977</TotalTime>
  <Words>429</Words>
  <Application>Microsoft Office PowerPoint</Application>
  <PresentationFormat>宽屏</PresentationFormat>
  <Paragraphs>146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 Unicode MS</vt:lpstr>
      <vt:lpstr>MS Gothic</vt:lpstr>
      <vt:lpstr>MS PGothic</vt:lpstr>
      <vt:lpstr>宋体</vt:lpstr>
      <vt:lpstr>微软雅黑</vt:lpstr>
      <vt:lpstr>Arial</vt:lpstr>
      <vt:lpstr>Calibri</vt:lpstr>
      <vt:lpstr>Times New Roman</vt:lpstr>
      <vt:lpstr>Wingdings</vt:lpstr>
      <vt:lpstr>Office Theme</vt:lpstr>
      <vt:lpstr>PowerPoint 演示文稿</vt:lpstr>
      <vt:lpstr>Abstract</vt:lpstr>
      <vt:lpstr>TGbf (WLAN Sensing)– March 2022</vt:lpstr>
      <vt:lpstr>TGbf Timeline (Updated)</vt:lpstr>
      <vt:lpstr>Teleconference Times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TGay snapshot</dc:title>
  <dc:creator>Stanley, Dorothy</dc:creator>
  <cp:keywords>November 2019</cp:keywords>
  <cp:lastModifiedBy>Hanxiao (Tony, WT Lab)</cp:lastModifiedBy>
  <cp:revision>94</cp:revision>
  <cp:lastPrinted>1601-01-01T00:00:00Z</cp:lastPrinted>
  <dcterms:created xsi:type="dcterms:W3CDTF">2019-09-06T19:28:44Z</dcterms:created>
  <dcterms:modified xsi:type="dcterms:W3CDTF">2022-03-14T02:35:26Z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(3)gyT/rqKVtK/n9HkL7viW15O6rneXeu2pR778zSCAzwogp4mAD4SDxSgQsxt7KZZbXKzU2s1p
UlfdWOzpL7oGKuSawY/yB9MlTSwW1lDHkUXzSlS35Ath547vVU5QmXCTB+mlYtSVct+ciJ7/
EsPp/3unMLuok1c7tBTYhD+IRAOD+wpwOLXKEjzKs83JEEhcFtDiJSCNJAsGcEiu3YSwiQUV
xn38ChVwq9fHfStj/S</vt:lpwstr>
  </property>
  <property fmtid="{D5CDD505-2E9C-101B-9397-08002B2CF9AE}" pid="3" name="_2015_ms_pID_7253431">
    <vt:lpwstr>OtKDRz1dEDtG+YuieMzVagIJGngFWli0pPQLkUbyIK4ZLaqdZmwtQ2
rFUtJiQ23oE3J5Tu5wyHbufevlNX8ah1JBFQELC+ni9Nw+J5anaQdn7opOqn9JFLjlBp5Y7t
lTCRXrh5Kt/4u8DCvNQ8ibxqKm3DIa/wJJgQ/ZH/iOIeqnLxK1bHRTf7KWpHobGWB4Ct6145
SBJl6Ygy1xLmk1H+XpKLt1voqZWUtdJGDXzY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n0mmJXJfopQDc2QXAL9X/VA=</vt:lpwstr>
  </property>
</Properties>
</file>