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sldIdLst>
    <p:sldId id="287" r:id="rId7"/>
    <p:sldId id="257" r:id="rId8"/>
    <p:sldId id="260" r:id="rId9"/>
    <p:sldId id="261" r:id="rId10"/>
    <p:sldId id="263" r:id="rId11"/>
    <p:sldId id="262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  <p:cmAuthor id="3" name="Mutgan, Okan (NSB - CN/Shanghai)" initials="MO(-C" lastIdx="2" clrIdx="2">
    <p:extLst>
      <p:ext uri="{19B8F6BF-5375-455C-9EA6-DF929625EA0E}">
        <p15:presenceInfo xmlns:p15="http://schemas.microsoft.com/office/powerpoint/2012/main" userId="S::okan.mutgan@nokia-sbell.com::8d67b143-2c4a-447c-81a0-2215689802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121" autoAdjust="0"/>
    <p:restoredTop sz="81276" autoAdjust="0"/>
  </p:normalViewPr>
  <p:slideViewPr>
    <p:cSldViewPr snapToGrid="0">
      <p:cViewPr varScale="1">
        <p:scale>
          <a:sx n="63" d="100"/>
          <a:sy n="63" d="100"/>
        </p:scale>
        <p:origin x="9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20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E9F5D7-2191-49B2-B1E9-00EE1FC0073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869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47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802.11-22/</a:t>
            </a:r>
            <a:r>
              <a:rPr lang="en-US" altLang="en-US"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473r0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4128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 2022</a:t>
            </a:r>
          </a:p>
        </p:txBody>
      </p:sp>
      <p:sp>
        <p:nvSpPr>
          <p:cNvPr id="2" name="MSIPCMContentMarking" descr="{&quot;HashCode&quot;:-169759003,&quot;Placement&quot;:&quot;Footer&quot;,&quot;Top&quot;:522.862549,&quot;Left&quot;:438.090149,&quot;SlideWidth&quot;:960,&quot;SlideHeight&quot;:540}">
            <a:extLst>
              <a:ext uri="{FF2B5EF4-FFF2-40B4-BE49-F238E27FC236}">
                <a16:creationId xmlns:a16="http://schemas.microsoft.com/office/drawing/2014/main" id="{75558ECF-4431-4E7C-AA91-4B65047ADE23}"/>
              </a:ext>
            </a:extLst>
          </p:cNvPr>
          <p:cNvSpPr txBox="1"/>
          <p:nvPr userDrawn="1"/>
        </p:nvSpPr>
        <p:spPr>
          <a:xfrm>
            <a:off x="5563745" y="6640354"/>
            <a:ext cx="1064511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altLang="zh-CN" sz="800">
                <a:solidFill>
                  <a:srgbClr val="001753"/>
                </a:solidFill>
                <a:latin typeface="Arial" panose="020B0604020202020204" pitchFamily="34" charset="0"/>
              </a:rPr>
              <a:t>Nokia internal use</a:t>
            </a:r>
            <a:endParaRPr lang="zh-CN" altLang="en-US" sz="800">
              <a:solidFill>
                <a:srgbClr val="001753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1112028"/>
            <a:ext cx="10363200" cy="8729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Rule-based random MAC STA identification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</a:t>
            </a:r>
            <a:r>
              <a:rPr lang="en-US" sz="2000" b="0" dirty="0"/>
              <a:t>10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3462FF60-BA9E-4F40-9645-C29A4E1446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996601"/>
              </p:ext>
            </p:extLst>
          </p:nvPr>
        </p:nvGraphicFramePr>
        <p:xfrm>
          <a:off x="722314" y="3068638"/>
          <a:ext cx="10746246" cy="2885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Document" r:id="rId4" imgW="10208786" imgH="2741040" progId="Word.Document.8">
                  <p:embed/>
                </p:oleObj>
              </mc:Choice>
              <mc:Fallback>
                <p:oleObj name="Document" r:id="rId4" imgW="10208786" imgH="274104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4" y="3068638"/>
                        <a:ext cx="10746246" cy="28854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AB00-7307-4859-A64C-B8E25EF41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8367B-1ED7-4262-BDC0-52D488ADB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</a:p>
          <a:p>
            <a:r>
              <a:rPr lang="en-US" altLang="zh-CN" dirty="0"/>
              <a:t>Motivation</a:t>
            </a:r>
          </a:p>
          <a:p>
            <a:r>
              <a:rPr lang="en-US" altLang="zh-CN" dirty="0"/>
              <a:t>Rule-based random MAC STA Identification</a:t>
            </a:r>
          </a:p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1BE98EAB-6BE1-45D0-A73B-4948CDEC1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01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749" y="436832"/>
            <a:ext cx="10515600" cy="886206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20CD-9E18-4A2A-A48C-D7CE4F8E4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49" y="1162878"/>
            <a:ext cx="11479694" cy="5547657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Conventional 802.11 standards are designed in a way that each STA uses its own fixed unencrypted MAC address.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This causes a security concern by allowing others to track STAs based on their MAC address.</a:t>
            </a:r>
          </a:p>
          <a:p>
            <a:r>
              <a:rPr lang="en-US" altLang="zh-CN" sz="2400" dirty="0"/>
              <a:t>To reduce this privacy risk, using MAC randomization (STAs using random MAC address) became a common technique.</a:t>
            </a:r>
          </a:p>
          <a:p>
            <a:r>
              <a:rPr lang="en-US" altLang="zh-CN" sz="2400" dirty="0"/>
              <a:t>Within this context, 11bh focuses on the identification issue on the STA with Random Mac Address (RMA) in pre-association phase:</a:t>
            </a:r>
          </a:p>
          <a:p>
            <a:pPr lvl="1"/>
            <a:r>
              <a:rPr lang="en-US" altLang="zh-CN" sz="2000" dirty="0"/>
              <a:t>The STA uses a MAC address in the first-time association, and connects to AP. </a:t>
            </a:r>
          </a:p>
          <a:p>
            <a:pPr lvl="1"/>
            <a:r>
              <a:rPr lang="en-US" altLang="zh-CN" sz="2000" dirty="0"/>
              <a:t>After a while, STA disassociates and wants to connect to the AP with a new MAC address (RMA).</a:t>
            </a:r>
          </a:p>
          <a:p>
            <a:pPr lvl="1"/>
            <a:r>
              <a:rPr lang="en-US" altLang="zh-CN" sz="2000" dirty="0"/>
              <a:t>In this case (pre-association phase), how can AP identify the STA with its new MAC address (RMA)?</a:t>
            </a:r>
          </a:p>
          <a:p>
            <a:pPr marL="457200" lvl="1" indent="0">
              <a:buNone/>
            </a:pPr>
            <a:r>
              <a:rPr lang="en-US" altLang="zh-CN" sz="2000" dirty="0"/>
              <a:t>Note that STA never changes its MAC address after association (post-association).</a:t>
            </a: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FFBF4984-86CA-4E82-9159-D6763D34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24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20CD-9E18-4A2A-A48C-D7CE4F8E4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162700"/>
            <a:ext cx="11479694" cy="5547657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/>
              <a:t>11bh provides several identification solutions [1]: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2000" dirty="0"/>
              <a:t>Signature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2000" dirty="0"/>
              <a:t>ID (device ID, SID, any ID)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2000" dirty="0"/>
              <a:t>Designated MAC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2000" dirty="0"/>
              <a:t>Public-Private Key</a:t>
            </a:r>
          </a:p>
          <a:p>
            <a:r>
              <a:rPr lang="en-US" altLang="zh-CN" sz="2400" dirty="0"/>
              <a:t>Generally speaking, all these solutions can address the identification issue requested by 11bh group.</a:t>
            </a:r>
          </a:p>
          <a:p>
            <a:r>
              <a:rPr lang="en-US" altLang="zh-CN" sz="2400" dirty="0"/>
              <a:t>However, the overhead becomes a problem for these solutions:</a:t>
            </a:r>
          </a:p>
          <a:p>
            <a:pPr lvl="1"/>
            <a:r>
              <a:rPr lang="en-US" altLang="zh-CN" sz="2000" dirty="0"/>
              <a:t>AP assigns some kinds of  RMA/ID/KEY to a STA in an action frame (if used) after association. This action frame causes overhead.</a:t>
            </a:r>
          </a:p>
          <a:p>
            <a:pPr lvl="1"/>
            <a:r>
              <a:rPr lang="en-US" altLang="zh-CN" sz="2000" dirty="0"/>
              <a:t>AP assigns some kinds of  RMA/ID/KEY to a STA very frequently (i.e. each association). This frequent assignments cause overhead.</a:t>
            </a:r>
          </a:p>
          <a:p>
            <a:pPr lvl="1"/>
            <a:r>
              <a:rPr lang="en-US" altLang="zh-CN" sz="2000" dirty="0"/>
              <a:t>Using long IDENTIFIER in management frame or EPOL frame also causes high overhead.</a:t>
            </a:r>
          </a:p>
          <a:p>
            <a:r>
              <a:rPr lang="en-US" altLang="zh-CN" sz="2400" dirty="0"/>
              <a:t>Our proposal would like to provide a secure RMA identification in pre-association without much overhead issue.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9D3674F-B824-48C9-8CDA-4E4B9B7EC793}"/>
              </a:ext>
            </a:extLst>
          </p:cNvPr>
          <p:cNvSpPr txBox="1">
            <a:spLocks/>
          </p:cNvSpPr>
          <p:nvPr/>
        </p:nvSpPr>
        <p:spPr bwMode="auto">
          <a:xfrm>
            <a:off x="367749" y="436832"/>
            <a:ext cx="10515600" cy="88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/>
              <a:t>MOTIVATION</a:t>
            </a:r>
            <a:endParaRPr lang="zh-CN" altLang="en-US" kern="0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97A3F59E-4BF9-4783-899A-AA39B95C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53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49" y="1162878"/>
            <a:ext cx="11479694" cy="5547657"/>
          </a:xfrm>
        </p:spPr>
        <p:txBody>
          <a:bodyPr/>
          <a:lstStyle/>
          <a:p>
            <a:r>
              <a:rPr lang="en-US" altLang="zh-CN" dirty="0"/>
              <a:t>Basic Idea (“rule-based” mechanism)</a:t>
            </a:r>
          </a:p>
          <a:p>
            <a:pPr lvl="1"/>
            <a:r>
              <a:rPr lang="en-US" altLang="zh-CN" dirty="0"/>
              <a:t>Based on RAAD solution, we provide an enhanced designated RMA solution to mitigate the overhead issue.</a:t>
            </a:r>
          </a:p>
          <a:p>
            <a:pPr lvl="1"/>
            <a:r>
              <a:rPr lang="en-US" altLang="zh-CN" dirty="0"/>
              <a:t>AP designates the </a:t>
            </a:r>
            <a:r>
              <a:rPr lang="en-US" altLang="zh-CN" b="1" u="sng" dirty="0"/>
              <a:t>rule</a:t>
            </a:r>
            <a:r>
              <a:rPr lang="en-US" altLang="zh-CN" dirty="0"/>
              <a:t> of generating RMA to the STA instead of sending any form of RMA/ID/KEY itself.</a:t>
            </a:r>
          </a:p>
          <a:p>
            <a:pPr lvl="1"/>
            <a:r>
              <a:rPr lang="en-US" altLang="zh-CN" dirty="0"/>
              <a:t>Afterwards, whenever STA with RMA establishes a new connection with AP, because both AP and STA generates the RMA based on the </a:t>
            </a:r>
            <a:r>
              <a:rPr lang="en-US" altLang="zh-CN" b="1" u="sng" dirty="0"/>
              <a:t>same rule</a:t>
            </a:r>
            <a:r>
              <a:rPr lang="en-US" altLang="zh-CN" dirty="0"/>
              <a:t>, AP can recognize STA with RMA</a:t>
            </a:r>
          </a:p>
          <a:p>
            <a:pPr lvl="1"/>
            <a:r>
              <a:rPr lang="en-US" altLang="zh-CN" dirty="0"/>
              <a:t>For security reasons, each user gets a unique rule.</a:t>
            </a:r>
          </a:p>
          <a:p>
            <a:pPr lvl="1"/>
            <a:r>
              <a:rPr lang="en-US" altLang="zh-CN" dirty="0"/>
              <a:t>Note: The Rule of generating RMA is TBD.</a:t>
            </a:r>
          </a:p>
          <a:p>
            <a:endParaRPr lang="zh-CN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EA8CE5B-5BCE-413C-B970-2B19013A2B51}"/>
              </a:ext>
            </a:extLst>
          </p:cNvPr>
          <p:cNvSpPr txBox="1">
            <a:spLocks/>
          </p:cNvSpPr>
          <p:nvPr/>
        </p:nvSpPr>
        <p:spPr bwMode="auto">
          <a:xfrm>
            <a:off x="367749" y="436832"/>
            <a:ext cx="10515600" cy="88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Rule-based random MAC STA Identification</a:t>
            </a:r>
            <a:endParaRPr lang="zh-CN" altLang="en-US" kern="0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7DA4340E-F02C-4D37-8D13-84604CCE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03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5" y="1184034"/>
            <a:ext cx="11479694" cy="5547657"/>
          </a:xfrm>
        </p:spPr>
        <p:txBody>
          <a:bodyPr/>
          <a:lstStyle/>
          <a:p>
            <a:r>
              <a:rPr lang="en-US" altLang="zh-CN" dirty="0"/>
              <a:t>Basic Idea (“rule-based” mechanism)</a:t>
            </a:r>
          </a:p>
          <a:p>
            <a:endParaRPr lang="zh-CN" alt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4497D2E-9C86-409E-A542-3797219738FF}"/>
              </a:ext>
            </a:extLst>
          </p:cNvPr>
          <p:cNvGrpSpPr/>
          <p:nvPr/>
        </p:nvGrpSpPr>
        <p:grpSpPr>
          <a:xfrm>
            <a:off x="344557" y="3289635"/>
            <a:ext cx="914400" cy="1099066"/>
            <a:chOff x="2095315" y="2425369"/>
            <a:chExt cx="914400" cy="1099066"/>
          </a:xfrm>
        </p:grpSpPr>
        <p:pic>
          <p:nvPicPr>
            <p:cNvPr id="6" name="Graphic 5" descr="Wireless router">
              <a:extLst>
                <a:ext uri="{FF2B5EF4-FFF2-40B4-BE49-F238E27FC236}">
                  <a16:creationId xmlns:a16="http://schemas.microsoft.com/office/drawing/2014/main" id="{ECC806B1-2115-4319-8B87-5EDFFC3054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095315" y="2425369"/>
              <a:ext cx="914400" cy="9144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AC2CAA-E2E1-46D6-97A1-4A1AC492690E}"/>
                </a:ext>
              </a:extLst>
            </p:cNvPr>
            <p:cNvSpPr txBox="1"/>
            <p:nvPr/>
          </p:nvSpPr>
          <p:spPr>
            <a:xfrm>
              <a:off x="2243893" y="3155103"/>
              <a:ext cx="717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AP</a:t>
              </a:r>
              <a:endParaRPr lang="zh-CN" altLang="en-US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F5D59360-2DE4-4845-9511-65387F0007A9}"/>
              </a:ext>
            </a:extLst>
          </p:cNvPr>
          <p:cNvGrpSpPr/>
          <p:nvPr/>
        </p:nvGrpSpPr>
        <p:grpSpPr>
          <a:xfrm>
            <a:off x="1874889" y="2399786"/>
            <a:ext cx="954069" cy="1023892"/>
            <a:chOff x="311453" y="5109932"/>
            <a:chExt cx="954069" cy="1023892"/>
          </a:xfrm>
        </p:grpSpPr>
        <p:pic>
          <p:nvPicPr>
            <p:cNvPr id="9" name="Graphic 8" descr="Smart Phone">
              <a:extLst>
                <a:ext uri="{FF2B5EF4-FFF2-40B4-BE49-F238E27FC236}">
                  <a16:creationId xmlns:a16="http://schemas.microsoft.com/office/drawing/2014/main" id="{81C95FF2-9CA7-43F1-8D94-03F190E3C2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2925" y="5109932"/>
              <a:ext cx="531124" cy="50037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24BB0A-6FDA-4E50-86D2-50CC53A08C9C}"/>
                </a:ext>
              </a:extLst>
            </p:cNvPr>
            <p:cNvSpPr txBox="1"/>
            <p:nvPr/>
          </p:nvSpPr>
          <p:spPr>
            <a:xfrm>
              <a:off x="311453" y="5549049"/>
              <a:ext cx="9540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STA1</a:t>
              </a:r>
              <a:br>
                <a:rPr lang="en-US" altLang="zh-CN" dirty="0"/>
              </a:br>
              <a:r>
                <a:rPr lang="en-US" altLang="zh-CN" sz="1400" dirty="0"/>
                <a:t>(</a:t>
              </a:r>
              <a:r>
                <a:rPr lang="en-US" altLang="zh-CN" sz="1400" b="1" dirty="0">
                  <a:solidFill>
                    <a:srgbClr val="FF0000"/>
                  </a:solidFill>
                </a:rPr>
                <a:t>MAC1</a:t>
              </a:r>
              <a:r>
                <a:rPr lang="en-US" altLang="zh-CN" sz="1400" dirty="0"/>
                <a:t>)</a:t>
              </a:r>
              <a:endParaRPr lang="zh-CN" altLang="en-US" sz="14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294364A-FE4E-4DE2-8CBC-963972B1D82B}"/>
              </a:ext>
            </a:extLst>
          </p:cNvPr>
          <p:cNvSpPr txBox="1"/>
          <p:nvPr/>
        </p:nvSpPr>
        <p:spPr>
          <a:xfrm>
            <a:off x="557016" y="5822353"/>
            <a:ext cx="22112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ln>
                  <a:solidFill>
                    <a:schemeClr val="tx1"/>
                  </a:solidFill>
                </a:ln>
              </a:rPr>
              <a:t>1</a:t>
            </a:r>
            <a:r>
              <a:rPr lang="en-US" altLang="zh-CN" baseline="30000" dirty="0">
                <a:ln>
                  <a:solidFill>
                    <a:schemeClr val="tx1"/>
                  </a:solidFill>
                </a:ln>
              </a:rPr>
              <a:t>st</a:t>
            </a:r>
            <a:r>
              <a:rPr lang="en-US" altLang="zh-CN" dirty="0">
                <a:ln>
                  <a:solidFill>
                    <a:schemeClr val="tx1"/>
                  </a:solidFill>
                </a:ln>
              </a:rPr>
              <a:t> time Association</a:t>
            </a:r>
            <a:endParaRPr lang="zh-CN" altLang="en-US" dirty="0">
              <a:ln>
                <a:solidFill>
                  <a:schemeClr val="tx1"/>
                </a:solidFill>
              </a:ln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F70A1D-918F-478C-8A1F-9D80E2C251DA}"/>
              </a:ext>
            </a:extLst>
          </p:cNvPr>
          <p:cNvGrpSpPr/>
          <p:nvPr/>
        </p:nvGrpSpPr>
        <p:grpSpPr>
          <a:xfrm>
            <a:off x="1874890" y="3488281"/>
            <a:ext cx="954069" cy="1023892"/>
            <a:chOff x="311453" y="5109932"/>
            <a:chExt cx="954069" cy="1023892"/>
          </a:xfrm>
        </p:grpSpPr>
        <p:pic>
          <p:nvPicPr>
            <p:cNvPr id="14" name="Graphic 13" descr="Smart Phone">
              <a:extLst>
                <a:ext uri="{FF2B5EF4-FFF2-40B4-BE49-F238E27FC236}">
                  <a16:creationId xmlns:a16="http://schemas.microsoft.com/office/drawing/2014/main" id="{85060C68-B1B5-4665-9BDB-6D7C3CE38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2925" y="5109932"/>
              <a:ext cx="531124" cy="500371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CA6E105-7C73-4C0C-BB2E-031902A53D1C}"/>
                </a:ext>
              </a:extLst>
            </p:cNvPr>
            <p:cNvSpPr txBox="1"/>
            <p:nvPr/>
          </p:nvSpPr>
          <p:spPr>
            <a:xfrm>
              <a:off x="311453" y="5549049"/>
              <a:ext cx="9540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STA2</a:t>
              </a:r>
              <a:br>
                <a:rPr lang="en-US" altLang="zh-CN" dirty="0"/>
              </a:br>
              <a:r>
                <a:rPr lang="en-US" altLang="zh-CN" sz="1400" dirty="0"/>
                <a:t>(</a:t>
              </a:r>
              <a:r>
                <a:rPr lang="en-US" altLang="zh-CN" sz="1400" b="1" dirty="0">
                  <a:solidFill>
                    <a:srgbClr val="FF0000"/>
                  </a:solidFill>
                </a:rPr>
                <a:t>MAC2</a:t>
              </a:r>
              <a:r>
                <a:rPr lang="en-US" altLang="zh-CN" sz="1400" dirty="0"/>
                <a:t>)</a:t>
              </a:r>
              <a:endParaRPr lang="zh-CN" altLang="en-US" sz="1400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FDDF121-4531-4B3E-8937-0A5A285CDD99}"/>
              </a:ext>
            </a:extLst>
          </p:cNvPr>
          <p:cNvGrpSpPr/>
          <p:nvPr/>
        </p:nvGrpSpPr>
        <p:grpSpPr>
          <a:xfrm>
            <a:off x="1874889" y="4627788"/>
            <a:ext cx="954069" cy="1023892"/>
            <a:chOff x="311453" y="5109932"/>
            <a:chExt cx="954069" cy="1023892"/>
          </a:xfrm>
        </p:grpSpPr>
        <p:pic>
          <p:nvPicPr>
            <p:cNvPr id="25" name="Graphic 24" descr="Smart Phone">
              <a:extLst>
                <a:ext uri="{FF2B5EF4-FFF2-40B4-BE49-F238E27FC236}">
                  <a16:creationId xmlns:a16="http://schemas.microsoft.com/office/drawing/2014/main" id="{283B46C9-F69C-405F-AD5C-3E04B67F8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2925" y="5109932"/>
              <a:ext cx="531124" cy="500371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44E68A8-33FA-4E45-937F-17DD683871E9}"/>
                </a:ext>
              </a:extLst>
            </p:cNvPr>
            <p:cNvSpPr txBox="1"/>
            <p:nvPr/>
          </p:nvSpPr>
          <p:spPr>
            <a:xfrm>
              <a:off x="311453" y="5549049"/>
              <a:ext cx="9540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STA3</a:t>
              </a:r>
              <a:br>
                <a:rPr lang="en-US" altLang="zh-CN" dirty="0"/>
              </a:br>
              <a:r>
                <a:rPr lang="en-US" altLang="zh-CN" sz="1400" dirty="0"/>
                <a:t>(</a:t>
              </a:r>
              <a:r>
                <a:rPr lang="en-US" altLang="zh-CN" sz="1400" b="1" dirty="0">
                  <a:solidFill>
                    <a:srgbClr val="FF0000"/>
                  </a:solidFill>
                </a:rPr>
                <a:t>MAC3</a:t>
              </a:r>
              <a:r>
                <a:rPr lang="en-US" altLang="zh-CN" sz="1400" dirty="0"/>
                <a:t>)</a:t>
              </a:r>
              <a:endParaRPr lang="zh-CN" altLang="en-US" sz="1400" dirty="0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3654CB0-F8E1-42B8-9ADD-13C2C2B9CAC5}"/>
              </a:ext>
            </a:extLst>
          </p:cNvPr>
          <p:cNvCxnSpPr/>
          <p:nvPr/>
        </p:nvCxnSpPr>
        <p:spPr bwMode="auto">
          <a:xfrm>
            <a:off x="2921938" y="2371346"/>
            <a:ext cx="0" cy="39001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4F1671F-1178-417D-80F2-16A732AE3F8F}"/>
              </a:ext>
            </a:extLst>
          </p:cNvPr>
          <p:cNvSpPr txBox="1"/>
          <p:nvPr/>
        </p:nvSpPr>
        <p:spPr>
          <a:xfrm>
            <a:off x="1140203" y="2772231"/>
            <a:ext cx="76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Rule1</a:t>
            </a:r>
            <a:endParaRPr lang="zh-CN" alt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C6BAE3B-ECBD-4760-842E-2EE5F79F6D4B}"/>
              </a:ext>
            </a:extLst>
          </p:cNvPr>
          <p:cNvSpPr txBox="1"/>
          <p:nvPr/>
        </p:nvSpPr>
        <p:spPr>
          <a:xfrm>
            <a:off x="1303811" y="3619539"/>
            <a:ext cx="76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Rule2</a:t>
            </a:r>
            <a:endParaRPr lang="zh-CN" alt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B8214C-EC6A-485B-A0DA-FEA9E0189E1E}"/>
              </a:ext>
            </a:extLst>
          </p:cNvPr>
          <p:cNvSpPr txBox="1"/>
          <p:nvPr/>
        </p:nvSpPr>
        <p:spPr>
          <a:xfrm>
            <a:off x="1079069" y="4564437"/>
            <a:ext cx="76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Rule3</a:t>
            </a:r>
            <a:endParaRPr lang="zh-CN" alt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2B248D4-DF16-4C6A-90D8-CF61FD146D51}"/>
              </a:ext>
            </a:extLst>
          </p:cNvPr>
          <p:cNvGrpSpPr/>
          <p:nvPr/>
        </p:nvGrpSpPr>
        <p:grpSpPr>
          <a:xfrm>
            <a:off x="3493261" y="3254444"/>
            <a:ext cx="914400" cy="1099066"/>
            <a:chOff x="2095315" y="2425369"/>
            <a:chExt cx="914400" cy="1099066"/>
          </a:xfrm>
        </p:grpSpPr>
        <p:pic>
          <p:nvPicPr>
            <p:cNvPr id="33" name="Graphic 32" descr="Wireless router">
              <a:extLst>
                <a:ext uri="{FF2B5EF4-FFF2-40B4-BE49-F238E27FC236}">
                  <a16:creationId xmlns:a16="http://schemas.microsoft.com/office/drawing/2014/main" id="{E89E3ABC-0E50-44A5-97A8-7DB32754E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095315" y="2425369"/>
              <a:ext cx="914400" cy="914400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80FF7A5-2F35-4945-88FA-CD097452993B}"/>
                </a:ext>
              </a:extLst>
            </p:cNvPr>
            <p:cNvSpPr txBox="1"/>
            <p:nvPr/>
          </p:nvSpPr>
          <p:spPr>
            <a:xfrm>
              <a:off x="2243893" y="3155103"/>
              <a:ext cx="717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AP</a:t>
              </a:r>
              <a:endParaRPr lang="zh-CN" altLang="en-US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2B6D411-38E2-44C9-BBA8-47D47E63B0FA}"/>
              </a:ext>
            </a:extLst>
          </p:cNvPr>
          <p:cNvGrpSpPr/>
          <p:nvPr/>
        </p:nvGrpSpPr>
        <p:grpSpPr>
          <a:xfrm>
            <a:off x="4997435" y="2384249"/>
            <a:ext cx="954069" cy="1023892"/>
            <a:chOff x="311453" y="5109932"/>
            <a:chExt cx="954069" cy="1023892"/>
          </a:xfrm>
        </p:grpSpPr>
        <p:pic>
          <p:nvPicPr>
            <p:cNvPr id="36" name="Graphic 35" descr="Smart Phone">
              <a:extLst>
                <a:ext uri="{FF2B5EF4-FFF2-40B4-BE49-F238E27FC236}">
                  <a16:creationId xmlns:a16="http://schemas.microsoft.com/office/drawing/2014/main" id="{2B3AA812-5120-4EC4-9842-F6BB0D65FB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2925" y="5109932"/>
              <a:ext cx="531124" cy="500371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2D26927-7D69-4EB4-8C61-BAF8E3584944}"/>
                </a:ext>
              </a:extLst>
            </p:cNvPr>
            <p:cNvSpPr txBox="1"/>
            <p:nvPr/>
          </p:nvSpPr>
          <p:spPr>
            <a:xfrm>
              <a:off x="311453" y="5549049"/>
              <a:ext cx="9540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STA1</a:t>
              </a:r>
              <a:br>
                <a:rPr lang="en-US" altLang="zh-CN" dirty="0"/>
              </a:br>
              <a:r>
                <a:rPr lang="en-US" altLang="zh-CN" sz="1400" dirty="0"/>
                <a:t>(</a:t>
              </a:r>
              <a:r>
                <a:rPr lang="en-US" altLang="zh-CN" sz="1400" b="1" dirty="0">
                  <a:solidFill>
                    <a:srgbClr val="00B050"/>
                  </a:solidFill>
                </a:rPr>
                <a:t>RMA1</a:t>
              </a:r>
              <a:r>
                <a:rPr lang="en-US" altLang="zh-CN" sz="1400" dirty="0"/>
                <a:t>)</a:t>
              </a:r>
              <a:endParaRPr lang="zh-CN" altLang="en-US" sz="1400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4D6D5F97-09E1-410B-A682-9E33279EE50B}"/>
              </a:ext>
            </a:extLst>
          </p:cNvPr>
          <p:cNvSpPr txBox="1"/>
          <p:nvPr/>
        </p:nvSpPr>
        <p:spPr>
          <a:xfrm>
            <a:off x="3835102" y="5805743"/>
            <a:ext cx="22112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ln>
                  <a:solidFill>
                    <a:schemeClr val="tx1"/>
                  </a:solidFill>
                </a:ln>
              </a:rPr>
              <a:t>2</a:t>
            </a:r>
            <a:r>
              <a:rPr lang="en-US" altLang="zh-CN" baseline="30000" dirty="0">
                <a:ln>
                  <a:solidFill>
                    <a:schemeClr val="tx1"/>
                  </a:solidFill>
                </a:ln>
              </a:rPr>
              <a:t>nd</a:t>
            </a:r>
            <a:r>
              <a:rPr lang="en-US" altLang="zh-CN" dirty="0">
                <a:ln>
                  <a:solidFill>
                    <a:schemeClr val="tx1"/>
                  </a:solidFill>
                </a:ln>
              </a:rPr>
              <a:t> time Association</a:t>
            </a:r>
            <a:endParaRPr lang="zh-CN" altLang="en-US" dirty="0">
              <a:ln>
                <a:solidFill>
                  <a:schemeClr val="tx1"/>
                </a:solidFill>
              </a:ln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B84A4C9-4819-434C-8777-CE99C20945D7}"/>
              </a:ext>
            </a:extLst>
          </p:cNvPr>
          <p:cNvGrpSpPr/>
          <p:nvPr/>
        </p:nvGrpSpPr>
        <p:grpSpPr>
          <a:xfrm>
            <a:off x="4997436" y="3472744"/>
            <a:ext cx="954069" cy="1023892"/>
            <a:chOff x="311453" y="5109932"/>
            <a:chExt cx="954069" cy="1023892"/>
          </a:xfrm>
        </p:grpSpPr>
        <p:pic>
          <p:nvPicPr>
            <p:cNvPr id="40" name="Graphic 39" descr="Smart Phone">
              <a:extLst>
                <a:ext uri="{FF2B5EF4-FFF2-40B4-BE49-F238E27FC236}">
                  <a16:creationId xmlns:a16="http://schemas.microsoft.com/office/drawing/2014/main" id="{A614A987-7F0D-4F39-906F-A41DABC5A9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2925" y="5109932"/>
              <a:ext cx="531124" cy="500371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2727ADB-D475-4EBA-B1C2-B2AD97E56AAD}"/>
                </a:ext>
              </a:extLst>
            </p:cNvPr>
            <p:cNvSpPr txBox="1"/>
            <p:nvPr/>
          </p:nvSpPr>
          <p:spPr>
            <a:xfrm>
              <a:off x="311453" y="5549049"/>
              <a:ext cx="9540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STA2</a:t>
              </a:r>
              <a:br>
                <a:rPr lang="en-US" altLang="zh-CN" dirty="0"/>
              </a:br>
              <a:r>
                <a:rPr lang="en-US" altLang="zh-CN" sz="1400" dirty="0"/>
                <a:t>(</a:t>
              </a:r>
              <a:r>
                <a:rPr lang="en-US" altLang="zh-CN" sz="1400" b="1" dirty="0">
                  <a:solidFill>
                    <a:srgbClr val="00B050"/>
                  </a:solidFill>
                </a:rPr>
                <a:t>RMA2</a:t>
              </a:r>
              <a:r>
                <a:rPr lang="en-US" altLang="zh-CN" sz="1400" dirty="0"/>
                <a:t>)</a:t>
              </a:r>
              <a:endParaRPr lang="zh-CN" altLang="en-US" sz="1400" dirty="0"/>
            </a:p>
          </p:txBody>
        </p:sp>
      </p:grp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E801AC1-72B4-4E8D-B9FF-A0C2750C1AD3}"/>
              </a:ext>
            </a:extLst>
          </p:cNvPr>
          <p:cNvCxnSpPr>
            <a:cxnSpLocks/>
          </p:cNvCxnSpPr>
          <p:nvPr/>
        </p:nvCxnSpPr>
        <p:spPr>
          <a:xfrm flipV="1">
            <a:off x="4336597" y="3115753"/>
            <a:ext cx="786118" cy="6454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C2E5E5A-2D5C-44D0-A330-82BF01F90FF6}"/>
              </a:ext>
            </a:extLst>
          </p:cNvPr>
          <p:cNvCxnSpPr>
            <a:cxnSpLocks/>
          </p:cNvCxnSpPr>
          <p:nvPr/>
        </p:nvCxnSpPr>
        <p:spPr>
          <a:xfrm>
            <a:off x="4283093" y="3904907"/>
            <a:ext cx="92581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15C970-45A5-47A5-BB56-764E12586F19}"/>
              </a:ext>
            </a:extLst>
          </p:cNvPr>
          <p:cNvCxnSpPr>
            <a:cxnSpLocks/>
          </p:cNvCxnSpPr>
          <p:nvPr/>
        </p:nvCxnSpPr>
        <p:spPr>
          <a:xfrm>
            <a:off x="4280833" y="4098817"/>
            <a:ext cx="760710" cy="5998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6D47FD5-B7B9-420D-AF2D-723F94B95D18}"/>
              </a:ext>
            </a:extLst>
          </p:cNvPr>
          <p:cNvGrpSpPr/>
          <p:nvPr/>
        </p:nvGrpSpPr>
        <p:grpSpPr>
          <a:xfrm>
            <a:off x="4997435" y="4612251"/>
            <a:ext cx="954069" cy="1023892"/>
            <a:chOff x="311453" y="5109932"/>
            <a:chExt cx="954069" cy="1023892"/>
          </a:xfrm>
        </p:grpSpPr>
        <p:pic>
          <p:nvPicPr>
            <p:cNvPr id="46" name="Graphic 45" descr="Smart Phone">
              <a:extLst>
                <a:ext uri="{FF2B5EF4-FFF2-40B4-BE49-F238E27FC236}">
                  <a16:creationId xmlns:a16="http://schemas.microsoft.com/office/drawing/2014/main" id="{FD42F878-CE58-4076-8682-77F3D6DDF0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2925" y="5109932"/>
              <a:ext cx="531124" cy="500371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BDB02B2-C9EC-4FBE-977E-5DA814C157C1}"/>
                </a:ext>
              </a:extLst>
            </p:cNvPr>
            <p:cNvSpPr txBox="1"/>
            <p:nvPr/>
          </p:nvSpPr>
          <p:spPr>
            <a:xfrm>
              <a:off x="311453" y="5549049"/>
              <a:ext cx="9540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STA3</a:t>
              </a:r>
              <a:br>
                <a:rPr lang="en-US" altLang="zh-CN" dirty="0"/>
              </a:br>
              <a:r>
                <a:rPr lang="en-US" altLang="zh-CN" sz="1400" dirty="0"/>
                <a:t>(</a:t>
              </a:r>
              <a:r>
                <a:rPr lang="en-US" altLang="zh-CN" sz="1400" b="1" dirty="0">
                  <a:solidFill>
                    <a:srgbClr val="00B050"/>
                  </a:solidFill>
                </a:rPr>
                <a:t>RMA3</a:t>
              </a:r>
              <a:r>
                <a:rPr lang="en-US" altLang="zh-CN" sz="1400" dirty="0"/>
                <a:t>)</a:t>
              </a:r>
              <a:endParaRPr lang="zh-CN" altLang="en-US" sz="1400" dirty="0"/>
            </a:p>
          </p:txBody>
        </p:sp>
      </p:grpSp>
      <p:sp>
        <p:nvSpPr>
          <p:cNvPr id="52" name="Flowchart: Process 51">
            <a:extLst>
              <a:ext uri="{FF2B5EF4-FFF2-40B4-BE49-F238E27FC236}">
                <a16:creationId xmlns:a16="http://schemas.microsoft.com/office/drawing/2014/main" id="{43242371-07E2-4014-BB2F-87AEA8D9FB03}"/>
              </a:ext>
            </a:extLst>
          </p:cNvPr>
          <p:cNvSpPr/>
          <p:nvPr/>
        </p:nvSpPr>
        <p:spPr bwMode="auto">
          <a:xfrm>
            <a:off x="3074725" y="1611482"/>
            <a:ext cx="1750565" cy="1667763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latin typeface="Times New Roman" pitchFamily="18" charset="0"/>
              </a:rPr>
              <a:t>AP side: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</a:rPr>
              <a:t>MAC1</a:t>
            </a:r>
            <a:r>
              <a:rPr lang="en-US" altLang="zh-CN" sz="1400" b="1" dirty="0">
                <a:latin typeface="Times New Roman" pitchFamily="18" charset="0"/>
              </a:rPr>
              <a:t> x Rule1 -&gt; </a:t>
            </a:r>
            <a:r>
              <a:rPr lang="en-US" altLang="zh-CN" sz="1400" b="1" dirty="0">
                <a:solidFill>
                  <a:srgbClr val="00B050"/>
                </a:solidFill>
                <a:latin typeface="Times New Roman" pitchFamily="18" charset="0"/>
              </a:rPr>
              <a:t>RMA1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</a:rPr>
              <a:t>MAC2</a:t>
            </a:r>
            <a:r>
              <a:rPr lang="en-US" altLang="zh-CN" sz="1400" b="1" dirty="0">
                <a:latin typeface="Times New Roman" pitchFamily="18" charset="0"/>
              </a:rPr>
              <a:t> x Rule2 -&gt; </a:t>
            </a:r>
            <a:r>
              <a:rPr lang="en-US" altLang="zh-CN" sz="1400" b="1" dirty="0">
                <a:solidFill>
                  <a:srgbClr val="00B050"/>
                </a:solidFill>
                <a:latin typeface="Times New Roman" pitchFamily="18" charset="0"/>
              </a:rPr>
              <a:t>RMA2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</a:rPr>
              <a:t>MAC3</a:t>
            </a:r>
            <a:r>
              <a:rPr lang="en-US" altLang="zh-CN" sz="1400" b="1" dirty="0">
                <a:latin typeface="Times New Roman" pitchFamily="18" charset="0"/>
              </a:rPr>
              <a:t> x Rule3 -&gt; </a:t>
            </a:r>
            <a:r>
              <a:rPr lang="en-US" altLang="zh-CN" sz="1400" b="1" dirty="0">
                <a:solidFill>
                  <a:srgbClr val="00B050"/>
                </a:solidFill>
                <a:latin typeface="Times New Roman" pitchFamily="18" charset="0"/>
              </a:rPr>
              <a:t>RMA3</a:t>
            </a:r>
            <a:endParaRPr lang="en-US" altLang="zh-CN" sz="1400" dirty="0"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Flowchart: Process 52">
            <a:extLst>
              <a:ext uri="{FF2B5EF4-FFF2-40B4-BE49-F238E27FC236}">
                <a16:creationId xmlns:a16="http://schemas.microsoft.com/office/drawing/2014/main" id="{4604BE9F-ED58-4558-8FA3-CFBC94DEAAE5}"/>
              </a:ext>
            </a:extLst>
          </p:cNvPr>
          <p:cNvSpPr/>
          <p:nvPr/>
        </p:nvSpPr>
        <p:spPr bwMode="auto">
          <a:xfrm>
            <a:off x="5855467" y="2347391"/>
            <a:ext cx="1750565" cy="725851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latin typeface="Times New Roman" pitchFamily="18" charset="0"/>
              </a:rPr>
              <a:t>STA1 side: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</a:rPr>
              <a:t>MAC1</a:t>
            </a:r>
            <a:r>
              <a:rPr lang="en-US" altLang="zh-CN" sz="1400" b="1" dirty="0">
                <a:latin typeface="Times New Roman" pitchFamily="18" charset="0"/>
              </a:rPr>
              <a:t> x Rule1 -&gt; </a:t>
            </a:r>
            <a:r>
              <a:rPr lang="en-US" altLang="zh-CN" sz="1400" b="1" dirty="0">
                <a:solidFill>
                  <a:srgbClr val="00B050"/>
                </a:solidFill>
                <a:latin typeface="Times New Roman" pitchFamily="18" charset="0"/>
              </a:rPr>
              <a:t>RMA1</a:t>
            </a:r>
          </a:p>
        </p:txBody>
      </p:sp>
      <p:sp>
        <p:nvSpPr>
          <p:cNvPr id="54" name="Flowchart: Process 53">
            <a:extLst>
              <a:ext uri="{FF2B5EF4-FFF2-40B4-BE49-F238E27FC236}">
                <a16:creationId xmlns:a16="http://schemas.microsoft.com/office/drawing/2014/main" id="{D9D581FC-723F-4472-BC3A-9070A033BEF9}"/>
              </a:ext>
            </a:extLst>
          </p:cNvPr>
          <p:cNvSpPr/>
          <p:nvPr/>
        </p:nvSpPr>
        <p:spPr bwMode="auto">
          <a:xfrm>
            <a:off x="5874068" y="3484841"/>
            <a:ext cx="1750565" cy="774443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latin typeface="Times New Roman" pitchFamily="18" charset="0"/>
              </a:rPr>
              <a:t>STA2 side: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</a:rPr>
              <a:t>MAC2</a:t>
            </a:r>
            <a:r>
              <a:rPr lang="en-US" altLang="zh-CN" sz="1400" b="1" dirty="0">
                <a:latin typeface="Times New Roman" pitchFamily="18" charset="0"/>
              </a:rPr>
              <a:t> x Rule2 -&gt; </a:t>
            </a:r>
            <a:r>
              <a:rPr lang="en-US" altLang="zh-CN" sz="1400" b="1" dirty="0">
                <a:solidFill>
                  <a:srgbClr val="00B050"/>
                </a:solidFill>
                <a:latin typeface="Times New Roman" pitchFamily="18" charset="0"/>
              </a:rPr>
              <a:t>RMA2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Flowchart: Process 54">
            <a:extLst>
              <a:ext uri="{FF2B5EF4-FFF2-40B4-BE49-F238E27FC236}">
                <a16:creationId xmlns:a16="http://schemas.microsoft.com/office/drawing/2014/main" id="{7F8A790F-6436-4904-82EB-3FDC1CE647EF}"/>
              </a:ext>
            </a:extLst>
          </p:cNvPr>
          <p:cNvSpPr/>
          <p:nvPr/>
        </p:nvSpPr>
        <p:spPr bwMode="auto">
          <a:xfrm>
            <a:off x="5874067" y="4647442"/>
            <a:ext cx="1750565" cy="739745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latin typeface="Times New Roman" pitchFamily="18" charset="0"/>
              </a:rPr>
              <a:t>STA3 side: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</a:rPr>
              <a:t>MAC3</a:t>
            </a:r>
            <a:r>
              <a:rPr lang="en-US" altLang="zh-CN" sz="1400" b="1" dirty="0">
                <a:latin typeface="Times New Roman" pitchFamily="18" charset="0"/>
              </a:rPr>
              <a:t> x Rule3 -&gt; </a:t>
            </a:r>
            <a:r>
              <a:rPr lang="en-US" altLang="zh-CN" sz="1400" b="1" dirty="0">
                <a:solidFill>
                  <a:srgbClr val="00B050"/>
                </a:solidFill>
                <a:latin typeface="Times New Roman" pitchFamily="18" charset="0"/>
              </a:rPr>
              <a:t>RMA3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36D2308-62CB-4E8E-9577-002DF5C1E079}"/>
              </a:ext>
            </a:extLst>
          </p:cNvPr>
          <p:cNvCxnSpPr/>
          <p:nvPr/>
        </p:nvCxnSpPr>
        <p:spPr bwMode="auto">
          <a:xfrm>
            <a:off x="7758818" y="2326982"/>
            <a:ext cx="0" cy="39001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3545BACB-D3BA-40CD-935C-A1F57BC17DC1}"/>
              </a:ext>
            </a:extLst>
          </p:cNvPr>
          <p:cNvSpPr txBox="1"/>
          <p:nvPr/>
        </p:nvSpPr>
        <p:spPr>
          <a:xfrm>
            <a:off x="7928956" y="1740820"/>
            <a:ext cx="40039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Additional information: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500" dirty="0"/>
              <a:t>AP shares a unique rule to each STA only one time (such as in the first association phase)</a:t>
            </a:r>
          </a:p>
          <a:p>
            <a:pPr lvl="1" algn="just"/>
            <a:r>
              <a:rPr lang="en-US" altLang="zh-CN" sz="1500" dirty="0"/>
              <a:t>=&gt; resulting in less overhead (no extra additional frame exchange needed)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500" dirty="0"/>
              <a:t>Each STA and AP use the same rule for future associations (rule will not change for a particular STA. If rule needs to change, AP assigns a new rule)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500" dirty="0"/>
              <a:t>AP needs to keep a database to match RMA-MAC relationship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500" dirty="0"/>
              <a:t>The rule of generating RMA can be possibly: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altLang="zh-CN" sz="1500" dirty="0"/>
              <a:t>Unique token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altLang="zh-CN" sz="1500" dirty="0"/>
              <a:t>Unique key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altLang="zh-CN" sz="1500" dirty="0"/>
              <a:t>Some sort of function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altLang="zh-CN" sz="1500" dirty="0"/>
              <a:t>(other possible solutions)</a:t>
            </a:r>
            <a:endParaRPr lang="zh-CN" altLang="en-US" sz="1500" dirty="0"/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DDDBDD6F-718A-4DE8-9CBC-E56000DB36BF}"/>
              </a:ext>
            </a:extLst>
          </p:cNvPr>
          <p:cNvCxnSpPr>
            <a:cxnSpLocks/>
          </p:cNvCxnSpPr>
          <p:nvPr/>
        </p:nvCxnSpPr>
        <p:spPr>
          <a:xfrm flipV="1">
            <a:off x="1118731" y="2754319"/>
            <a:ext cx="928521" cy="1054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4180D58E-2071-40F3-B78F-209DE1ABD1E3}"/>
              </a:ext>
            </a:extLst>
          </p:cNvPr>
          <p:cNvCxnSpPr>
            <a:cxnSpLocks/>
          </p:cNvCxnSpPr>
          <p:nvPr/>
        </p:nvCxnSpPr>
        <p:spPr>
          <a:xfrm flipV="1">
            <a:off x="1271131" y="3961642"/>
            <a:ext cx="72208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20A5CCC-1CD3-4B28-B425-06571F6DFC40}"/>
              </a:ext>
            </a:extLst>
          </p:cNvPr>
          <p:cNvCxnSpPr>
            <a:cxnSpLocks/>
            <a:endCxn id="25" idx="1"/>
          </p:cNvCxnSpPr>
          <p:nvPr/>
        </p:nvCxnSpPr>
        <p:spPr>
          <a:xfrm>
            <a:off x="1188181" y="4110887"/>
            <a:ext cx="898180" cy="767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1">
            <a:extLst>
              <a:ext uri="{FF2B5EF4-FFF2-40B4-BE49-F238E27FC236}">
                <a16:creationId xmlns:a16="http://schemas.microsoft.com/office/drawing/2014/main" id="{7EF40AB6-0CAD-460B-B161-22C2FDA25D92}"/>
              </a:ext>
            </a:extLst>
          </p:cNvPr>
          <p:cNvSpPr txBox="1">
            <a:spLocks/>
          </p:cNvSpPr>
          <p:nvPr/>
        </p:nvSpPr>
        <p:spPr bwMode="auto">
          <a:xfrm>
            <a:off x="367749" y="436832"/>
            <a:ext cx="10515600" cy="88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Rule-based random MAC STA Identification</a:t>
            </a:r>
            <a:endParaRPr lang="zh-CN" altLang="en-US" kern="0" dirty="0"/>
          </a:p>
        </p:txBody>
      </p:sp>
      <p:sp>
        <p:nvSpPr>
          <p:cNvPr id="49" name="页脚占位符 4">
            <a:extLst>
              <a:ext uri="{FF2B5EF4-FFF2-40B4-BE49-F238E27FC236}">
                <a16:creationId xmlns:a16="http://schemas.microsoft.com/office/drawing/2014/main" id="{579886C5-0836-454A-8E4E-1EC30B65D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76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49" y="1162878"/>
            <a:ext cx="11479694" cy="5547657"/>
          </a:xfrm>
        </p:spPr>
        <p:txBody>
          <a:bodyPr/>
          <a:lstStyle/>
          <a:p>
            <a:r>
              <a:rPr lang="en-US" altLang="zh-CN" dirty="0"/>
              <a:t>[1] 11-22-0296-08-00bh-tgbh-proposals.pptx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5EE51-B57D-4924-A2CB-9BFB26E409DC}"/>
              </a:ext>
            </a:extLst>
          </p:cNvPr>
          <p:cNvSpPr txBox="1">
            <a:spLocks/>
          </p:cNvSpPr>
          <p:nvPr/>
        </p:nvSpPr>
        <p:spPr bwMode="auto">
          <a:xfrm>
            <a:off x="367749" y="436832"/>
            <a:ext cx="10515600" cy="88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Reference</a:t>
            </a:r>
            <a:endParaRPr lang="zh-CN" altLang="en-US" kern="0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628A1971-39CE-4AFC-870A-4F51482C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536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814A-7670-4EBB-8F4E-D8D15314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CC5C387F-E7FE-4D74-98CF-887F57B4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65305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12730</TotalTime>
  <Words>680</Words>
  <Application>Microsoft Office PowerPoint</Application>
  <PresentationFormat>Widescreen</PresentationFormat>
  <Paragraphs>86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802-11-Submission</vt:lpstr>
      <vt:lpstr>Document</vt:lpstr>
      <vt:lpstr>Rule-based random MAC STA identification</vt:lpstr>
      <vt:lpstr>OUTLINE</vt:lpstr>
      <vt:lpstr>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Yang, Zhijie (NSB - CN/Shanghai)</cp:lastModifiedBy>
  <cp:revision>135</cp:revision>
  <dcterms:created xsi:type="dcterms:W3CDTF">2020-11-25T01:30:38Z</dcterms:created>
  <dcterms:modified xsi:type="dcterms:W3CDTF">2022-03-10T10:56:35Z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MSIP_Label_46cc7c65-2b09-40ab-abef-d10548338a3b_Enabled">
    <vt:lpwstr>true</vt:lpwstr>
  </property>
  <property fmtid="{D5CDD505-2E9C-101B-9397-08002B2CF9AE}" pid="5" name="MSIP_Label_46cc7c65-2b09-40ab-abef-d10548338a3b_SetDate">
    <vt:lpwstr>2022-03-10T10:56:35Z</vt:lpwstr>
  </property>
  <property fmtid="{D5CDD505-2E9C-101B-9397-08002B2CF9AE}" pid="6" name="MSIP_Label_46cc7c65-2b09-40ab-abef-d10548338a3b_Method">
    <vt:lpwstr>Privileged</vt:lpwstr>
  </property>
  <property fmtid="{D5CDD505-2E9C-101B-9397-08002B2CF9AE}" pid="7" name="MSIP_Label_46cc7c65-2b09-40ab-abef-d10548338a3b_Name">
    <vt:lpwstr>46cc7c65-2b09-40ab-abef-d10548338a3b</vt:lpwstr>
  </property>
  <property fmtid="{D5CDD505-2E9C-101B-9397-08002B2CF9AE}" pid="8" name="MSIP_Label_46cc7c65-2b09-40ab-abef-d10548338a3b_SiteId">
    <vt:lpwstr>5d471751-9675-428d-917b-70f44f9630b0</vt:lpwstr>
  </property>
  <property fmtid="{D5CDD505-2E9C-101B-9397-08002B2CF9AE}" pid="9" name="MSIP_Label_46cc7c65-2b09-40ab-abef-d10548338a3b_ActionId">
    <vt:lpwstr>b4909b51-b574-4d0b-841c-1f6e4f1951bf</vt:lpwstr>
  </property>
  <property fmtid="{D5CDD505-2E9C-101B-9397-08002B2CF9AE}" pid="10" name="MSIP_Label_46cc7c65-2b09-40ab-abef-d10548338a3b_ContentBits">
    <vt:lpwstr>2</vt:lpwstr>
  </property>
</Properties>
</file>