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73" r:id="rId20"/>
    <p:sldId id="374" r:id="rId21"/>
    <p:sldId id="354" r:id="rId22"/>
    <p:sldId id="351" r:id="rId23"/>
    <p:sldId id="346" r:id="rId24"/>
    <p:sldId id="369" r:id="rId25"/>
    <p:sldId id="370" r:id="rId26"/>
    <p:sldId id="347" r:id="rId27"/>
    <p:sldId id="344" r:id="rId28"/>
    <p:sldId id="333" r:id="rId29"/>
    <p:sldId id="371"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802.11-22/0395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802.11-22/0395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802.11-22/0395</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802.11-22/0395r02</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March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March 01,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2022-03-01</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36"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D89F3-A437-CB44-9A6E-D2A1BBBD4FCE}"/>
              </a:ext>
            </a:extLst>
          </p:cNvPr>
          <p:cNvSpPr>
            <a:spLocks noGrp="1"/>
          </p:cNvSpPr>
          <p:nvPr>
            <p:ph type="title"/>
          </p:nvPr>
        </p:nvSpPr>
        <p:spPr/>
        <p:txBody>
          <a:bodyPr/>
          <a:lstStyle/>
          <a:p>
            <a:r>
              <a:rPr lang="en-US" dirty="0"/>
              <a:t>Straw Poll -- Participation in May meeting</a:t>
            </a:r>
          </a:p>
        </p:txBody>
      </p:sp>
      <p:sp>
        <p:nvSpPr>
          <p:cNvPr id="3" name="Content Placeholder 2">
            <a:extLst>
              <a:ext uri="{FF2B5EF4-FFF2-40B4-BE49-F238E27FC236}">
                <a16:creationId xmlns:a16="http://schemas.microsoft.com/office/drawing/2014/main" id="{82BDD20D-CAD5-B64B-9F06-D3A889F83186}"/>
              </a:ext>
            </a:extLst>
          </p:cNvPr>
          <p:cNvSpPr>
            <a:spLocks noGrp="1"/>
          </p:cNvSpPr>
          <p:nvPr>
            <p:ph idx="1"/>
          </p:nvPr>
        </p:nvSpPr>
        <p:spPr/>
        <p:txBody>
          <a:bodyPr/>
          <a:lstStyle/>
          <a:p>
            <a:r>
              <a:rPr lang="en-US" dirty="0"/>
              <a:t>If you plan to attend the May (Warsaw) meeting, do you plan to attend:</a:t>
            </a:r>
          </a:p>
          <a:p>
            <a:r>
              <a:rPr lang="en-US" dirty="0"/>
              <a:t>			a) in person -- 2</a:t>
            </a:r>
          </a:p>
          <a:p>
            <a:r>
              <a:rPr lang="en-US" dirty="0"/>
              <a:t>			b) remotely -- 3</a:t>
            </a:r>
          </a:p>
          <a:p>
            <a:r>
              <a:rPr lang="en-US" dirty="0"/>
              <a:t>			c) will attend, but not decided yet - 2</a:t>
            </a:r>
          </a:p>
          <a:p>
            <a:r>
              <a:rPr lang="en-US" dirty="0"/>
              <a:t>			d) will not attend (neither in person nor remotely) - 0</a:t>
            </a:r>
          </a:p>
          <a:p>
            <a:endParaRPr lang="en-US" dirty="0"/>
          </a:p>
        </p:txBody>
      </p:sp>
      <p:sp>
        <p:nvSpPr>
          <p:cNvPr id="4" name="Slide Number Placeholder 3">
            <a:extLst>
              <a:ext uri="{FF2B5EF4-FFF2-40B4-BE49-F238E27FC236}">
                <a16:creationId xmlns:a16="http://schemas.microsoft.com/office/drawing/2014/main" id="{422F8587-902E-A742-B4C3-F5A44116EE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761F9E4-4923-634C-86EB-8207E6CF6C3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E416859-6914-7146-A748-42A87D8754C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04025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March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March 01,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DE8D-FD30-4F40-B8B5-06F0DA43ACC2}"/>
              </a:ext>
            </a:extLst>
          </p:cNvPr>
          <p:cNvSpPr>
            <a:spLocks noGrp="1"/>
          </p:cNvSpPr>
          <p:nvPr>
            <p:ph type="title"/>
          </p:nvPr>
        </p:nvSpPr>
        <p:spPr/>
        <p:txBody>
          <a:bodyPr/>
          <a:lstStyle/>
          <a:p>
            <a:r>
              <a:rPr lang="en-US" dirty="0"/>
              <a:t>Unassigned CIDs</a:t>
            </a:r>
          </a:p>
        </p:txBody>
      </p:sp>
      <p:sp>
        <p:nvSpPr>
          <p:cNvPr id="3" name="Content Placeholder 2">
            <a:extLst>
              <a:ext uri="{FF2B5EF4-FFF2-40B4-BE49-F238E27FC236}">
                <a16:creationId xmlns:a16="http://schemas.microsoft.com/office/drawing/2014/main" id="{6E5A4FBD-C433-6242-93E9-8608E797AA40}"/>
              </a:ext>
            </a:extLst>
          </p:cNvPr>
          <p:cNvSpPr>
            <a:spLocks noGrp="1"/>
          </p:cNvSpPr>
          <p:nvPr>
            <p:ph idx="1"/>
          </p:nvPr>
        </p:nvSpPr>
        <p:spPr/>
        <p:txBody>
          <a:bodyPr/>
          <a:lstStyle/>
          <a:p>
            <a:r>
              <a:rPr lang="en-US" dirty="0"/>
              <a:t>Please have a look at the following CIDs: </a:t>
            </a:r>
            <a:r>
              <a:rPr lang="en-GB" dirty="0"/>
              <a:t>2209, 2205, 2198</a:t>
            </a:r>
            <a:endParaRPr lang="en-US" dirty="0"/>
          </a:p>
          <a:p>
            <a:endParaRPr lang="en-US" dirty="0"/>
          </a:p>
          <a:p>
            <a:r>
              <a:rPr lang="en-US" dirty="0"/>
              <a:t>We have received feedback from the commenter (see ”ad-hoc notes” field in database).</a:t>
            </a:r>
          </a:p>
          <a:p>
            <a:endParaRPr lang="en-US" dirty="0"/>
          </a:p>
          <a:p>
            <a:r>
              <a:rPr lang="en-US" dirty="0"/>
              <a:t>Please consider if you can volunteer to propose a comment resolution next week. Please indicate in that case to the Chair that you are willing to “take / volunteer for” the CID(s).</a:t>
            </a:r>
          </a:p>
          <a:p>
            <a:endParaRPr lang="en-US" dirty="0"/>
          </a:p>
          <a:p>
            <a:r>
              <a:rPr lang="en-US" dirty="0"/>
              <a:t>Thank you!</a:t>
            </a:r>
          </a:p>
        </p:txBody>
      </p:sp>
      <p:sp>
        <p:nvSpPr>
          <p:cNvPr id="4" name="Slide Number Placeholder 3">
            <a:extLst>
              <a:ext uri="{FF2B5EF4-FFF2-40B4-BE49-F238E27FC236}">
                <a16:creationId xmlns:a16="http://schemas.microsoft.com/office/drawing/2014/main" id="{48BA7730-1184-9749-8BCD-F09FA13C811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9FED7AE-66AA-AE41-8910-C33A374E40A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A943D39-0980-B94C-8AA0-3066EE2C90B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686283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March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10" name="Table 9">
            <a:extLst>
              <a:ext uri="{FF2B5EF4-FFF2-40B4-BE49-F238E27FC236}">
                <a16:creationId xmlns:a16="http://schemas.microsoft.com/office/drawing/2014/main" id="{288960F9-BCD5-C149-A670-1BD4DE53DD4C}"/>
              </a:ext>
            </a:extLst>
          </p:cNvPr>
          <p:cNvGraphicFramePr>
            <a:graphicFrameLocks noGrp="1"/>
          </p:cNvGraphicFramePr>
          <p:nvPr>
            <p:extLst>
              <p:ext uri="{D42A27DB-BD31-4B8C-83A1-F6EECF244321}">
                <p14:modId xmlns:p14="http://schemas.microsoft.com/office/powerpoint/2010/main" val="3071918769"/>
              </p:ext>
            </p:extLst>
          </p:nvPr>
        </p:nvGraphicFramePr>
        <p:xfrm>
          <a:off x="539552" y="1214696"/>
          <a:ext cx="3049713" cy="2900105"/>
        </p:xfrm>
        <a:graphic>
          <a:graphicData uri="http://schemas.openxmlformats.org/drawingml/2006/table">
            <a:tbl>
              <a:tblPr>
                <a:tableStyleId>{5C22544A-7EE6-4342-B048-85BDC9FD1C3A}</a:tableStyleId>
              </a:tblPr>
              <a:tblGrid>
                <a:gridCol w="2505573">
                  <a:extLst>
                    <a:ext uri="{9D8B030D-6E8A-4147-A177-3AD203B41FA5}">
                      <a16:colId xmlns:a16="http://schemas.microsoft.com/office/drawing/2014/main" val="1972790112"/>
                    </a:ext>
                  </a:extLst>
                </a:gridCol>
                <a:gridCol w="544140">
                  <a:extLst>
                    <a:ext uri="{9D8B030D-6E8A-4147-A177-3AD203B41FA5}">
                      <a16:colId xmlns:a16="http://schemas.microsoft.com/office/drawing/2014/main" val="2255499204"/>
                    </a:ext>
                  </a:extLst>
                </a:gridCol>
              </a:tblGrid>
              <a:tr h="401553">
                <a:tc>
                  <a:txBody>
                    <a:bodyPr/>
                    <a:lstStyle/>
                    <a:p>
                      <a:pPr algn="ctr"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491" marR="9491" marT="9491" marB="0" anchor="b"/>
                </a:tc>
                <a:tc>
                  <a:txBody>
                    <a:bodyPr/>
                    <a:lstStyle/>
                    <a:p>
                      <a:pPr algn="ctr" fontAlgn="ctr"/>
                      <a:r>
                        <a:rPr lang="en-GB" sz="1000" u="none" strike="noStrike">
                          <a:effectLst/>
                        </a:rPr>
                        <a:t>Count of CID</a:t>
                      </a:r>
                      <a:endParaRPr lang="en-GB" sz="1000" b="1" i="0" u="none" strike="noStrike">
                        <a:solidFill>
                          <a:srgbClr val="FFFFFF"/>
                        </a:solidFill>
                        <a:effectLst/>
                        <a:latin typeface="Calibri" panose="020F0502020204030204" pitchFamily="34" charset="0"/>
                      </a:endParaRPr>
                    </a:p>
                  </a:txBody>
                  <a:tcPr marL="9491" marR="9491" marT="9491" marB="0" anchor="ctr"/>
                </a:tc>
                <a:extLst>
                  <a:ext uri="{0D108BD9-81ED-4DB2-BD59-A6C34878D82A}">
                    <a16:rowId xmlns:a16="http://schemas.microsoft.com/office/drawing/2014/main" val="1222478387"/>
                  </a:ext>
                </a:extLst>
              </a:tr>
              <a:tr h="178468">
                <a:tc>
                  <a:txBody>
                    <a:bodyPr/>
                    <a:lstStyle/>
                    <a:p>
                      <a:pPr algn="l" fontAlgn="b"/>
                      <a:r>
                        <a:rPr lang="en-GB" sz="1100" u="none" strike="noStrike">
                          <a:effectLst/>
                        </a:rPr>
                        <a:t>EDITOR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200</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380609318"/>
                  </a:ext>
                </a:extLst>
              </a:tr>
              <a:tr h="178468">
                <a:tc>
                  <a:txBody>
                    <a:bodyPr/>
                    <a:lstStyle/>
                    <a:p>
                      <a:pPr algn="l" fontAlgn="b"/>
                      <a:r>
                        <a:rPr lang="en-GB" sz="1100" u="none" strike="noStrike">
                          <a:effectLst/>
                        </a:rPr>
                        <a:t>2021-11-11 -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62</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12301263"/>
                  </a:ext>
                </a:extLst>
              </a:tr>
              <a:tr h="178468">
                <a:tc>
                  <a:txBody>
                    <a:bodyPr/>
                    <a:lstStyle/>
                    <a:p>
                      <a:pPr algn="l" fontAlgn="b"/>
                      <a:r>
                        <a:rPr lang="en-GB" sz="1100" u="none" strike="noStrike">
                          <a:effectLst/>
                        </a:rPr>
                        <a:t>2021-11-12 -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506754972"/>
                  </a:ext>
                </a:extLst>
              </a:tr>
              <a:tr h="178468">
                <a:tc>
                  <a:txBody>
                    <a:bodyPr/>
                    <a:lstStyle/>
                    <a:p>
                      <a:pPr algn="l" fontAlgn="b"/>
                      <a:r>
                        <a:rPr lang="en-GB" sz="1100" u="none" strike="noStrike">
                          <a:effectLst/>
                        </a:rPr>
                        <a:t>2021-11-23 -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18</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96137196"/>
                  </a:ext>
                </a:extLst>
              </a:tr>
              <a:tr h="178468">
                <a:tc>
                  <a:txBody>
                    <a:bodyPr/>
                    <a:lstStyle/>
                    <a:p>
                      <a:pPr algn="l" fontAlgn="b"/>
                      <a:r>
                        <a:rPr lang="en-GB" sz="1100" u="none" strike="noStrike">
                          <a:effectLst/>
                        </a:rPr>
                        <a:t>2022-01-04 -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15</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176047457"/>
                  </a:ext>
                </a:extLst>
              </a:tr>
              <a:tr h="178468">
                <a:tc>
                  <a:txBody>
                    <a:bodyPr/>
                    <a:lstStyle/>
                    <a:p>
                      <a:pPr algn="l" fontAlgn="b"/>
                      <a:r>
                        <a:rPr lang="en-GB" sz="1100" u="none" strike="noStrike">
                          <a:effectLst/>
                        </a:rPr>
                        <a:t>2022-01-19 -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67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6471004"/>
                  </a:ext>
                </a:extLst>
              </a:tr>
              <a:tr h="178468">
                <a:tc>
                  <a:txBody>
                    <a:bodyPr/>
                    <a:lstStyle/>
                    <a:p>
                      <a:pPr algn="l" fontAlgn="b"/>
                      <a:r>
                        <a:rPr lang="en-GB" sz="1100" u="none" strike="noStrike">
                          <a:effectLst/>
                        </a:rPr>
                        <a:t>2022-01-20 -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16</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77415532"/>
                  </a:ext>
                </a:extLst>
              </a:tr>
              <a:tr h="178468">
                <a:tc>
                  <a:txBody>
                    <a:bodyPr/>
                    <a:lstStyle/>
                    <a:p>
                      <a:pPr algn="l" fontAlgn="b"/>
                      <a:r>
                        <a:rPr lang="en-GB" sz="1100" u="none" strike="noStrike">
                          <a:effectLst/>
                        </a:rPr>
                        <a:t>2022-01-20 - motion 144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1253322937"/>
                  </a:ext>
                </a:extLst>
              </a:tr>
              <a:tr h="178468">
                <a:tc>
                  <a:txBody>
                    <a:bodyPr/>
                    <a:lstStyle/>
                    <a:p>
                      <a:pPr algn="l" fontAlgn="b"/>
                      <a:r>
                        <a:rPr lang="en-GB" sz="1100" u="none" strike="noStrike">
                          <a:effectLst/>
                        </a:rPr>
                        <a:t>2022-02-01 - approved</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14</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088941033"/>
                  </a:ext>
                </a:extLst>
              </a:tr>
              <a:tr h="178468">
                <a:tc>
                  <a:txBody>
                    <a:bodyPr/>
                    <a:lstStyle/>
                    <a:p>
                      <a:pPr algn="l" fontAlgn="b"/>
                      <a:r>
                        <a:rPr lang="en-GB" sz="1100" u="none" strike="noStrike">
                          <a:effectLst/>
                        </a:rPr>
                        <a:t>2022-02-15 - Motion 147</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3</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3888022309"/>
                  </a:ext>
                </a:extLst>
              </a:tr>
              <a:tr h="178468">
                <a:tc>
                  <a:txBody>
                    <a:bodyPr/>
                    <a:lstStyle/>
                    <a:p>
                      <a:pPr algn="l" fontAlgn="b"/>
                      <a:r>
                        <a:rPr lang="en-GB" sz="1100" u="none" strike="noStrike">
                          <a:effectLst/>
                        </a:rPr>
                        <a:t>CHAIR</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a:effectLst/>
                        </a:rPr>
                        <a:t>94</a:t>
                      </a:r>
                      <a:endParaRPr lang="en-GB" sz="1100" b="1"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424409775"/>
                  </a:ext>
                </a:extLst>
              </a:tr>
              <a:tr h="178468">
                <a:tc>
                  <a:txBody>
                    <a:bodyPr/>
                    <a:lstStyle/>
                    <a:p>
                      <a:pPr algn="l" fontAlgn="b"/>
                      <a:r>
                        <a:rPr lang="en-GB" sz="1100" u="none" strike="noStrike">
                          <a:effectLst/>
                        </a:rPr>
                        <a:t>2022-03-01 - ready for motion</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17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549273388"/>
                  </a:ext>
                </a:extLst>
              </a:tr>
              <a:tr h="178468">
                <a:tc>
                  <a:txBody>
                    <a:bodyPr/>
                    <a:lstStyle/>
                    <a:p>
                      <a:pPr algn="l" fontAlgn="b"/>
                      <a:r>
                        <a:rPr lang="en-GB" sz="1100" u="none" strike="noStrike">
                          <a:effectLst/>
                        </a:rPr>
                        <a:t>(Leer)</a:t>
                      </a:r>
                      <a:endParaRPr lang="en-GB" sz="1100" b="0" i="0" u="none" strike="noStrike">
                        <a:solidFill>
                          <a:srgbClr val="000000"/>
                        </a:solidFill>
                        <a:effectLst/>
                        <a:latin typeface="Calibri" panose="020F0502020204030204" pitchFamily="34" charset="0"/>
                      </a:endParaRPr>
                    </a:p>
                  </a:txBody>
                  <a:tcPr marL="56945" marR="9491" marT="9491" marB="0" anchor="b"/>
                </a:tc>
                <a:tc>
                  <a:txBody>
                    <a:bodyPr/>
                    <a:lstStyle/>
                    <a:p>
                      <a:pPr algn="ctr" fontAlgn="b"/>
                      <a:r>
                        <a:rPr lang="en-GB" sz="1100" u="none" strike="noStrike">
                          <a:effectLst/>
                        </a:rPr>
                        <a:t>77</a:t>
                      </a:r>
                      <a:endParaRPr lang="en-GB" sz="1100" b="0" i="0" u="none" strike="noStrike">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996631919"/>
                  </a:ext>
                </a:extLst>
              </a:tr>
              <a:tr h="178468">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491" marR="9491" marT="9491" marB="0" anchor="b"/>
                </a:tc>
                <a:tc>
                  <a:txBody>
                    <a:bodyPr/>
                    <a:lstStyle/>
                    <a:p>
                      <a:pPr algn="ctr" fontAlgn="b"/>
                      <a:r>
                        <a:rPr lang="en-GB" sz="1100" u="none" strike="noStrike" dirty="0">
                          <a:effectLst/>
                        </a:rPr>
                        <a:t>294</a:t>
                      </a:r>
                      <a:endParaRPr lang="en-GB" sz="1100" b="1" i="0" u="none" strike="noStrike" dirty="0">
                        <a:solidFill>
                          <a:srgbClr val="000000"/>
                        </a:solidFill>
                        <a:effectLst/>
                        <a:latin typeface="Calibri" panose="020F0502020204030204" pitchFamily="34" charset="0"/>
                      </a:endParaRPr>
                    </a:p>
                  </a:txBody>
                  <a:tcPr marL="9491" marR="9491" marT="9491" marB="0" anchor="b"/>
                </a:tc>
                <a:extLst>
                  <a:ext uri="{0D108BD9-81ED-4DB2-BD59-A6C34878D82A}">
                    <a16:rowId xmlns:a16="http://schemas.microsoft.com/office/drawing/2014/main" val="2854500245"/>
                  </a:ext>
                </a:extLst>
              </a:tr>
            </a:tbl>
          </a:graphicData>
        </a:graphic>
      </p:graphicFrame>
      <p:graphicFrame>
        <p:nvGraphicFramePr>
          <p:cNvPr id="11" name="Table 10">
            <a:extLst>
              <a:ext uri="{FF2B5EF4-FFF2-40B4-BE49-F238E27FC236}">
                <a16:creationId xmlns:a16="http://schemas.microsoft.com/office/drawing/2014/main" id="{B589508A-D007-524F-B5A9-4DD262305981}"/>
              </a:ext>
            </a:extLst>
          </p:cNvPr>
          <p:cNvGraphicFramePr>
            <a:graphicFrameLocks noGrp="1"/>
          </p:cNvGraphicFramePr>
          <p:nvPr>
            <p:extLst>
              <p:ext uri="{D42A27DB-BD31-4B8C-83A1-F6EECF244321}">
                <p14:modId xmlns:p14="http://schemas.microsoft.com/office/powerpoint/2010/main" val="802248813"/>
              </p:ext>
            </p:extLst>
          </p:nvPr>
        </p:nvGraphicFramePr>
        <p:xfrm>
          <a:off x="5724128" y="1419622"/>
          <a:ext cx="2181820" cy="1806307"/>
        </p:xfrm>
        <a:graphic>
          <a:graphicData uri="http://schemas.openxmlformats.org/drawingml/2006/table">
            <a:tbl>
              <a:tblPr>
                <a:tableStyleId>{5C22544A-7EE6-4342-B048-85BDC9FD1C3A}</a:tableStyleId>
              </a:tblPr>
              <a:tblGrid>
                <a:gridCol w="1245716">
                  <a:extLst>
                    <a:ext uri="{9D8B030D-6E8A-4147-A177-3AD203B41FA5}">
                      <a16:colId xmlns:a16="http://schemas.microsoft.com/office/drawing/2014/main" val="3929474296"/>
                    </a:ext>
                  </a:extLst>
                </a:gridCol>
                <a:gridCol w="936104">
                  <a:extLst>
                    <a:ext uri="{9D8B030D-6E8A-4147-A177-3AD203B41FA5}">
                      <a16:colId xmlns:a16="http://schemas.microsoft.com/office/drawing/2014/main" val="4234088020"/>
                    </a:ext>
                  </a:extLst>
                </a:gridCol>
              </a:tblGrid>
              <a:tr h="406400">
                <a:tc>
                  <a:txBody>
                    <a:bodyPr/>
                    <a:lstStyle/>
                    <a:p>
                      <a:pPr algn="l" fontAlgn="b"/>
                      <a:r>
                        <a:rPr lang="en-GB" sz="1100" u="none" strike="noStrike">
                          <a:effectLst/>
                        </a:rPr>
                        <a:t>Owning Ad-hoc</a:t>
                      </a:r>
                      <a:endParaRPr lang="en-GB" sz="1100" b="1" i="0" u="none" strike="noStrike">
                        <a:solidFill>
                          <a:srgbClr val="FFFFFF"/>
                        </a:solidFill>
                        <a:effectLst/>
                        <a:latin typeface="Calibri" panose="020F0502020204030204" pitchFamily="34" charset="0"/>
                      </a:endParaRPr>
                    </a:p>
                  </a:txBody>
                  <a:tcPr marL="9525" marR="9525" marT="9525" marB="0" anchor="b"/>
                </a:tc>
                <a:tc>
                  <a:txBody>
                    <a:bodyPr/>
                    <a:lstStyle/>
                    <a:p>
                      <a:pPr algn="l" fontAlgn="b"/>
                      <a:r>
                        <a:rPr lang="en-GB" sz="1100" u="none" strike="noStrike">
                          <a:effectLst/>
                        </a:rPr>
                        <a:t>CHAIR</a:t>
                      </a:r>
                      <a:endParaRPr lang="en-GB" sz="1100" b="1"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7371739"/>
                  </a:ext>
                </a:extLst>
              </a:tr>
              <a:tr h="190500">
                <a:tc>
                  <a:txBody>
                    <a:bodyPr/>
                    <a:lstStyle/>
                    <a:p>
                      <a:pPr algn="l" fontAlgn="b"/>
                      <a:r>
                        <a:rPr lang="en-GB" sz="1100" u="none" strike="noStrike">
                          <a:effectLst/>
                        </a:rPr>
                        <a:t>Mark Rison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3</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1979138"/>
                  </a:ext>
                </a:extLst>
              </a:tr>
              <a:tr h="256907">
                <a:tc>
                  <a:txBody>
                    <a:bodyPr/>
                    <a:lstStyle/>
                    <a:p>
                      <a:pPr algn="l" fontAlgn="b"/>
                      <a:r>
                        <a:rPr lang="en-GB" sz="1100" u="none" strike="noStrike">
                          <a:effectLst/>
                        </a:rPr>
                        <a:t>Stephen McCann</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6597"/>
                  </a:ext>
                </a:extLst>
              </a:tr>
              <a:tr h="190500">
                <a:tc>
                  <a:txBody>
                    <a:bodyPr/>
                    <a:lstStyle/>
                    <a:p>
                      <a:pPr algn="l" fontAlgn="b"/>
                      <a:r>
                        <a:rPr lang="en-GB" sz="1100" u="none" strike="noStrike">
                          <a:effectLst/>
                        </a:rPr>
                        <a:t>Abhishek Patil</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266892"/>
                  </a:ext>
                </a:extLst>
              </a:tr>
              <a:tr h="190500">
                <a:tc>
                  <a:txBody>
                    <a:bodyPr/>
                    <a:lstStyle/>
                    <a:p>
                      <a:pPr algn="l" fontAlgn="b"/>
                      <a:r>
                        <a:rPr lang="en-GB" sz="1100" u="none" strike="noStrike">
                          <a:effectLst/>
                        </a:rPr>
                        <a:t>Hitoshi Morioka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51</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66658038"/>
                  </a:ext>
                </a:extLst>
              </a:tr>
              <a:tr h="190500">
                <a:tc>
                  <a:txBody>
                    <a:bodyPr/>
                    <a:lstStyle/>
                    <a:p>
                      <a:pPr algn="l" fontAlgn="b"/>
                      <a:r>
                        <a:rPr lang="en-GB" sz="1100" u="none" strike="noStrike">
                          <a:effectLst/>
                        </a:rPr>
                        <a:t>Xiaofei Wang</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29</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5164225"/>
                  </a:ext>
                </a:extLst>
              </a:tr>
              <a:tr h="190500">
                <a:tc>
                  <a:txBody>
                    <a:bodyPr/>
                    <a:lstStyle/>
                    <a:p>
                      <a:pPr algn="l" fontAlgn="b"/>
                      <a:r>
                        <a:rPr lang="en-GB" sz="1100" u="none" strike="noStrike">
                          <a:effectLst/>
                        </a:rPr>
                        <a:t>Antonio de la Oliva</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a:effectLst/>
                        </a:rPr>
                        <a:t>8</a:t>
                      </a:r>
                      <a:endParaRPr lang="en-GB"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4258966"/>
                  </a:ext>
                </a:extLst>
              </a:tr>
              <a:tr h="190500">
                <a:tc>
                  <a:txBody>
                    <a:bodyPr/>
                    <a:lstStyle/>
                    <a:p>
                      <a:pPr algn="l" fontAlgn="b"/>
                      <a:r>
                        <a:rPr lang="en-GB" sz="1100" u="none" strike="noStrike">
                          <a:effectLst/>
                        </a:rPr>
                        <a:t>Gesamtergebnis</a:t>
                      </a:r>
                      <a:endParaRPr lang="en-GB" sz="11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100" u="none" strike="noStrike" dirty="0">
                          <a:effectLst/>
                        </a:rPr>
                        <a:t>94</a:t>
                      </a:r>
                      <a:endParaRPr lang="en-GB"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3073801"/>
                  </a:ext>
                </a:extLst>
              </a:tr>
            </a:tbl>
          </a:graphicData>
        </a:graphic>
      </p:graphicFrame>
      <p:cxnSp>
        <p:nvCxnSpPr>
          <p:cNvPr id="13" name="Straight Arrow Connector 12">
            <a:extLst>
              <a:ext uri="{FF2B5EF4-FFF2-40B4-BE49-F238E27FC236}">
                <a16:creationId xmlns:a16="http://schemas.microsoft.com/office/drawing/2014/main" id="{CDF0044B-9087-EE48-A22F-0F5A287EDC37}"/>
              </a:ext>
            </a:extLst>
          </p:cNvPr>
          <p:cNvCxnSpPr/>
          <p:nvPr/>
        </p:nvCxnSpPr>
        <p:spPr bwMode="auto">
          <a:xfrm flipV="1">
            <a:off x="3523921" y="2581864"/>
            <a:ext cx="2116476" cy="10700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54998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=m399ecedf8ecf445b30b7f8105c545a2a</a:t>
            </a:r>
          </a:p>
          <a:p>
            <a:endParaRPr lang="en-GB" sz="1600" dirty="0"/>
          </a:p>
          <a:p>
            <a:r>
              <a:rPr lang="en-GB" sz="1600" dirty="0"/>
              <a:t>Meeting number: 234 206 90977</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March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March 2022</a:t>
            </a:r>
            <a:endParaRPr lang="en-GB" dirty="0"/>
          </a:p>
        </p:txBody>
      </p:sp>
      <p:graphicFrame>
        <p:nvGraphicFramePr>
          <p:cNvPr id="3" name="Table 2">
            <a:extLst>
              <a:ext uri="{FF2B5EF4-FFF2-40B4-BE49-F238E27FC236}">
                <a16:creationId xmlns:a16="http://schemas.microsoft.com/office/drawing/2014/main" id="{9B632C03-F540-D74B-8B54-86D816AA7FB2}"/>
              </a:ext>
            </a:extLst>
          </p:cNvPr>
          <p:cNvGraphicFramePr>
            <a:graphicFrameLocks noGrp="1"/>
          </p:cNvGraphicFramePr>
          <p:nvPr>
            <p:extLst>
              <p:ext uri="{D42A27DB-BD31-4B8C-83A1-F6EECF244321}">
                <p14:modId xmlns:p14="http://schemas.microsoft.com/office/powerpoint/2010/main" val="3010130887"/>
              </p:ext>
            </p:extLst>
          </p:nvPr>
        </p:nvGraphicFramePr>
        <p:xfrm>
          <a:off x="687388" y="1700213"/>
          <a:ext cx="7770814" cy="1998152"/>
        </p:xfrm>
        <a:graphic>
          <a:graphicData uri="http://schemas.openxmlformats.org/drawingml/2006/table">
            <a:tbl>
              <a:tblPr>
                <a:tableStyleId>{5C22544A-7EE6-4342-B048-85BDC9FD1C3A}</a:tableStyleId>
              </a:tblPr>
              <a:tblGrid>
                <a:gridCol w="591997">
                  <a:extLst>
                    <a:ext uri="{9D8B030D-6E8A-4147-A177-3AD203B41FA5}">
                      <a16:colId xmlns:a16="http://schemas.microsoft.com/office/drawing/2014/main" val="2963565947"/>
                    </a:ext>
                  </a:extLst>
                </a:gridCol>
                <a:gridCol w="308474">
                  <a:extLst>
                    <a:ext uri="{9D8B030D-6E8A-4147-A177-3AD203B41FA5}">
                      <a16:colId xmlns:a16="http://schemas.microsoft.com/office/drawing/2014/main" val="1359274821"/>
                    </a:ext>
                  </a:extLst>
                </a:gridCol>
                <a:gridCol w="308474">
                  <a:extLst>
                    <a:ext uri="{9D8B030D-6E8A-4147-A177-3AD203B41FA5}">
                      <a16:colId xmlns:a16="http://schemas.microsoft.com/office/drawing/2014/main" val="3430583084"/>
                    </a:ext>
                  </a:extLst>
                </a:gridCol>
                <a:gridCol w="308474">
                  <a:extLst>
                    <a:ext uri="{9D8B030D-6E8A-4147-A177-3AD203B41FA5}">
                      <a16:colId xmlns:a16="http://schemas.microsoft.com/office/drawing/2014/main" val="1988077516"/>
                    </a:ext>
                  </a:extLst>
                </a:gridCol>
                <a:gridCol w="2442839">
                  <a:extLst>
                    <a:ext uri="{9D8B030D-6E8A-4147-A177-3AD203B41FA5}">
                      <a16:colId xmlns:a16="http://schemas.microsoft.com/office/drawing/2014/main" val="1060072702"/>
                    </a:ext>
                  </a:extLst>
                </a:gridCol>
                <a:gridCol w="1905278">
                  <a:extLst>
                    <a:ext uri="{9D8B030D-6E8A-4147-A177-3AD203B41FA5}">
                      <a16:colId xmlns:a16="http://schemas.microsoft.com/office/drawing/2014/main" val="2176907179"/>
                    </a:ext>
                  </a:extLst>
                </a:gridCol>
                <a:gridCol w="1905278">
                  <a:extLst>
                    <a:ext uri="{9D8B030D-6E8A-4147-A177-3AD203B41FA5}">
                      <a16:colId xmlns:a16="http://schemas.microsoft.com/office/drawing/2014/main" val="3541764885"/>
                    </a:ext>
                  </a:extLst>
                </a:gridCol>
              </a:tblGrid>
              <a:tr h="336815">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dirty="0">
                          <a:effectLst/>
                        </a:rPr>
                        <a:t>Author (Affiliation)</a:t>
                      </a:r>
                      <a:endParaRPr lang="en-GB" sz="900" b="0" i="0" u="none" strike="noStrike" dirty="0">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Notes</a:t>
                      </a:r>
                    </a:p>
                  </a:txBody>
                  <a:tcPr marL="9022" marR="9022" marT="9022" marB="0" anchor="b"/>
                </a:tc>
                <a:extLst>
                  <a:ext uri="{0D108BD9-81ED-4DB2-BD59-A6C34878D82A}">
                    <a16:rowId xmlns:a16="http://schemas.microsoft.com/office/drawing/2014/main" val="519930688"/>
                  </a:ext>
                </a:extLst>
              </a:tr>
              <a:tr h="156379">
                <a:tc>
                  <a:txBody>
                    <a:bodyPr/>
                    <a:lstStyle/>
                    <a:p>
                      <a:pPr algn="r" fontAlgn="b"/>
                      <a:r>
                        <a:rPr lang="en-GB" sz="900" u="none" strike="noStrike">
                          <a:effectLst/>
                        </a:rPr>
                        <a:t>100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220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Spec text for CR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tc>
                  <a:txBody>
                    <a:bodyPr/>
                    <a:lstStyle/>
                    <a:p>
                      <a:pPr algn="l" fontAlgn="b"/>
                      <a:endParaRPr lang="en-GB" sz="900" b="0" i="0" u="none" strike="noStrike" dirty="0">
                        <a:effectLst/>
                        <a:latin typeface="Arial" panose="020B0604020202020204" pitchFamily="34" charset="0"/>
                      </a:endParaRPr>
                    </a:p>
                  </a:txBody>
                  <a:tcPr marL="9022" marR="9022" marT="9022" marB="0" anchor="b"/>
                </a:tc>
                <a:extLst>
                  <a:ext uri="{0D108BD9-81ED-4DB2-BD59-A6C34878D82A}">
                    <a16:rowId xmlns:a16="http://schemas.microsoft.com/office/drawing/2014/main" val="1939779813"/>
                  </a:ext>
                </a:extLst>
              </a:tr>
              <a:tr h="156379">
                <a:tc>
                  <a:txBody>
                    <a:bodyPr/>
                    <a:lstStyle/>
                    <a:p>
                      <a:pPr algn="r" fontAlgn="b"/>
                      <a:r>
                        <a:rPr lang="en-GB" sz="900" u="none" strike="noStrike">
                          <a:effectLst/>
                        </a:rPr>
                        <a:t>101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dirty="0">
                          <a:effectLst/>
                        </a:rPr>
                        <a:t>219</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CR for Misc CIDs Part 3</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R1 with blue </a:t>
                      </a:r>
                      <a:r>
                        <a:rPr lang="en-GB" sz="900" b="0" i="0" u="none" strike="noStrike" dirty="0" err="1">
                          <a:effectLst/>
                          <a:latin typeface="Arial" panose="020B0604020202020204" pitchFamily="34" charset="0"/>
                        </a:rPr>
                        <a:t>cids</a:t>
                      </a:r>
                      <a:r>
                        <a:rPr lang="en-GB" sz="900" b="0" i="0" u="none" strike="noStrike" dirty="0">
                          <a:effectLst/>
                          <a:latin typeface="Arial" panose="020B0604020202020204" pitchFamily="34" charset="0"/>
                        </a:rPr>
                        <a:t> ready for motion.</a:t>
                      </a:r>
                    </a:p>
                  </a:txBody>
                  <a:tcPr marL="9022" marR="9022" marT="9022" marB="0" anchor="b"/>
                </a:tc>
                <a:extLst>
                  <a:ext uri="{0D108BD9-81ED-4DB2-BD59-A6C34878D82A}">
                    <a16:rowId xmlns:a16="http://schemas.microsoft.com/office/drawing/2014/main" val="947086193"/>
                  </a:ext>
                </a:extLst>
              </a:tr>
              <a:tr h="156379">
                <a:tc>
                  <a:txBody>
                    <a:bodyPr/>
                    <a:lstStyle/>
                    <a:p>
                      <a:pPr algn="r" fontAlgn="b"/>
                      <a:r>
                        <a:rPr lang="en-GB" sz="900" u="none" strike="noStrike">
                          <a:effectLst/>
                        </a:rPr>
                        <a:t>99</a:t>
                      </a: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387</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Proposed CR for CIDs assigned to Xiaofei Part 2</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dirty="0" err="1">
                          <a:effectLst/>
                        </a:rPr>
                        <a:t>Xiaofei</a:t>
                      </a:r>
                      <a:r>
                        <a:rPr lang="en-GB" sz="900" u="none" strike="noStrike" dirty="0">
                          <a:effectLst/>
                        </a:rPr>
                        <a:t> WANG (</a:t>
                      </a:r>
                      <a:r>
                        <a:rPr lang="en-GB" sz="900" u="none" strike="noStrike" dirty="0" err="1">
                          <a:effectLst/>
                        </a:rPr>
                        <a:t>InterDigital</a:t>
                      </a:r>
                      <a:r>
                        <a:rPr lang="en-GB" sz="900" u="none" strike="noStrike" dirty="0">
                          <a:effectLst/>
                        </a:rPr>
                        <a:t>)</a:t>
                      </a:r>
                      <a:endParaRPr lang="en-GB" sz="900" b="0" i="0" u="none" strike="noStrike" dirty="0">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Ready for motion.</a:t>
                      </a:r>
                    </a:p>
                  </a:txBody>
                  <a:tcPr marL="9022" marR="9022" marT="9022" marB="0" anchor="b"/>
                </a:tc>
                <a:extLst>
                  <a:ext uri="{0D108BD9-81ED-4DB2-BD59-A6C34878D82A}">
                    <a16:rowId xmlns:a16="http://schemas.microsoft.com/office/drawing/2014/main" val="2573618790"/>
                  </a:ext>
                </a:extLst>
              </a:tr>
              <a:tr h="156379">
                <a:tc>
                  <a:txBody>
                    <a:bodyPr/>
                    <a:lstStyle/>
                    <a:p>
                      <a:pPr algn="r" fontAlgn="b"/>
                      <a:r>
                        <a:rPr lang="en-GB" sz="900" u="none" strike="noStrike">
                          <a:effectLst/>
                        </a:rPr>
                        <a:t>300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389</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AP Group Concept</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done</a:t>
                      </a:r>
                    </a:p>
                  </a:txBody>
                  <a:tcPr marL="9022" marR="9022" marT="9022" marB="0" anchor="b"/>
                </a:tc>
                <a:extLst>
                  <a:ext uri="{0D108BD9-81ED-4DB2-BD59-A6C34878D82A}">
                    <a16:rowId xmlns:a16="http://schemas.microsoft.com/office/drawing/2014/main" val="2491242110"/>
                  </a:ext>
                </a:extLst>
              </a:tr>
              <a:tr h="156379">
                <a:tc>
                  <a:txBody>
                    <a:bodyPr/>
                    <a:lstStyle/>
                    <a:p>
                      <a:pPr algn="r" fontAlgn="b"/>
                      <a:r>
                        <a:rPr lang="en-GB" sz="900" u="none" strike="noStrike">
                          <a:effectLst/>
                        </a:rPr>
                        <a:t>310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EBCS Data Frame Discussion</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Done</a:t>
                      </a:r>
                    </a:p>
                  </a:txBody>
                  <a:tcPr marL="9022" marR="9022" marT="9022" marB="0" anchor="b"/>
                </a:tc>
                <a:extLst>
                  <a:ext uri="{0D108BD9-81ED-4DB2-BD59-A6C34878D82A}">
                    <a16:rowId xmlns:a16="http://schemas.microsoft.com/office/drawing/2014/main" val="414551422"/>
                  </a:ext>
                </a:extLst>
              </a:tr>
              <a:tr h="156379">
                <a:tc>
                  <a:txBody>
                    <a:bodyPr/>
                    <a:lstStyle/>
                    <a:p>
                      <a:pPr algn="r" fontAlgn="b"/>
                      <a:r>
                        <a:rPr lang="en-GB" sz="900" u="none" strike="noStrike">
                          <a:effectLst/>
                        </a:rPr>
                        <a:t>400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Docx</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b="0" i="0" u="none" strike="noStrike" dirty="0">
                          <a:effectLst/>
                          <a:latin typeface="Arial" panose="020B0604020202020204" pitchFamily="34" charset="0"/>
                        </a:rPr>
                        <a:t>Revisit regarding PICS</a:t>
                      </a:r>
                    </a:p>
                  </a:txBody>
                  <a:tcPr marL="9022" marR="9022" marT="9022" marB="0" anchor="b"/>
                </a:tc>
                <a:extLst>
                  <a:ext uri="{0D108BD9-81ED-4DB2-BD59-A6C34878D82A}">
                    <a16:rowId xmlns:a16="http://schemas.microsoft.com/office/drawing/2014/main" val="712413468"/>
                  </a:ext>
                </a:extLst>
              </a:tr>
              <a:tr h="156379">
                <a:tc>
                  <a:txBody>
                    <a:bodyPr/>
                    <a:lstStyle/>
                    <a:p>
                      <a:pPr algn="r" fontAlgn="b"/>
                      <a:r>
                        <a:rPr lang="en-GB" sz="900" u="none" strike="noStrike" dirty="0">
                          <a:effectLst/>
                        </a:rPr>
                        <a:t>401</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394</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Comment resolution CID 2163, 2165, 2279 XLS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b="0" i="0" u="none" strike="noStrike">
                          <a:effectLst/>
                          <a:latin typeface="Arial" panose="020B0604020202020204" pitchFamily="34" charset="0"/>
                        </a:rPr>
                        <a:t>Revisit regarding PICS</a:t>
                      </a:r>
                      <a:endParaRPr lang="en-GB" sz="900" b="0" i="0" u="none" strike="noStrike" dirty="0">
                        <a:effectLst/>
                        <a:latin typeface="Arial" panose="020B0604020202020204" pitchFamily="34" charset="0"/>
                      </a:endParaRPr>
                    </a:p>
                  </a:txBody>
                  <a:tcPr marL="9022" marR="9022" marT="9022" marB="0" anchor="b"/>
                </a:tc>
                <a:extLst>
                  <a:ext uri="{0D108BD9-81ED-4DB2-BD59-A6C34878D82A}">
                    <a16:rowId xmlns:a16="http://schemas.microsoft.com/office/drawing/2014/main" val="1171187717"/>
                  </a:ext>
                </a:extLst>
              </a:tr>
              <a:tr h="156379">
                <a:tc>
                  <a:txBody>
                    <a:bodyPr/>
                    <a:lstStyle/>
                    <a:p>
                      <a:pPr algn="r" fontAlgn="b"/>
                      <a:r>
                        <a:rPr lang="en-GB" sz="900" u="none" strike="noStrike">
                          <a:effectLst/>
                        </a:rPr>
                        <a:t>500</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dirty="0">
                          <a:effectLst/>
                        </a:rPr>
                        <a:t>1772</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dirty="0">
                          <a:effectLst/>
                        </a:rPr>
                        <a:t>21</a:t>
                      </a:r>
                      <a:endParaRPr lang="en-GB" sz="900" b="0" i="0" u="none" strike="noStrike" dirty="0">
                        <a:effectLst/>
                        <a:latin typeface="Arial" panose="020B0604020202020204" pitchFamily="34" charset="0"/>
                      </a:endParaRPr>
                    </a:p>
                  </a:txBody>
                  <a:tcPr marL="9022" marR="9022" marT="9022" marB="0" anchor="b"/>
                </a:tc>
                <a:tc>
                  <a:txBody>
                    <a:bodyPr/>
                    <a:lstStyle/>
                    <a:p>
                      <a:pPr algn="l" fontAlgn="b"/>
                      <a:r>
                        <a:rPr lang="en-GB" sz="900" u="none" strike="noStrike">
                          <a:effectLst/>
                        </a:rPr>
                        <a:t>LB257 Resolutions Assigned to Hitoshi</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022" marR="9022" marT="9022" marB="0" anchor="b"/>
                </a:tc>
                <a:tc>
                  <a:txBody>
                    <a:bodyPr/>
                    <a:lstStyle/>
                    <a:p>
                      <a:pPr algn="l" fontAlgn="b"/>
                      <a:endParaRPr lang="en-GB" sz="900" b="0" i="0" u="none" strike="noStrike">
                        <a:effectLst/>
                        <a:latin typeface="Arial" panose="020B0604020202020204" pitchFamily="34" charset="0"/>
                      </a:endParaRPr>
                    </a:p>
                  </a:txBody>
                  <a:tcPr marL="9022" marR="9022" marT="9022" marB="0" anchor="b"/>
                </a:tc>
                <a:extLst>
                  <a:ext uri="{0D108BD9-81ED-4DB2-BD59-A6C34878D82A}">
                    <a16:rowId xmlns:a16="http://schemas.microsoft.com/office/drawing/2014/main" val="3758805808"/>
                  </a:ext>
                </a:extLst>
              </a:tr>
              <a:tr h="156379">
                <a:tc>
                  <a:txBody>
                    <a:bodyPr/>
                    <a:lstStyle/>
                    <a:p>
                      <a:pPr algn="r" fontAlgn="b"/>
                      <a:r>
                        <a:rPr lang="en-GB" sz="900" u="none" strike="noStrike" dirty="0">
                          <a:effectLst/>
                        </a:rPr>
                        <a:t>501</a:t>
                      </a:r>
                      <a:endParaRPr lang="en-GB" sz="900" b="0" i="0" u="none" strike="noStrike" dirty="0">
                        <a:effectLst/>
                        <a:latin typeface="Arial" panose="020B0604020202020204" pitchFamily="34" charset="0"/>
                      </a:endParaRPr>
                    </a:p>
                  </a:txBody>
                  <a:tcPr marL="9022" marR="9022" marT="9022" marB="0" anchor="b"/>
                </a:tc>
                <a:tc>
                  <a:txBody>
                    <a:bodyPr/>
                    <a:lstStyle/>
                    <a:p>
                      <a:pPr algn="r" fontAlgn="b"/>
                      <a:r>
                        <a:rPr lang="en-GB" sz="900" u="none" strike="noStrike">
                          <a:effectLst/>
                        </a:rPr>
                        <a:t>2022</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143</a:t>
                      </a:r>
                      <a:endParaRPr lang="en-GB" sz="900" b="0" i="0" u="none" strike="noStrike">
                        <a:effectLst/>
                        <a:latin typeface="Arial" panose="020B0604020202020204" pitchFamily="34" charset="0"/>
                      </a:endParaRPr>
                    </a:p>
                  </a:txBody>
                  <a:tcPr marL="9022" marR="9022" marT="9022" marB="0" anchor="b"/>
                </a:tc>
                <a:tc>
                  <a:txBody>
                    <a:bodyPr/>
                    <a:lstStyle/>
                    <a:p>
                      <a:pPr algn="r" fontAlgn="b"/>
                      <a:r>
                        <a:rPr lang="en-GB" sz="900" u="none" strike="noStrike">
                          <a:effectLst/>
                        </a:rPr>
                        <a:t>1</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a:effectLst/>
                        </a:rPr>
                        <a:t>Resolution Text for PHY Type Related Comments</a:t>
                      </a:r>
                      <a:endParaRPr lang="en-GB" sz="900" b="0" i="0" u="none" strike="noStrike">
                        <a:effectLst/>
                        <a:latin typeface="Arial" panose="020B0604020202020204" pitchFamily="34" charset="0"/>
                      </a:endParaRPr>
                    </a:p>
                  </a:txBody>
                  <a:tcPr marL="9022" marR="9022" marT="9022" marB="0" anchor="b"/>
                </a:tc>
                <a:tc>
                  <a:txBody>
                    <a:bodyPr/>
                    <a:lstStyle/>
                    <a:p>
                      <a:pPr algn="l" fontAlgn="b"/>
                      <a:r>
                        <a:rPr lang="en-GB" sz="900" u="none" strike="noStrike" dirty="0">
                          <a:effectLst/>
                        </a:rPr>
                        <a:t>Hitoshi Morioka (SRC Software)</a:t>
                      </a:r>
                      <a:endParaRPr lang="en-GB" sz="900" b="0" i="0" u="none" strike="noStrike" dirty="0">
                        <a:effectLst/>
                        <a:latin typeface="Arial" panose="020B0604020202020204" pitchFamily="34" charset="0"/>
                      </a:endParaRPr>
                    </a:p>
                  </a:txBody>
                  <a:tcPr marL="9022" marR="9022" marT="9022" marB="0" anchor="b"/>
                </a:tc>
                <a:tc>
                  <a:txBody>
                    <a:bodyPr/>
                    <a:lstStyle/>
                    <a:p>
                      <a:pPr algn="l" fontAlgn="b"/>
                      <a:endParaRPr lang="en-GB" sz="900" b="0" i="0" u="none" strike="noStrike" dirty="0">
                        <a:effectLst/>
                        <a:latin typeface="Arial" panose="020B0604020202020204" pitchFamily="34" charset="0"/>
                      </a:endParaRPr>
                    </a:p>
                  </a:txBody>
                  <a:tcPr marL="9022" marR="9022" marT="9022" marB="0" anchor="b"/>
                </a:tc>
                <a:extLst>
                  <a:ext uri="{0D108BD9-81ED-4DB2-BD59-A6C34878D82A}">
                    <a16:rowId xmlns:a16="http://schemas.microsoft.com/office/drawing/2014/main" val="712366636"/>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4291</TotalTime>
  <Words>2809</Words>
  <Application>Microsoft Macintosh PowerPoint</Application>
  <PresentationFormat>On-screen Show (16:9)</PresentationFormat>
  <Paragraphs>404</Paragraphs>
  <Slides>32</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March 01,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Straw Poll -- Participation in May meeting</vt:lpstr>
      <vt:lpstr>Unassigned CIDs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411</cp:revision>
  <cp:lastPrinted>1601-01-01T00:00:00Z</cp:lastPrinted>
  <dcterms:created xsi:type="dcterms:W3CDTF">2020-02-25T15:01:23Z</dcterms:created>
  <dcterms:modified xsi:type="dcterms:W3CDTF">2022-03-01T16:00:41Z</dcterms:modified>
  <cp:category/>
</cp:coreProperties>
</file>