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2"/>
  </p:notesMasterIdLst>
  <p:handoutMasterIdLst>
    <p:handoutMasterId r:id="rId13"/>
  </p:handoutMasterIdLst>
  <p:sldIdLst>
    <p:sldId id="256" r:id="rId3"/>
    <p:sldId id="265" r:id="rId4"/>
    <p:sldId id="291" r:id="rId5"/>
    <p:sldId id="292" r:id="rId6"/>
    <p:sldId id="296" r:id="rId7"/>
    <p:sldId id="297" r:id="rId8"/>
    <p:sldId id="299" r:id="rId9"/>
    <p:sldId id="298" r:id="rId10"/>
    <p:sldId id="288"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g Wei" initials="DW" lastIdx="1" clrIdx="0">
    <p:extLst>
      <p:ext uri="{19B8F6BF-5375-455C-9EA6-DF929625EA0E}">
        <p15:presenceInfo xmlns:p15="http://schemas.microsoft.com/office/powerpoint/2012/main" userId="S::dong.wei@nxp.com::ea308294-7d91-451f-8b46-bb4248f026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2" autoAdjust="0"/>
    <p:restoredTop sz="94662" autoAdjust="0"/>
  </p:normalViewPr>
  <p:slideViewPr>
    <p:cSldViewPr>
      <p:cViewPr varScale="1">
        <p:scale>
          <a:sx n="109" d="100"/>
          <a:sy n="109" d="100"/>
        </p:scale>
        <p:origin x="288"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81" d="100"/>
          <a:sy n="81" d="100"/>
        </p:scale>
        <p:origin x="374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802.11-21/1445r0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Dong Wei, NXP Semiconductors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802.11-21/1445r0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August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Dong Wei, NXP Semiconductors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55599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67975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622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6492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3709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84614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703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95707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7" name="Date Placeholder 6">
            <a:extLst>
              <a:ext uri="{FF2B5EF4-FFF2-40B4-BE49-F238E27FC236}">
                <a16:creationId xmlns:a16="http://schemas.microsoft.com/office/drawing/2014/main" id="{92C5305E-6BC5-43C4-AB2B-7793B5D15857}"/>
              </a:ext>
            </a:extLst>
          </p:cNvPr>
          <p:cNvSpPr>
            <a:spLocks noGrp="1"/>
          </p:cNvSpPr>
          <p:nvPr>
            <p:ph type="dt" idx="10"/>
          </p:nvPr>
        </p:nvSpPr>
        <p:spPr/>
        <p:txBody>
          <a:bodyPr/>
          <a:lstStyle/>
          <a:p>
            <a:r>
              <a:rPr lang="en-US"/>
              <a:t>February 2022</a:t>
            </a:r>
            <a:endParaRPr lang="en-GB" dirty="0"/>
          </a:p>
        </p:txBody>
      </p:sp>
      <p:sp>
        <p:nvSpPr>
          <p:cNvPr id="8" name="Footer Placeholder 7">
            <a:extLst>
              <a:ext uri="{FF2B5EF4-FFF2-40B4-BE49-F238E27FC236}">
                <a16:creationId xmlns:a16="http://schemas.microsoft.com/office/drawing/2014/main" id="{CD391F52-BBD4-4A0B-AECD-630D64024202}"/>
              </a:ext>
            </a:extLst>
          </p:cNvPr>
          <p:cNvSpPr>
            <a:spLocks noGrp="1"/>
          </p:cNvSpPr>
          <p:nvPr>
            <p:ph type="ftr" idx="11"/>
          </p:nvPr>
        </p:nvSpPr>
        <p:spPr/>
        <p:txBody>
          <a:bodyPr/>
          <a:lstStyle/>
          <a:p>
            <a:r>
              <a:rPr lang="en-GB"/>
              <a:t>Dong Wei, NXP Semiconductors</a:t>
            </a:r>
            <a:endParaRPr lang="en-GB" dirty="0"/>
          </a:p>
        </p:txBody>
      </p:sp>
      <p:sp>
        <p:nvSpPr>
          <p:cNvPr id="9" name="Slide Number Placeholder 8">
            <a:extLst>
              <a:ext uri="{FF2B5EF4-FFF2-40B4-BE49-F238E27FC236}">
                <a16:creationId xmlns:a16="http://schemas.microsoft.com/office/drawing/2014/main" id="{5A0B4433-FB3A-4464-BB14-40DEE2105378}"/>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B234-59E6-498A-B723-A446F2457D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01E239-5A76-4CE9-A32D-D79059430B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91BB3-3453-4144-BED5-9D83E6DF2C31}"/>
              </a:ext>
            </a:extLst>
          </p:cNvPr>
          <p:cNvSpPr>
            <a:spLocks noGrp="1"/>
          </p:cNvSpPr>
          <p:nvPr>
            <p:ph type="dt" sz="half" idx="10"/>
          </p:nvPr>
        </p:nvSpPr>
        <p:spPr/>
        <p:txBody>
          <a:bodyPr/>
          <a:lstStyle/>
          <a:p>
            <a:fld id="{AD9E45E3-470B-4C27-B1BE-CC0CCDC3D715}" type="datetimeFigureOut">
              <a:rPr lang="en-US" smtClean="0"/>
              <a:t>3/31/2022</a:t>
            </a:fld>
            <a:endParaRPr lang="en-US"/>
          </a:p>
        </p:txBody>
      </p:sp>
      <p:sp>
        <p:nvSpPr>
          <p:cNvPr id="5" name="Footer Placeholder 4">
            <a:extLst>
              <a:ext uri="{FF2B5EF4-FFF2-40B4-BE49-F238E27FC236}">
                <a16:creationId xmlns:a16="http://schemas.microsoft.com/office/drawing/2014/main" id="{8A558034-75FD-4F0B-AD9A-4548ED0AF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26F0E3-E065-491E-BC27-4D390C9B1B1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777127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65D5-8EA9-423A-9A19-CB005440A1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BFEDCE-4C84-4F6C-B774-D913E6FE5C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C73CB-9A1D-4045-8024-AF65F65ABB5D}"/>
              </a:ext>
            </a:extLst>
          </p:cNvPr>
          <p:cNvSpPr>
            <a:spLocks noGrp="1"/>
          </p:cNvSpPr>
          <p:nvPr>
            <p:ph type="dt" sz="half" idx="10"/>
          </p:nvPr>
        </p:nvSpPr>
        <p:spPr/>
        <p:txBody>
          <a:bodyPr/>
          <a:lstStyle/>
          <a:p>
            <a:fld id="{AD9E45E3-470B-4C27-B1BE-CC0CCDC3D715}" type="datetimeFigureOut">
              <a:rPr lang="en-US" smtClean="0"/>
              <a:t>3/31/2022</a:t>
            </a:fld>
            <a:endParaRPr lang="en-US"/>
          </a:p>
        </p:txBody>
      </p:sp>
      <p:sp>
        <p:nvSpPr>
          <p:cNvPr id="5" name="Footer Placeholder 4">
            <a:extLst>
              <a:ext uri="{FF2B5EF4-FFF2-40B4-BE49-F238E27FC236}">
                <a16:creationId xmlns:a16="http://schemas.microsoft.com/office/drawing/2014/main" id="{68D7C41E-8333-421F-A6C9-301580214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E4D10-13BC-4E90-A2C5-C74921C4DB0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802378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0C78B-AD75-400D-924F-B9991CB993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C652CB-52F2-4D1B-B2FE-54461B7BC8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369495-9FCE-43C4-8BD4-EAD8473223A7}"/>
              </a:ext>
            </a:extLst>
          </p:cNvPr>
          <p:cNvSpPr>
            <a:spLocks noGrp="1"/>
          </p:cNvSpPr>
          <p:nvPr>
            <p:ph type="dt" sz="half" idx="10"/>
          </p:nvPr>
        </p:nvSpPr>
        <p:spPr/>
        <p:txBody>
          <a:bodyPr/>
          <a:lstStyle/>
          <a:p>
            <a:fld id="{AD9E45E3-470B-4C27-B1BE-CC0CCDC3D715}" type="datetimeFigureOut">
              <a:rPr lang="en-US" smtClean="0"/>
              <a:t>3/31/2022</a:t>
            </a:fld>
            <a:endParaRPr lang="en-US"/>
          </a:p>
        </p:txBody>
      </p:sp>
      <p:sp>
        <p:nvSpPr>
          <p:cNvPr id="5" name="Footer Placeholder 4">
            <a:extLst>
              <a:ext uri="{FF2B5EF4-FFF2-40B4-BE49-F238E27FC236}">
                <a16:creationId xmlns:a16="http://schemas.microsoft.com/office/drawing/2014/main" id="{7DD4112B-BB1A-4F11-A778-92B240141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6760E-74EB-4D6C-92AC-1280F41306B7}"/>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544033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7B6C-E72D-4E7A-8556-AAAF913BE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880EBB-44D5-4DB4-9B41-093E76331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88F875-E634-4579-8AF7-D8ED727D6C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20C61F-FCD5-4683-8675-235ABE100BFF}"/>
              </a:ext>
            </a:extLst>
          </p:cNvPr>
          <p:cNvSpPr>
            <a:spLocks noGrp="1"/>
          </p:cNvSpPr>
          <p:nvPr>
            <p:ph type="dt" sz="half" idx="10"/>
          </p:nvPr>
        </p:nvSpPr>
        <p:spPr/>
        <p:txBody>
          <a:bodyPr/>
          <a:lstStyle/>
          <a:p>
            <a:fld id="{AD9E45E3-470B-4C27-B1BE-CC0CCDC3D715}" type="datetimeFigureOut">
              <a:rPr lang="en-US" smtClean="0"/>
              <a:t>3/31/2022</a:t>
            </a:fld>
            <a:endParaRPr lang="en-US"/>
          </a:p>
        </p:txBody>
      </p:sp>
      <p:sp>
        <p:nvSpPr>
          <p:cNvPr id="6" name="Footer Placeholder 5">
            <a:extLst>
              <a:ext uri="{FF2B5EF4-FFF2-40B4-BE49-F238E27FC236}">
                <a16:creationId xmlns:a16="http://schemas.microsoft.com/office/drawing/2014/main" id="{814D3117-3F19-4E4C-9D42-E7556EC8C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1E923-B287-442B-BA1C-0C82A38EAAB0}"/>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2165029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8F41-F77F-45E4-8856-716B37F5EA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7BD594-9272-4ABB-9464-87DB8F7E7D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0D8A1B-E4AF-4E49-99DD-8DDBFF45F5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510B84-DE9B-408E-846A-5E531E3E14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FD9BA5-5987-4DB4-9E0D-7C930B799C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7067D1-D556-491B-ADCC-E30228E6C6A9}"/>
              </a:ext>
            </a:extLst>
          </p:cNvPr>
          <p:cNvSpPr>
            <a:spLocks noGrp="1"/>
          </p:cNvSpPr>
          <p:nvPr>
            <p:ph type="dt" sz="half" idx="10"/>
          </p:nvPr>
        </p:nvSpPr>
        <p:spPr/>
        <p:txBody>
          <a:bodyPr/>
          <a:lstStyle/>
          <a:p>
            <a:fld id="{AD9E45E3-470B-4C27-B1BE-CC0CCDC3D715}" type="datetimeFigureOut">
              <a:rPr lang="en-US" smtClean="0"/>
              <a:t>3/31/2022</a:t>
            </a:fld>
            <a:endParaRPr lang="en-US"/>
          </a:p>
        </p:txBody>
      </p:sp>
      <p:sp>
        <p:nvSpPr>
          <p:cNvPr id="8" name="Footer Placeholder 7">
            <a:extLst>
              <a:ext uri="{FF2B5EF4-FFF2-40B4-BE49-F238E27FC236}">
                <a16:creationId xmlns:a16="http://schemas.microsoft.com/office/drawing/2014/main" id="{FA7D0445-EA9B-4908-B54C-16DACBD958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0A5371-2622-4930-BCBD-64D88972B015}"/>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78134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89F5B-F022-4341-99E7-BB7FD009AF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50C8AE-1D9C-4559-A0BF-D32027A98989}"/>
              </a:ext>
            </a:extLst>
          </p:cNvPr>
          <p:cNvSpPr>
            <a:spLocks noGrp="1"/>
          </p:cNvSpPr>
          <p:nvPr>
            <p:ph type="dt" sz="half" idx="10"/>
          </p:nvPr>
        </p:nvSpPr>
        <p:spPr/>
        <p:txBody>
          <a:bodyPr/>
          <a:lstStyle/>
          <a:p>
            <a:fld id="{AD9E45E3-470B-4C27-B1BE-CC0CCDC3D715}" type="datetimeFigureOut">
              <a:rPr lang="en-US" smtClean="0"/>
              <a:t>3/31/2022</a:t>
            </a:fld>
            <a:endParaRPr lang="en-US"/>
          </a:p>
        </p:txBody>
      </p:sp>
      <p:sp>
        <p:nvSpPr>
          <p:cNvPr id="4" name="Footer Placeholder 3">
            <a:extLst>
              <a:ext uri="{FF2B5EF4-FFF2-40B4-BE49-F238E27FC236}">
                <a16:creationId xmlns:a16="http://schemas.microsoft.com/office/drawing/2014/main" id="{C055D32F-56C4-44E1-8FE9-E73FDF1605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83DD04-0D27-4A5F-9AE4-6CD9A18F9EBF}"/>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39791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FBD930-C4A2-44E8-9D66-CCEC20B36D53}"/>
              </a:ext>
            </a:extLst>
          </p:cNvPr>
          <p:cNvSpPr>
            <a:spLocks noGrp="1"/>
          </p:cNvSpPr>
          <p:nvPr>
            <p:ph type="dt" sz="half" idx="10"/>
          </p:nvPr>
        </p:nvSpPr>
        <p:spPr/>
        <p:txBody>
          <a:bodyPr/>
          <a:lstStyle/>
          <a:p>
            <a:fld id="{AD9E45E3-470B-4C27-B1BE-CC0CCDC3D715}" type="datetimeFigureOut">
              <a:rPr lang="en-US" smtClean="0"/>
              <a:t>3/31/2022</a:t>
            </a:fld>
            <a:endParaRPr lang="en-US"/>
          </a:p>
        </p:txBody>
      </p:sp>
      <p:sp>
        <p:nvSpPr>
          <p:cNvPr id="3" name="Footer Placeholder 2">
            <a:extLst>
              <a:ext uri="{FF2B5EF4-FFF2-40B4-BE49-F238E27FC236}">
                <a16:creationId xmlns:a16="http://schemas.microsoft.com/office/drawing/2014/main" id="{CE16437B-3A18-413A-B84A-9A9E7BA62F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1E3BF1-64E1-4BA0-97D4-F3E03ECC936D}"/>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125692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DE1D3-8870-4F6E-80A0-7D23BFCE8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23E0A9-41D8-4944-A6F1-7E356B3F98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32E2F1-F656-480F-AD27-A84F6ED5F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14EF20-139A-463C-8A08-1B13C420CCD8}"/>
              </a:ext>
            </a:extLst>
          </p:cNvPr>
          <p:cNvSpPr>
            <a:spLocks noGrp="1"/>
          </p:cNvSpPr>
          <p:nvPr>
            <p:ph type="dt" sz="half" idx="10"/>
          </p:nvPr>
        </p:nvSpPr>
        <p:spPr/>
        <p:txBody>
          <a:bodyPr/>
          <a:lstStyle/>
          <a:p>
            <a:fld id="{AD9E45E3-470B-4C27-B1BE-CC0CCDC3D715}" type="datetimeFigureOut">
              <a:rPr lang="en-US" smtClean="0"/>
              <a:t>3/31/2022</a:t>
            </a:fld>
            <a:endParaRPr lang="en-US"/>
          </a:p>
        </p:txBody>
      </p:sp>
      <p:sp>
        <p:nvSpPr>
          <p:cNvPr id="6" name="Footer Placeholder 5">
            <a:extLst>
              <a:ext uri="{FF2B5EF4-FFF2-40B4-BE49-F238E27FC236}">
                <a16:creationId xmlns:a16="http://schemas.microsoft.com/office/drawing/2014/main" id="{1E665CAD-E283-44AA-9C73-6C4057411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2D345D-704D-4C44-9BEE-37723255E2A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503036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96C6-C18E-4720-BDBF-5BCA153DA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2D2308-2ABD-4688-8B56-196BEC9013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123FB4-3A5C-41B7-BD62-5B86910EA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368317-79CF-4371-9796-D8F81EAC8F29}"/>
              </a:ext>
            </a:extLst>
          </p:cNvPr>
          <p:cNvSpPr>
            <a:spLocks noGrp="1"/>
          </p:cNvSpPr>
          <p:nvPr>
            <p:ph type="dt" sz="half" idx="10"/>
          </p:nvPr>
        </p:nvSpPr>
        <p:spPr/>
        <p:txBody>
          <a:bodyPr/>
          <a:lstStyle/>
          <a:p>
            <a:fld id="{AD9E45E3-470B-4C27-B1BE-CC0CCDC3D715}" type="datetimeFigureOut">
              <a:rPr lang="en-US" smtClean="0"/>
              <a:t>3/31/2022</a:t>
            </a:fld>
            <a:endParaRPr lang="en-US"/>
          </a:p>
        </p:txBody>
      </p:sp>
      <p:sp>
        <p:nvSpPr>
          <p:cNvPr id="6" name="Footer Placeholder 5">
            <a:extLst>
              <a:ext uri="{FF2B5EF4-FFF2-40B4-BE49-F238E27FC236}">
                <a16:creationId xmlns:a16="http://schemas.microsoft.com/office/drawing/2014/main" id="{C5394AEC-11DD-4CFB-91EA-83411BFBF1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43516A-45E6-4CDA-9629-423928A28F03}"/>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09713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BFE36-9BBD-47D1-9479-F13477BF27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C60AE6-7846-4EF7-8E6E-20B554C87DE1}"/>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5928C7FA-0899-4B0F-8CDA-D01AB6223FC7}"/>
              </a:ext>
            </a:extLst>
          </p:cNvPr>
          <p:cNvSpPr>
            <a:spLocks noGrp="1"/>
          </p:cNvSpPr>
          <p:nvPr>
            <p:ph type="ftr" idx="11"/>
          </p:nvPr>
        </p:nvSpPr>
        <p:spPr/>
        <p:txBody>
          <a:bodyPr/>
          <a:lstStyle/>
          <a:p>
            <a:r>
              <a:rPr lang="en-GB"/>
              <a:t>Dong Wei, NXP Semiconductors</a:t>
            </a:r>
            <a:endParaRPr lang="en-GB" dirty="0"/>
          </a:p>
        </p:txBody>
      </p:sp>
      <p:sp>
        <p:nvSpPr>
          <p:cNvPr id="5" name="Slide Number Placeholder 4">
            <a:extLst>
              <a:ext uri="{FF2B5EF4-FFF2-40B4-BE49-F238E27FC236}">
                <a16:creationId xmlns:a16="http://schemas.microsoft.com/office/drawing/2014/main" id="{B92DE2B1-D9C3-4C50-B70B-F39BC15DCB0B}"/>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2591005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66C5-DF51-43EC-979B-6A1A3A9F76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B73C8D-3A81-4FE0-8AEE-4B695CFD5D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BEE11F-8951-48C1-B130-ABC36587458E}"/>
              </a:ext>
            </a:extLst>
          </p:cNvPr>
          <p:cNvSpPr>
            <a:spLocks noGrp="1"/>
          </p:cNvSpPr>
          <p:nvPr>
            <p:ph type="dt" sz="half" idx="10"/>
          </p:nvPr>
        </p:nvSpPr>
        <p:spPr/>
        <p:txBody>
          <a:bodyPr/>
          <a:lstStyle/>
          <a:p>
            <a:fld id="{AD9E45E3-470B-4C27-B1BE-CC0CCDC3D715}" type="datetimeFigureOut">
              <a:rPr lang="en-US" smtClean="0"/>
              <a:t>3/31/2022</a:t>
            </a:fld>
            <a:endParaRPr lang="en-US"/>
          </a:p>
        </p:txBody>
      </p:sp>
      <p:sp>
        <p:nvSpPr>
          <p:cNvPr id="5" name="Footer Placeholder 4">
            <a:extLst>
              <a:ext uri="{FF2B5EF4-FFF2-40B4-BE49-F238E27FC236}">
                <a16:creationId xmlns:a16="http://schemas.microsoft.com/office/drawing/2014/main" id="{E74EFC93-E09B-4A1A-B9C3-38E9FE54B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101EE-D583-4716-9E68-5AEDFA985CAC}"/>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697291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9F189B-F597-4F62-9EA2-7584AB3BC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8492DA-5523-428B-81EA-982AF9A10E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C7963-0528-464A-8442-DD1EA07D32D6}"/>
              </a:ext>
            </a:extLst>
          </p:cNvPr>
          <p:cNvSpPr>
            <a:spLocks noGrp="1"/>
          </p:cNvSpPr>
          <p:nvPr>
            <p:ph type="dt" sz="half" idx="10"/>
          </p:nvPr>
        </p:nvSpPr>
        <p:spPr/>
        <p:txBody>
          <a:bodyPr/>
          <a:lstStyle/>
          <a:p>
            <a:fld id="{AD9E45E3-470B-4C27-B1BE-CC0CCDC3D715}" type="datetimeFigureOut">
              <a:rPr lang="en-US" smtClean="0"/>
              <a:t>3/31/2022</a:t>
            </a:fld>
            <a:endParaRPr lang="en-US"/>
          </a:p>
        </p:txBody>
      </p:sp>
      <p:sp>
        <p:nvSpPr>
          <p:cNvPr id="5" name="Footer Placeholder 4">
            <a:extLst>
              <a:ext uri="{FF2B5EF4-FFF2-40B4-BE49-F238E27FC236}">
                <a16:creationId xmlns:a16="http://schemas.microsoft.com/office/drawing/2014/main" id="{130B366B-5E41-4193-99FC-1E64DCCD8E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4ABBF-7B93-4829-B6C6-3E1ECDBFB508}"/>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2446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3319770F-406B-435D-BADB-AF4EE600548B}"/>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FA55EDEC-A13B-453E-8C2D-BD6637B04682}"/>
              </a:ext>
            </a:extLst>
          </p:cNvPr>
          <p:cNvSpPr>
            <a:spLocks noGrp="1"/>
          </p:cNvSpPr>
          <p:nvPr>
            <p:ph type="ftr" idx="11"/>
          </p:nvPr>
        </p:nvSpPr>
        <p:spPr/>
        <p:txBody>
          <a:bodyPr/>
          <a:lstStyle/>
          <a:p>
            <a:r>
              <a:rPr lang="en-GB"/>
              <a:t>Dong Wei, NXP Semiconductors</a:t>
            </a:r>
            <a:endParaRPr lang="en-GB" dirty="0"/>
          </a:p>
        </p:txBody>
      </p:sp>
      <p:sp>
        <p:nvSpPr>
          <p:cNvPr id="7" name="Slide Number Placeholder 6">
            <a:extLst>
              <a:ext uri="{FF2B5EF4-FFF2-40B4-BE49-F238E27FC236}">
                <a16:creationId xmlns:a16="http://schemas.microsoft.com/office/drawing/2014/main" id="{D6282F09-BD7E-45CA-A28B-F2F74C79FD30}"/>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2021</a:t>
            </a:r>
            <a:endParaRPr lang="en-GB" dirty="0"/>
          </a:p>
        </p:txBody>
      </p:sp>
      <p:sp>
        <p:nvSpPr>
          <p:cNvPr id="6" name="Footer Placeholder 5"/>
          <p:cNvSpPr>
            <a:spLocks noGrp="1"/>
          </p:cNvSpPr>
          <p:nvPr>
            <p:ph type="ftr" idx="11"/>
          </p:nvPr>
        </p:nvSpPr>
        <p:spPr/>
        <p:txBody>
          <a:bodyPr/>
          <a:lstStyle>
            <a:lvl1pPr>
              <a:defRPr/>
            </a:lvl1pPr>
          </a:lstStyle>
          <a:p>
            <a:r>
              <a:rPr lang="en-GB"/>
              <a:t>Dong Wei, NXP Semiconductors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Dong Wei, NXP Semiconductors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2021</a:t>
            </a:r>
            <a:endParaRPr lang="en-GB" dirty="0"/>
          </a:p>
        </p:txBody>
      </p:sp>
      <p:sp>
        <p:nvSpPr>
          <p:cNvPr id="4" name="Footer Placeholder 3"/>
          <p:cNvSpPr>
            <a:spLocks noGrp="1"/>
          </p:cNvSpPr>
          <p:nvPr>
            <p:ph type="ftr" idx="11"/>
          </p:nvPr>
        </p:nvSpPr>
        <p:spPr/>
        <p:txBody>
          <a:bodyPr/>
          <a:lstStyle>
            <a:lvl1pPr>
              <a:defRPr/>
            </a:lvl1pPr>
          </a:lstStyle>
          <a:p>
            <a:r>
              <a:rPr lang="en-GB"/>
              <a:t>Dong Wei, NXP Semiconductors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2021</a:t>
            </a:r>
            <a:endParaRPr lang="en-GB" dirty="0"/>
          </a:p>
        </p:txBody>
      </p:sp>
      <p:sp>
        <p:nvSpPr>
          <p:cNvPr id="3" name="Footer Placeholder 2"/>
          <p:cNvSpPr>
            <a:spLocks noGrp="1"/>
          </p:cNvSpPr>
          <p:nvPr>
            <p:ph type="ftr" idx="11"/>
          </p:nvPr>
        </p:nvSpPr>
        <p:spPr/>
        <p:txBody>
          <a:bodyPr/>
          <a:lstStyle>
            <a:lvl1pPr>
              <a:defRPr/>
            </a:lvl1pPr>
          </a:lstStyle>
          <a:p>
            <a:r>
              <a:rPr lang="en-GB"/>
              <a:t>Dong Wei, NXP Semiconductors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802.11-22/0377r3</a:t>
            </a:r>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8" r:id="rId9"/>
    <p:sldLayoutId id="2147483659"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7BE04-4F0B-49AC-8F2E-ACAC7FF57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F32D8C-940C-44BB-A85B-F1AEE6C3B1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FC3A4-F17A-49F8-9D05-CAF9A5056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E45E3-470B-4C27-B1BE-CC0CCDC3D715}" type="datetimeFigureOut">
              <a:rPr lang="en-US" smtClean="0"/>
              <a:t>3/31/2022</a:t>
            </a:fld>
            <a:endParaRPr lang="en-US"/>
          </a:p>
        </p:txBody>
      </p:sp>
      <p:sp>
        <p:nvSpPr>
          <p:cNvPr id="5" name="Footer Placeholder 4">
            <a:extLst>
              <a:ext uri="{FF2B5EF4-FFF2-40B4-BE49-F238E27FC236}">
                <a16:creationId xmlns:a16="http://schemas.microsoft.com/office/drawing/2014/main" id="{2AA86319-68FE-474B-A62B-E7A76744FC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B3B778-C8BE-4714-B1CD-34A582FAD6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B2730-37B7-4B4A-95E5-7E23081A2B48}" type="slidenum">
              <a:rPr lang="en-US" smtClean="0"/>
              <a:t>‹#›</a:t>
            </a:fld>
            <a:endParaRPr lang="en-US"/>
          </a:p>
        </p:txBody>
      </p:sp>
    </p:spTree>
    <p:extLst>
      <p:ext uri="{BB962C8B-B14F-4D97-AF65-F5344CB8AC3E}">
        <p14:creationId xmlns:p14="http://schemas.microsoft.com/office/powerpoint/2010/main" val="2704025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On Sensing by Proxy</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2022-03-03</a:t>
            </a:r>
          </a:p>
        </p:txBody>
      </p:sp>
      <p:sp>
        <p:nvSpPr>
          <p:cNvPr id="6"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
        <p:nvSpPr>
          <p:cNvPr id="7" name="Footer Placeholder 4"/>
          <p:cNvSpPr>
            <a:spLocks noGrp="1"/>
          </p:cNvSpPr>
          <p:nvPr>
            <p:ph type="ftr" idx="11"/>
          </p:nvPr>
        </p:nvSpPr>
        <p:spPr>
          <a:xfrm>
            <a:off x="7143757" y="6475414"/>
            <a:ext cx="4246027" cy="180975"/>
          </a:xfrm>
        </p:spPr>
        <p:txBody>
          <a:bodyPr/>
          <a:lstStyle/>
          <a:p>
            <a:r>
              <a:rPr lang="en-GB" dirty="0"/>
              <a:t>Dong Wei, NXP Semiconductors</a:t>
            </a:r>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9875835"/>
              </p:ext>
            </p:extLst>
          </p:nvPr>
        </p:nvGraphicFramePr>
        <p:xfrm>
          <a:off x="1009650" y="2411413"/>
          <a:ext cx="10240963" cy="2493962"/>
        </p:xfrm>
        <a:graphic>
          <a:graphicData uri="http://schemas.openxmlformats.org/presentationml/2006/ole">
            <mc:AlternateContent xmlns:mc="http://schemas.openxmlformats.org/markup-compatibility/2006">
              <mc:Choice xmlns:v="urn:schemas-microsoft-com:vml" Requires="v">
                <p:oleObj spid="_x0000_s1444" name="Document" r:id="rId4" imgW="10407274" imgH="2551849" progId="Word.Document.8">
                  <p:embed/>
                </p:oleObj>
              </mc:Choice>
              <mc:Fallback>
                <p:oleObj name="Document" r:id="rId4" imgW="10407274" imgH="2551849" progId="Word.Document.8">
                  <p:embed/>
                  <p:pic>
                    <p:nvPicPr>
                      <p:cNvPr id="0" name="Picture 3"/>
                      <p:cNvPicPr>
                        <a:picLocks noChangeAspect="1" noChangeArrowheads="1"/>
                      </p:cNvPicPr>
                      <p:nvPr/>
                    </p:nvPicPr>
                    <p:blipFill>
                      <a:blip r:embed="rId5"/>
                      <a:srcRect/>
                      <a:stretch>
                        <a:fillRect/>
                      </a:stretch>
                    </p:blipFill>
                    <p:spPr bwMode="auto">
                      <a:xfrm>
                        <a:off x="1009650" y="2411413"/>
                        <a:ext cx="10240963" cy="249396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Motivation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There is little content in the subclause for SBP procedure reporting. </a:t>
            </a:r>
          </a:p>
          <a:p>
            <a:pPr>
              <a:buFont typeface="Times New Roman" pitchFamily="16" charset="0"/>
              <a:buChar char="•"/>
            </a:pPr>
            <a:r>
              <a:rPr lang="en-GB" sz="1800" dirty="0">
                <a:latin typeface="Times New Roman" panose="02020603050405020304" pitchFamily="18" charset="0"/>
                <a:ea typeface="Times New Roman" panose="02020603050405020304" pitchFamily="18" charset="0"/>
              </a:rPr>
              <a:t>SBP </a:t>
            </a:r>
            <a:r>
              <a:rPr lang="en-GB" sz="1800" dirty="0">
                <a:effectLst/>
                <a:latin typeface="Times New Roman" panose="02020603050405020304" pitchFamily="18" charset="0"/>
                <a:ea typeface="Times New Roman" panose="02020603050405020304" pitchFamily="18" charset="0"/>
              </a:rPr>
              <a:t>procedure reporting is </a:t>
            </a:r>
            <a:r>
              <a:rPr lang="en-GB" sz="1800" i="1" dirty="0">
                <a:effectLst/>
                <a:latin typeface="Times New Roman" panose="02020603050405020304" pitchFamily="18" charset="0"/>
                <a:ea typeface="Times New Roman" panose="02020603050405020304" pitchFamily="18" charset="0"/>
              </a:rPr>
              <a:t>not identical </a:t>
            </a:r>
            <a:r>
              <a:rPr lang="en-GB" sz="1800" dirty="0">
                <a:effectLst/>
                <a:latin typeface="Times New Roman" panose="02020603050405020304" pitchFamily="18" charset="0"/>
                <a:ea typeface="Times New Roman" panose="02020603050405020304" pitchFamily="18" charset="0"/>
              </a:rPr>
              <a:t>to the reporting phase of TB sensing measurement instance.</a:t>
            </a:r>
          </a:p>
          <a:p>
            <a:pPr lvl="1">
              <a:buFont typeface="Times New Roman" pitchFamily="16" charset="0"/>
              <a:buChar char="•"/>
            </a:pPr>
            <a:r>
              <a:rPr lang="en-GB" sz="1600" b="1" dirty="0">
                <a:latin typeface="Times New Roman" panose="02020603050405020304" pitchFamily="18" charset="0"/>
                <a:ea typeface="Times New Roman" panose="02020603050405020304" pitchFamily="18" charset="0"/>
              </a:rPr>
              <a:t>In an SBP procedure, the SBP responder initiates and coordinates sensing measurements.</a:t>
            </a:r>
            <a:endParaRPr lang="en-GB" sz="1600" b="1"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t>This contribution discusses two issues of SBP procedure reporting which have not been addressed by </a:t>
            </a:r>
            <a:r>
              <a:rPr lang="en-GB" sz="1800" dirty="0" err="1"/>
              <a:t>TGbf</a:t>
            </a:r>
            <a:r>
              <a:rPr lang="en-GB" sz="1800" dirty="0"/>
              <a:t>.</a:t>
            </a:r>
          </a:p>
          <a:p>
            <a:pPr>
              <a:buFont typeface="Times New Roman" pitchFamily="16" charset="0"/>
              <a:buChar char="•"/>
            </a:pPr>
            <a:r>
              <a:rPr lang="en-GB" sz="1800" dirty="0">
                <a:solidFill>
                  <a:srgbClr val="FF0000"/>
                </a:solidFill>
              </a:rPr>
              <a:t>Revision 3: added a new slide (Slide 7); revised straw polls.</a:t>
            </a:r>
          </a:p>
          <a:p>
            <a:pPr>
              <a:buFont typeface="Times New Roman" pitchFamily="16" charset="0"/>
              <a:buChar char="•"/>
            </a:pPr>
            <a:endParaRPr lang="en-GB" sz="1800" dirty="0">
              <a:solidFill>
                <a:srgbClr val="FF0000"/>
              </a:solidFill>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13645960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1: Frequency of Sensing Measurements </a:t>
            </a:r>
          </a:p>
        </p:txBody>
      </p:sp>
      <p:sp>
        <p:nvSpPr>
          <p:cNvPr id="9218" name="Rectangle 2"/>
          <p:cNvSpPr>
            <a:spLocks noGrp="1" noChangeArrowheads="1"/>
          </p:cNvSpPr>
          <p:nvPr>
            <p:ph idx="1"/>
          </p:nvPr>
        </p:nvSpPr>
        <p:spPr>
          <a:xfrm>
            <a:off x="914401" y="1828800"/>
            <a:ext cx="10361084" cy="4343399"/>
          </a:xfrm>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After an SBP procedure is established, the SBP responder needs to report </a:t>
            </a:r>
            <a:r>
              <a:rPr lang="en-GB" sz="1800" i="1" dirty="0">
                <a:effectLst/>
                <a:latin typeface="Times New Roman" panose="02020603050405020304" pitchFamily="18" charset="0"/>
                <a:ea typeface="Times New Roman" panose="02020603050405020304" pitchFamily="18" charset="0"/>
              </a:rPr>
              <a:t>a time series of CSI </a:t>
            </a:r>
            <a:r>
              <a:rPr lang="en-GB" sz="1800" dirty="0">
                <a:latin typeface="Times New Roman" panose="02020603050405020304" pitchFamily="18" charset="0"/>
                <a:ea typeface="Times New Roman" panose="02020603050405020304" pitchFamily="18" charset="0"/>
              </a:rPr>
              <a:t>to the SBP </a:t>
            </a:r>
            <a:r>
              <a:rPr lang="en-GB" sz="1800" dirty="0">
                <a:effectLst/>
                <a:latin typeface="Times New Roman" panose="02020603050405020304" pitchFamily="18" charset="0"/>
                <a:ea typeface="Times New Roman" panose="02020603050405020304" pitchFamily="18" charset="0"/>
              </a:rPr>
              <a:t>initiator.  In addition, the SBP responder needs to decide when to start each sensing measurement instance.</a:t>
            </a:r>
          </a:p>
          <a:p>
            <a:pPr>
              <a:buFont typeface="Times New Roman" pitchFamily="16" charset="0"/>
              <a:buChar char="•"/>
            </a:pPr>
            <a:r>
              <a:rPr lang="en-GB" sz="1800" u="sng" dirty="0">
                <a:effectLst/>
                <a:latin typeface="Times New Roman" panose="02020603050405020304" pitchFamily="18" charset="0"/>
                <a:ea typeface="Times New Roman" panose="02020603050405020304" pitchFamily="18" charset="0"/>
              </a:rPr>
              <a:t>Question 1</a:t>
            </a:r>
            <a:r>
              <a:rPr lang="en-GB" sz="1800" dirty="0">
                <a:effectLst/>
                <a:latin typeface="Times New Roman" panose="02020603050405020304" pitchFamily="18" charset="0"/>
                <a:ea typeface="Times New Roman" panose="02020603050405020304" pitchFamily="18" charset="0"/>
              </a:rPr>
              <a:t>: How frequently should the sensing measurement results be reported to the SBP initiator?</a:t>
            </a:r>
          </a:p>
          <a:p>
            <a:pPr>
              <a:buFont typeface="Times New Roman" pitchFamily="16" charset="0"/>
              <a:buChar char="•"/>
            </a:pPr>
            <a:r>
              <a:rPr lang="en-GB" sz="1800" u="sng" dirty="0">
                <a:latin typeface="Times New Roman" panose="02020603050405020304" pitchFamily="18" charset="0"/>
                <a:ea typeface="Times New Roman" panose="02020603050405020304" pitchFamily="18" charset="0"/>
              </a:rPr>
              <a:t>Question 2</a:t>
            </a:r>
            <a:r>
              <a:rPr lang="en-GB" sz="1800" dirty="0">
                <a:latin typeface="Times New Roman" panose="02020603050405020304" pitchFamily="18" charset="0"/>
                <a:ea typeface="Times New Roman" panose="02020603050405020304" pitchFamily="18" charset="0"/>
              </a:rPr>
              <a:t>: Who determines the frequency of sensing measurement reports?</a:t>
            </a:r>
            <a:endParaRPr lang="en-GB" sz="1800" dirty="0">
              <a:effectLst/>
              <a:latin typeface="Times New Roman" panose="02020603050405020304" pitchFamily="18" charset="0"/>
              <a:ea typeface="Times New Roman" panose="02020603050405020304" pitchFamily="18" charset="0"/>
            </a:endParaRP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Option 1: the SBP initiator </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Option 2: </a:t>
            </a:r>
            <a:r>
              <a:rPr lang="en-GB" sz="1600" b="1" dirty="0">
                <a:effectLst/>
                <a:latin typeface="Times New Roman" panose="02020603050405020304" pitchFamily="18" charset="0"/>
                <a:ea typeface="Times New Roman" panose="02020603050405020304" pitchFamily="18" charset="0"/>
              </a:rPr>
              <a:t>the SBP responder</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Option 3: negotiated </a:t>
            </a:r>
            <a:endParaRPr lang="en-GB" sz="1600" b="1"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u="sng" dirty="0">
                <a:latin typeface="Times New Roman" panose="02020603050405020304" pitchFamily="18" charset="0"/>
                <a:ea typeface="Times New Roman" panose="02020603050405020304" pitchFamily="18" charset="0"/>
              </a:rPr>
              <a:t>Question 3</a:t>
            </a:r>
            <a:r>
              <a:rPr lang="en-GB" sz="1800" dirty="0">
                <a:latin typeface="Times New Roman" panose="02020603050405020304" pitchFamily="18" charset="0"/>
                <a:ea typeface="Times New Roman" panose="02020603050405020304" pitchFamily="18" charset="0"/>
              </a:rPr>
              <a:t>: </a:t>
            </a:r>
            <a:r>
              <a:rPr lang="en-GB" sz="1800" dirty="0"/>
              <a:t>If the time instants of transmission of sensing NDP are aperiodic, should time stamps for CSI estimates be used in the reports?</a:t>
            </a:r>
          </a:p>
          <a:p>
            <a:pPr>
              <a:buFont typeface="Times New Roman" pitchFamily="16" charset="0"/>
              <a:buChar char="•"/>
            </a:pPr>
            <a:r>
              <a:rPr lang="en-GB" sz="1800" u="sng" dirty="0">
                <a:latin typeface="Times New Roman" panose="02020603050405020304" pitchFamily="18" charset="0"/>
                <a:ea typeface="Times New Roman" panose="02020603050405020304" pitchFamily="18" charset="0"/>
              </a:rPr>
              <a:t>Question 4</a:t>
            </a:r>
            <a:r>
              <a:rPr lang="en-GB" sz="1800" dirty="0">
                <a:latin typeface="Times New Roman" panose="02020603050405020304" pitchFamily="18" charset="0"/>
                <a:ea typeface="Times New Roman" panose="02020603050405020304" pitchFamily="18" charset="0"/>
              </a:rPr>
              <a:t>: Should threshold-based reporting be used (i.e., only if</a:t>
            </a:r>
            <a:r>
              <a:rPr lang="en-GB" sz="1800" dirty="0"/>
              <a:t> the variation between consecutive CSI estimates is significant, then the current measurement results are reported to the SBP initiator)?</a:t>
            </a:r>
          </a:p>
          <a:p>
            <a:pPr lvl="1">
              <a:buFont typeface="Times New Roman" pitchFamily="16" charset="0"/>
              <a:buChar char="•"/>
            </a:pPr>
            <a:r>
              <a:rPr lang="en-GB" sz="1600" b="1" dirty="0"/>
              <a:t>Simpler than the threshold-based reporting for TB sensing measurement instance</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21407228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2:  Consistent CSI Measurements over Time (I)</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u="sng" dirty="0">
                <a:effectLst/>
                <a:latin typeface="Times New Roman" panose="02020603050405020304" pitchFamily="18" charset="0"/>
                <a:ea typeface="Times New Roman" panose="02020603050405020304" pitchFamily="18" charset="0"/>
              </a:rPr>
              <a:t>Question</a:t>
            </a:r>
            <a:r>
              <a:rPr lang="en-GB" sz="1800" dirty="0">
                <a:effectLst/>
                <a:latin typeface="Times New Roman" panose="02020603050405020304" pitchFamily="18" charset="0"/>
                <a:ea typeface="Times New Roman" panose="02020603050405020304" pitchFamily="18" charset="0"/>
              </a:rPr>
              <a:t>: Which non-AP STAs are selected by the AP to participate in sensing measurement for the SBP procedure? </a:t>
            </a:r>
          </a:p>
          <a:p>
            <a:pPr>
              <a:buFont typeface="Times New Roman" pitchFamily="16" charset="0"/>
              <a:buChar char="•"/>
            </a:pPr>
            <a:r>
              <a:rPr lang="en-GB" sz="1800" dirty="0">
                <a:latin typeface="Times New Roman" panose="02020603050405020304" pitchFamily="18" charset="0"/>
                <a:ea typeface="Times New Roman" panose="02020603050405020304" pitchFamily="18" charset="0"/>
              </a:rPr>
              <a:t>A</a:t>
            </a:r>
            <a:r>
              <a:rPr lang="en-GB" sz="1800" dirty="0">
                <a:effectLst/>
                <a:latin typeface="Times New Roman" panose="02020603050405020304" pitchFamily="18" charset="0"/>
                <a:ea typeface="Times New Roman" panose="02020603050405020304" pitchFamily="18" charset="0"/>
              </a:rPr>
              <a:t>ssume that two non-AP STAs participate in each sensing measurement instance.</a:t>
            </a:r>
          </a:p>
          <a:p>
            <a:pPr>
              <a:buFont typeface="Times New Roman" pitchFamily="16" charset="0"/>
              <a:buChar char="•"/>
            </a:pPr>
            <a:r>
              <a:rPr lang="en-GB" sz="1800" u="sng" dirty="0">
                <a:effectLst/>
                <a:latin typeface="Times New Roman" panose="02020603050405020304" pitchFamily="18" charset="0"/>
                <a:ea typeface="Times New Roman" panose="02020603050405020304" pitchFamily="18" charset="0"/>
              </a:rPr>
              <a:t>Option 1</a:t>
            </a:r>
            <a:r>
              <a:rPr lang="en-GB" sz="1800" dirty="0">
                <a:effectLst/>
                <a:latin typeface="Times New Roman" panose="02020603050405020304" pitchFamily="18" charset="0"/>
                <a:ea typeface="Times New Roman" panose="02020603050405020304" pitchFamily="18" charset="0"/>
              </a:rPr>
              <a:t>: In each sensing measurement instance, the AP chooses two STAs from whoever responds to polling, which may lead to the following scenario:</a:t>
            </a:r>
            <a:r>
              <a:rPr lang="en-GB" dirty="0"/>
              <a:t> </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#1</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STA1 and STA2 are chosen. Thus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#2</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STA3 and STA4 are chosen. Thus CSI of STA3-AP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STA4-AP are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#3</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STA5 and STA6 are chosen. Thus CSI of STA5-AP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STA6-AP are estimated and reported.</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This</a:t>
            </a:r>
            <a:r>
              <a:rPr lang="en-GB" sz="1600" b="1" dirty="0"/>
              <a:t> time series of CSI estimate is not consistent.</a:t>
            </a:r>
            <a:endParaRPr lang="en-GB" sz="1400" b="1" dirty="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1587472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2:  Consistent CSI Measurements over Time (II)</a:t>
            </a:r>
          </a:p>
        </p:txBody>
      </p:sp>
      <p:sp>
        <p:nvSpPr>
          <p:cNvPr id="9218" name="Rectangle 2"/>
          <p:cNvSpPr>
            <a:spLocks noGrp="1" noChangeArrowheads="1"/>
          </p:cNvSpPr>
          <p:nvPr>
            <p:ph idx="1"/>
          </p:nvPr>
        </p:nvSpPr>
        <p:spPr>
          <a:xfrm>
            <a:off x="914401" y="1752600"/>
            <a:ext cx="10361084" cy="4648200"/>
          </a:xfrm>
          <a:ln/>
        </p:spPr>
        <p:txBody>
          <a:bodyPr/>
          <a:lstStyle/>
          <a:p>
            <a:pPr>
              <a:buFont typeface="Times New Roman" pitchFamily="16" charset="0"/>
              <a:buChar char="•"/>
            </a:pPr>
            <a:r>
              <a:rPr lang="en-GB" sz="1800" u="sng" dirty="0">
                <a:effectLst/>
                <a:latin typeface="Times New Roman" panose="02020603050405020304" pitchFamily="18" charset="0"/>
                <a:ea typeface="Times New Roman" panose="02020603050405020304" pitchFamily="18" charset="0"/>
              </a:rPr>
              <a:t>Option </a:t>
            </a:r>
            <a:r>
              <a:rPr lang="en-GB" sz="1800" u="sng" dirty="0">
                <a:latin typeface="Times New Roman" panose="02020603050405020304" pitchFamily="18" charset="0"/>
                <a:ea typeface="Times New Roman" panose="02020603050405020304" pitchFamily="18" charset="0"/>
              </a:rPr>
              <a:t>2</a:t>
            </a:r>
            <a:r>
              <a:rPr lang="en-GB" sz="1800" dirty="0">
                <a:effectLst/>
                <a:latin typeface="Times New Roman" panose="02020603050405020304" pitchFamily="18" charset="0"/>
                <a:ea typeface="Times New Roman" panose="02020603050405020304" pitchFamily="18" charset="0"/>
              </a:rPr>
              <a:t>: In the </a:t>
            </a:r>
            <a:r>
              <a:rPr lang="en-GB" sz="1800" dirty="0">
                <a:latin typeface="Times New Roman" panose="02020603050405020304" pitchFamily="18" charset="0"/>
                <a:ea typeface="Times New Roman" panose="02020603050405020304" pitchFamily="18" charset="0"/>
              </a:rPr>
              <a:t>1st</a:t>
            </a:r>
            <a:r>
              <a:rPr lang="en-GB" sz="1800" dirty="0">
                <a:effectLst/>
                <a:latin typeface="Times New Roman" panose="02020603050405020304" pitchFamily="18" charset="0"/>
                <a:ea typeface="Times New Roman" panose="02020603050405020304" pitchFamily="18" charset="0"/>
              </a:rPr>
              <a:t> sensing measurement instance, the AP chooses two STAs from whoever responds to polling. In the subsequent sensing measurement instances, the AP attempts to poll the same two STAs as in the </a:t>
            </a:r>
            <a:r>
              <a:rPr lang="en-GB" sz="1800" dirty="0">
                <a:latin typeface="Times New Roman" panose="02020603050405020304" pitchFamily="18" charset="0"/>
                <a:ea typeface="Times New Roman" panose="02020603050405020304" pitchFamily="18" charset="0"/>
              </a:rPr>
              <a:t>1st</a:t>
            </a:r>
            <a:r>
              <a:rPr lang="en-GB" sz="1800" dirty="0">
                <a:effectLst/>
                <a:latin typeface="Times New Roman" panose="02020603050405020304" pitchFamily="18" charset="0"/>
                <a:ea typeface="Times New Roman" panose="02020603050405020304" pitchFamily="18" charset="0"/>
              </a:rPr>
              <a:t> sensing measurement instance.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However, there is no guarantee for those two STAs to be available at any of the subsequent sensing measurement instances, which may lead to the following scenario:</a:t>
            </a:r>
            <a:r>
              <a:rPr lang="en-GB" dirty="0"/>
              <a:t> </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#1</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STA1 and STA2 are chosen. </a:t>
            </a:r>
            <a:r>
              <a:rPr lang="en-GB" sz="1600" b="1" dirty="0">
                <a:latin typeface="Times New Roman" panose="02020603050405020304" pitchFamily="18" charset="0"/>
                <a:ea typeface="Times New Roman" panose="02020603050405020304" pitchFamily="18" charset="0"/>
              </a:rPr>
              <a:t>Th</a:t>
            </a:r>
            <a:r>
              <a:rPr lang="en-GB" sz="1600" b="1" dirty="0">
                <a:effectLst/>
                <a:latin typeface="Times New Roman" panose="02020603050405020304" pitchFamily="18" charset="0"/>
                <a:ea typeface="Times New Roman" panose="02020603050405020304" pitchFamily="18" charset="0"/>
              </a:rPr>
              <a:t>us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#2</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a:t>
            </a:r>
            <a:r>
              <a:rPr lang="en-GB" sz="1600" b="1" dirty="0">
                <a:latin typeface="Times New Roman" panose="02020603050405020304" pitchFamily="18" charset="0"/>
                <a:ea typeface="Times New Roman" panose="02020603050405020304" pitchFamily="18" charset="0"/>
              </a:rPr>
              <a:t>neither</a:t>
            </a:r>
            <a:r>
              <a:rPr lang="en-GB" sz="1600" b="1" dirty="0">
                <a:effectLst/>
                <a:latin typeface="Times New Roman" panose="02020603050405020304" pitchFamily="18" charset="0"/>
                <a:ea typeface="Times New Roman" panose="02020603050405020304" pitchFamily="18" charset="0"/>
              </a:rPr>
              <a:t> STA1 </a:t>
            </a:r>
            <a:r>
              <a:rPr lang="en-GB" sz="1600" b="1" dirty="0">
                <a:latin typeface="Times New Roman" panose="02020603050405020304" pitchFamily="18" charset="0"/>
                <a:ea typeface="Times New Roman" panose="02020603050405020304" pitchFamily="18" charset="0"/>
              </a:rPr>
              <a:t>nor</a:t>
            </a:r>
            <a:r>
              <a:rPr lang="en-GB" sz="1600" b="1" dirty="0">
                <a:effectLst/>
                <a:latin typeface="Times New Roman" panose="02020603050405020304" pitchFamily="18" charset="0"/>
                <a:ea typeface="Times New Roman" panose="02020603050405020304" pitchFamily="18" charset="0"/>
              </a:rPr>
              <a:t> STA2 responds to polling. Thus no CSI is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#3</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a:t>
            </a:r>
            <a:r>
              <a:rPr lang="en-GB" sz="1600" b="1" dirty="0">
                <a:latin typeface="Times New Roman" panose="02020603050405020304" pitchFamily="18" charset="0"/>
                <a:ea typeface="Times New Roman" panose="02020603050405020304" pitchFamily="18" charset="0"/>
              </a:rPr>
              <a:t>neither</a:t>
            </a:r>
            <a:r>
              <a:rPr lang="en-GB" sz="1600" b="1" dirty="0">
                <a:effectLst/>
                <a:latin typeface="Times New Roman" panose="02020603050405020304" pitchFamily="18" charset="0"/>
                <a:ea typeface="Times New Roman" panose="02020603050405020304" pitchFamily="18" charset="0"/>
              </a:rPr>
              <a:t> STA1 </a:t>
            </a:r>
            <a:r>
              <a:rPr lang="en-GB" sz="1600" b="1" dirty="0">
                <a:latin typeface="Times New Roman" panose="02020603050405020304" pitchFamily="18" charset="0"/>
                <a:ea typeface="Times New Roman" panose="02020603050405020304" pitchFamily="18" charset="0"/>
              </a:rPr>
              <a:t>nor</a:t>
            </a:r>
            <a:r>
              <a:rPr lang="en-GB" sz="1600" b="1" dirty="0">
                <a:effectLst/>
                <a:latin typeface="Times New Roman" panose="02020603050405020304" pitchFamily="18" charset="0"/>
                <a:ea typeface="Times New Roman" panose="02020603050405020304" pitchFamily="18" charset="0"/>
              </a:rPr>
              <a:t> STA2 responds to polling. Thus no CSI is estimated and reported.</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This</a:t>
            </a:r>
            <a:r>
              <a:rPr lang="en-GB" sz="1600" b="1" dirty="0"/>
              <a:t> time series of CSI estimate does not get the job done.</a:t>
            </a:r>
          </a:p>
          <a:p>
            <a:pPr marL="400050">
              <a:buFont typeface="Arial" panose="020B0604020202020204" pitchFamily="34" charset="0"/>
              <a:buChar char="•"/>
            </a:pPr>
            <a:r>
              <a:rPr lang="en-GB" sz="1800" u="sng" dirty="0"/>
              <a:t>Remark</a:t>
            </a:r>
            <a:r>
              <a:rPr lang="en-GB" sz="1800" dirty="0"/>
              <a:t>: Consistency is less a problem for TB sensing measurement (e.g. an AP may trigger a larger number of STAs in each TF sounding phase to reduce the probability of no common STA in any two consecutive CSI measurements).</a:t>
            </a:r>
            <a:endParaRPr lang="en-GB" sz="1800" b="1" dirty="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31132178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2:  Consistent CSI Measurements over Time (III)</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latin typeface="Times New Roman" panose="02020603050405020304" pitchFamily="18" charset="0"/>
                <a:ea typeface="Times New Roman" panose="02020603050405020304" pitchFamily="18" charset="0"/>
              </a:rPr>
              <a:t>An i</a:t>
            </a:r>
            <a:r>
              <a:rPr lang="en-GB" sz="1800" dirty="0">
                <a:effectLst/>
                <a:latin typeface="Times New Roman" panose="02020603050405020304" pitchFamily="18" charset="0"/>
                <a:ea typeface="Times New Roman" panose="02020603050405020304" pitchFamily="18" charset="0"/>
              </a:rPr>
              <a:t>deal scenario of consistent CSI measurements:</a:t>
            </a:r>
            <a:r>
              <a:rPr lang="en-GB" dirty="0"/>
              <a:t> </a:t>
            </a:r>
            <a:r>
              <a:rPr lang="en-GB" sz="1800" dirty="0"/>
              <a:t>the same set of STAs participate in each sensing measurement instance during the SBP procedure.</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#1</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#2</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#n</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400050">
              <a:buFont typeface="Arial" panose="020B0604020202020204" pitchFamily="34" charset="0"/>
              <a:buChar char="•"/>
            </a:pPr>
            <a:endParaRPr lang="en-GB" sz="2000" dirty="0">
              <a:latin typeface="Times New Roman" panose="02020603050405020304" pitchFamily="18" charset="0"/>
              <a:ea typeface="Times New Roman" panose="02020603050405020304" pitchFamily="18" charset="0"/>
            </a:endParaRPr>
          </a:p>
          <a:p>
            <a:pPr marL="400050">
              <a:buFont typeface="Arial" panose="020B0604020202020204" pitchFamily="34" charset="0"/>
              <a:buChar char="•"/>
            </a:pPr>
            <a:r>
              <a:rPr lang="en-GB" sz="1800" b="1" u="sng" dirty="0">
                <a:effectLst/>
                <a:latin typeface="Times New Roman" panose="02020603050405020304" pitchFamily="18" charset="0"/>
                <a:ea typeface="Times New Roman" panose="02020603050405020304" pitchFamily="18" charset="0"/>
              </a:rPr>
              <a:t>Question</a:t>
            </a:r>
            <a:r>
              <a:rPr lang="en-GB" sz="1800" b="1" dirty="0">
                <a:effectLst/>
                <a:latin typeface="Times New Roman" panose="02020603050405020304" pitchFamily="18" charset="0"/>
                <a:ea typeface="Times New Roman" panose="02020603050405020304" pitchFamily="18" charset="0"/>
              </a:rPr>
              <a:t>: Should a requirement be defined for the consistency of CSI measurements over time?</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7595912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1065213"/>
          </a:xfrm>
        </p:spPr>
        <p:txBody>
          <a:bodyPr/>
          <a:lstStyle/>
          <a:p>
            <a:r>
              <a:rPr lang="en-GB" sz="3000" dirty="0"/>
              <a:t>Requirements</a:t>
            </a:r>
            <a:r>
              <a:rPr lang="en-GB" sz="2800" dirty="0"/>
              <a:t> for Consistent CSI Measurements over Time</a:t>
            </a:r>
          </a:p>
        </p:txBody>
      </p:sp>
      <p:sp>
        <p:nvSpPr>
          <p:cNvPr id="9218" name="Rectangle 2"/>
          <p:cNvSpPr>
            <a:spLocks noGrp="1" noChangeArrowheads="1"/>
          </p:cNvSpPr>
          <p:nvPr>
            <p:ph idx="1"/>
          </p:nvPr>
        </p:nvSpPr>
        <p:spPr>
          <a:ln/>
        </p:spPr>
        <p:txBody>
          <a:bodyPr/>
          <a:lstStyle/>
          <a:p>
            <a:pPr>
              <a:buFont typeface="+mj-lt"/>
              <a:buAutoNum type="arabicPeriod"/>
            </a:pPr>
            <a:r>
              <a:rPr lang="en-US" sz="1800" b="1" u="sng" dirty="0"/>
              <a:t>Requirement for each pair of sensing initiator/responder</a:t>
            </a:r>
            <a:r>
              <a:rPr lang="en-US" sz="1800" b="1" dirty="0"/>
              <a:t>: In a WLAN sensing procedure, for the same sensing measurement setup, the sensing measurement reports generated or received by the sensing initiator shall contain the CSI from the same set of TX/RX antenna pairs.</a:t>
            </a:r>
          </a:p>
          <a:p>
            <a:pPr>
              <a:buFont typeface="+mj-lt"/>
              <a:buAutoNum type="arabicPeriod"/>
            </a:pPr>
            <a:r>
              <a:rPr lang="en-US" sz="1800" b="1" u="sng" dirty="0"/>
              <a:t>Requirement for an SBP responder</a:t>
            </a:r>
            <a:r>
              <a:rPr lang="en-US" sz="1800" b="1" dirty="0"/>
              <a:t>: In an SBP procedure, the sensing measurement reports received by the SBP initiator shall contain the CSI from the same set of TX/RX antenna pairs.</a:t>
            </a:r>
          </a:p>
          <a:p>
            <a:pPr lvl="1">
              <a:buFont typeface="Arial" panose="020B0604020202020204" pitchFamily="34" charset="0"/>
              <a:buChar char="•"/>
            </a:pPr>
            <a:r>
              <a:rPr lang="en-US" sz="1600" b="1" dirty="0"/>
              <a:t>Requirement 1 is necessary for all pairs of sensing initiator/responder involved.</a:t>
            </a:r>
          </a:p>
          <a:p>
            <a:pPr lvl="1">
              <a:buFont typeface="Arial" panose="020B0604020202020204" pitchFamily="34" charset="0"/>
              <a:buChar char="•"/>
            </a:pPr>
            <a:r>
              <a:rPr lang="en-US" sz="1600" b="1" dirty="0"/>
              <a:t>The SBP responder shall perform sensing measurements with the same set of sensing responders.</a:t>
            </a:r>
          </a:p>
          <a:p>
            <a:pPr>
              <a:buFont typeface="Times New Roman" pitchFamily="16" charset="0"/>
              <a:buChar char="•"/>
            </a:pPr>
            <a:endParaRPr lang="en-US" sz="1600" b="1" dirty="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8655926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#1</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to add the following to the 11bf SFD?</a:t>
            </a:r>
          </a:p>
          <a:p>
            <a:pPr lvl="1">
              <a:buFont typeface="Times New Roman" pitchFamily="16" charset="0"/>
              <a:buChar char="•"/>
            </a:pPr>
            <a:r>
              <a:rPr lang="en-US" b="1" dirty="0"/>
              <a:t>For the same sensing measurement setup, the sensing measurement reports shall contain the CSI from the same set of TX/RX antenna pairs.</a:t>
            </a:r>
          </a:p>
          <a:p>
            <a:pPr marL="457200" lvl="1" indent="0"/>
            <a:endParaRPr lang="en-US" sz="1600" b="1" kern="0" dirty="0">
              <a:solidFill>
                <a:srgbClr val="000000"/>
              </a:solidFill>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14963855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#2</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to add the following to the 11bf SFD?</a:t>
            </a:r>
          </a:p>
          <a:p>
            <a:pPr lvl="1">
              <a:buFont typeface="Times New Roman" pitchFamily="16" charset="0"/>
              <a:buChar char="•"/>
            </a:pPr>
            <a:r>
              <a:rPr lang="en-US" b="1" dirty="0"/>
              <a:t>In an SBP procedure, the sensing measurement reports received by the SBP initiator shall contain the CSI from the same set of TX/RX antenna pairs.</a:t>
            </a:r>
          </a:p>
          <a:p>
            <a:pPr marL="457200" lvl="1" indent="0"/>
            <a:endParaRPr lang="en-US" sz="1600" b="1" kern="0" dirty="0">
              <a:solidFill>
                <a:srgbClr val="000000"/>
              </a:solidFill>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16646518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1124</Words>
  <Application>Microsoft Office PowerPoint</Application>
  <PresentationFormat>Widescreen</PresentationFormat>
  <Paragraphs>117</Paragraphs>
  <Slides>9</Slides>
  <Notes>9</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6" baseType="lpstr">
      <vt:lpstr>Arial</vt:lpstr>
      <vt:lpstr>Calibri</vt:lpstr>
      <vt:lpstr>Calibri Light</vt:lpstr>
      <vt:lpstr>Times New Roman</vt:lpstr>
      <vt:lpstr>Office Theme</vt:lpstr>
      <vt:lpstr>Custom Design</vt:lpstr>
      <vt:lpstr>Document</vt:lpstr>
      <vt:lpstr>On Sensing by Proxy</vt:lpstr>
      <vt:lpstr>Motivation</vt:lpstr>
      <vt:lpstr>Issue 1: Frequency of Sensing Measurements </vt:lpstr>
      <vt:lpstr>Issue 2:  Consistent CSI Measurements over Time (I)</vt:lpstr>
      <vt:lpstr>Issue 2:  Consistent CSI Measurements over Time (II)</vt:lpstr>
      <vt:lpstr>Issue 2:  Consistent CSI Measurements over Time (III)</vt:lpstr>
      <vt:lpstr>Requirements for Consistent CSI Measurements over Time</vt:lpstr>
      <vt:lpstr>Straw Poll #1</vt:lpstr>
      <vt:lpstr>Straw Poll #2</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Sensing Transmitters</dc:title>
  <dc:creator>Dong Wei</dc:creator>
  <cp:lastModifiedBy>Dong Wei</cp:lastModifiedBy>
  <cp:revision>456</cp:revision>
  <cp:lastPrinted>1601-01-01T00:00:00Z</cp:lastPrinted>
  <dcterms:created xsi:type="dcterms:W3CDTF">2021-08-26T21:34:44Z</dcterms:created>
  <dcterms:modified xsi:type="dcterms:W3CDTF">2022-03-31T23:16:44Z</dcterms:modified>
</cp:coreProperties>
</file>