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56" r:id="rId3"/>
    <p:sldId id="265" r:id="rId4"/>
    <p:sldId id="291" r:id="rId5"/>
    <p:sldId id="292" r:id="rId6"/>
    <p:sldId id="296" r:id="rId7"/>
    <p:sldId id="297" r:id="rId8"/>
    <p:sldId id="288" r:id="rId9"/>
    <p:sldId id="298"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2" autoAdjust="0"/>
  </p:normalViewPr>
  <p:slideViewPr>
    <p:cSldViewPr>
      <p:cViewPr varScale="1">
        <p:scale>
          <a:sx n="109" d="100"/>
          <a:sy n="109" d="100"/>
        </p:scale>
        <p:origin x="39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7975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3709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78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a:t>February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2/28/2022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802.11-22/0377r0</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2/28/2022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Sensing by Proxy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2022-02-24</a:t>
            </a:r>
          </a:p>
        </p:txBody>
      </p:sp>
      <p:sp>
        <p:nvSpPr>
          <p:cNvPr id="6"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384"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There is little content in the subclause for SBP procedure reporting. </a:t>
            </a:r>
          </a:p>
          <a:p>
            <a:pPr>
              <a:buFont typeface="Times New Roman" pitchFamily="16" charset="0"/>
              <a:buChar char="•"/>
            </a:pPr>
            <a:r>
              <a:rPr lang="en-GB" sz="1800" dirty="0"/>
              <a:t>This contribution discusses some issues of SBP procedure reporting which have not yet addressed by </a:t>
            </a:r>
            <a:r>
              <a:rPr lang="en-GB" sz="1800" dirty="0" err="1"/>
              <a:t>TGbf</a:t>
            </a:r>
            <a:r>
              <a:rPr lang="en-GB" sz="1800" dirty="0"/>
              <a:t>.</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1: Frequency of Sensing Measurements </a:t>
            </a:r>
          </a:p>
        </p:txBody>
      </p:sp>
      <p:sp>
        <p:nvSpPr>
          <p:cNvPr id="9218" name="Rectangle 2"/>
          <p:cNvSpPr>
            <a:spLocks noGrp="1" noChangeArrowheads="1"/>
          </p:cNvSpPr>
          <p:nvPr>
            <p:ph idx="1"/>
          </p:nvPr>
        </p:nvSpPr>
        <p:spPr>
          <a:xfrm>
            <a:off x="914401" y="1828800"/>
            <a:ext cx="10361084" cy="4113213"/>
          </a:xfrm>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After an SBP procedure is established, the SBP responder needs to report a time series of CSI </a:t>
            </a:r>
            <a:r>
              <a:rPr lang="en-GB" sz="1800" dirty="0">
                <a:latin typeface="Times New Roman" panose="02020603050405020304" pitchFamily="18" charset="0"/>
                <a:ea typeface="Times New Roman" panose="02020603050405020304" pitchFamily="18" charset="0"/>
              </a:rPr>
              <a:t>to the SBP </a:t>
            </a:r>
            <a:r>
              <a:rPr lang="en-GB" sz="1800" dirty="0">
                <a:effectLst/>
                <a:latin typeface="Times New Roman" panose="02020603050405020304" pitchFamily="18" charset="0"/>
                <a:ea typeface="Times New Roman" panose="02020603050405020304" pitchFamily="18" charset="0"/>
              </a:rPr>
              <a:t>initiator.  In addition, the SBP responder needs to decide when to start each sensing measurement instance.</a:t>
            </a:r>
          </a:p>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Question 1</a:t>
            </a:r>
            <a:r>
              <a:rPr lang="en-GB" sz="1800" dirty="0">
                <a:effectLst/>
                <a:latin typeface="Times New Roman" panose="02020603050405020304" pitchFamily="18" charset="0"/>
                <a:ea typeface="Times New Roman" panose="02020603050405020304" pitchFamily="18" charset="0"/>
              </a:rPr>
              <a:t>: How frequently should the sensing measurement results be reported to the SBP initiator?</a:t>
            </a: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2</a:t>
            </a:r>
            <a:r>
              <a:rPr lang="en-GB" sz="1800" dirty="0">
                <a:latin typeface="Times New Roman" panose="02020603050405020304" pitchFamily="18" charset="0"/>
                <a:ea typeface="Times New Roman" panose="02020603050405020304" pitchFamily="18" charset="0"/>
              </a:rPr>
              <a:t>: Who determines the frequency of sensing measurement reports?</a:t>
            </a:r>
            <a:endParaRPr lang="en-GB" sz="1800" dirty="0">
              <a:effectLst/>
              <a:latin typeface="Times New Roman" panose="02020603050405020304" pitchFamily="18" charset="0"/>
              <a:ea typeface="Times New Roman" panose="02020603050405020304" pitchFamily="18" charset="0"/>
            </a:endParaRP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Option 1: the SBP initiator </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Option 2: </a:t>
            </a:r>
            <a:r>
              <a:rPr lang="en-GB" sz="1600" b="1" dirty="0">
                <a:effectLst/>
                <a:latin typeface="Times New Roman" panose="02020603050405020304" pitchFamily="18" charset="0"/>
                <a:ea typeface="Times New Roman" panose="02020603050405020304" pitchFamily="18" charset="0"/>
              </a:rPr>
              <a:t>the SBP responder</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Option 3: negotiated </a:t>
            </a:r>
            <a:endParaRPr lang="en-GB" sz="1600" b="1"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3</a:t>
            </a:r>
            <a:r>
              <a:rPr lang="en-GB" sz="1800" dirty="0">
                <a:latin typeface="Times New Roman" panose="02020603050405020304" pitchFamily="18" charset="0"/>
                <a:ea typeface="Times New Roman" panose="02020603050405020304" pitchFamily="18" charset="0"/>
              </a:rPr>
              <a:t>: </a:t>
            </a:r>
            <a:r>
              <a:rPr lang="en-GB" sz="1800" dirty="0"/>
              <a:t>If the time instants of transmissions of sensing NDP are aperiodic, should time stamps for CSI estimates be used in the reports?</a:t>
            </a: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4</a:t>
            </a:r>
            <a:r>
              <a:rPr lang="en-GB" sz="1800" dirty="0">
                <a:latin typeface="Times New Roman" panose="02020603050405020304" pitchFamily="18" charset="0"/>
                <a:ea typeface="Times New Roman" panose="02020603050405020304" pitchFamily="18" charset="0"/>
              </a:rPr>
              <a:t>: Should threshold-based reporting be used (i.e., only if</a:t>
            </a:r>
            <a:r>
              <a:rPr lang="en-GB" sz="1800" dirty="0"/>
              <a:t> the variation between consecutive CSI estimates is significant, then the measurement results are reported)?</a:t>
            </a:r>
          </a:p>
          <a:p>
            <a:pPr lvl="1">
              <a:buFont typeface="Times New Roman" pitchFamily="16" charset="0"/>
              <a:buChar char="•"/>
            </a:pPr>
            <a:r>
              <a:rPr lang="en-GB" sz="1600" b="1" dirty="0"/>
              <a:t>Simpler than the threshold-based reporting for TB sensing measurement instance</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21407228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Question: Which non-AP STAs are selected by the AP to participate in sensing measurement for the SBP procedure?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WLOG, assume that two non-AP STAs participate in each sensing measurement instance.</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Option 1: In each sensing measurement instance, the AP chooses two STAs from whoever responds to polling, which may lead to the following scenario:</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STA1 and STA2 are chosen. Thus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STA3 and STA4 are chosen. Thus CSI of STA3-AP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STA4-AP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#3</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STA5 and STA6 are chosen. Thus CSI of STA5-AP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STA6-AP are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This</a:t>
            </a:r>
            <a:r>
              <a:rPr lang="en-GB" sz="1600" b="1" dirty="0"/>
              <a:t> time series of CSI estimate is not consistent.</a:t>
            </a:r>
            <a:endParaRPr lang="en-GB" sz="14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Option </a:t>
            </a:r>
            <a:r>
              <a:rPr lang="en-GB" sz="1800" dirty="0">
                <a:latin typeface="Times New Roman" panose="02020603050405020304" pitchFamily="18" charset="0"/>
                <a:ea typeface="Times New Roman" panose="02020603050405020304" pitchFamily="18" charset="0"/>
              </a:rPr>
              <a:t>2</a:t>
            </a:r>
            <a:r>
              <a:rPr lang="en-GB" sz="1800" dirty="0">
                <a:effectLst/>
                <a:latin typeface="Times New Roman" panose="02020603050405020304" pitchFamily="18" charset="0"/>
                <a:ea typeface="Times New Roman" panose="02020603050405020304" pitchFamily="18" charset="0"/>
              </a:rPr>
              <a:t>: In the </a:t>
            </a:r>
            <a:r>
              <a:rPr lang="en-GB" sz="1800" dirty="0">
                <a:latin typeface="Times New Roman" panose="02020603050405020304" pitchFamily="18" charset="0"/>
                <a:ea typeface="Times New Roman" panose="02020603050405020304" pitchFamily="18" charset="0"/>
              </a:rPr>
              <a:t>1st</a:t>
            </a:r>
            <a:r>
              <a:rPr lang="en-GB" sz="1800" dirty="0">
                <a:effectLst/>
                <a:latin typeface="Times New Roman" panose="02020603050405020304" pitchFamily="18" charset="0"/>
                <a:ea typeface="Times New Roman" panose="02020603050405020304" pitchFamily="18" charset="0"/>
              </a:rPr>
              <a:t> sensing measurement instance, the AP chooses two STAs from whoever responds to polling. In the subsequent sensing measurement instances, the AP attempts to poll the same two STAs as in the </a:t>
            </a:r>
            <a:r>
              <a:rPr lang="en-GB" sz="1800" dirty="0">
                <a:latin typeface="Times New Roman" panose="02020603050405020304" pitchFamily="18" charset="0"/>
                <a:ea typeface="Times New Roman" panose="02020603050405020304" pitchFamily="18" charset="0"/>
              </a:rPr>
              <a:t>1st</a:t>
            </a:r>
            <a:r>
              <a:rPr lang="en-GB" sz="1800" dirty="0">
                <a:effectLst/>
                <a:latin typeface="Times New Roman" panose="02020603050405020304" pitchFamily="18" charset="0"/>
                <a:ea typeface="Times New Roman" panose="02020603050405020304" pitchFamily="18" charset="0"/>
              </a:rPr>
              <a:t> sensing measurement instance.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However, there is no guarantee for those two STAs to be available at any of the subsequent sensing measurement instances, which may lead to the following scenario:</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STA1 and STA2 are chosen. </a:t>
            </a:r>
            <a:r>
              <a:rPr lang="en-GB" sz="1600" b="1" dirty="0">
                <a:latin typeface="Times New Roman" panose="02020603050405020304" pitchFamily="18" charset="0"/>
                <a:ea typeface="Times New Roman" panose="02020603050405020304" pitchFamily="18" charset="0"/>
              </a:rPr>
              <a:t>Th</a:t>
            </a:r>
            <a:r>
              <a:rPr lang="en-GB" sz="1600" b="1" dirty="0">
                <a:effectLst/>
                <a:latin typeface="Times New Roman" panose="02020603050405020304" pitchFamily="18" charset="0"/>
                <a:ea typeface="Times New Roman" panose="02020603050405020304" pitchFamily="18" charset="0"/>
              </a:rPr>
              <a:t>us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a:t>
            </a:r>
            <a:r>
              <a:rPr lang="en-GB" sz="1600" b="1" dirty="0">
                <a:latin typeface="Times New Roman" panose="02020603050405020304" pitchFamily="18" charset="0"/>
                <a:ea typeface="Times New Roman" panose="02020603050405020304" pitchFamily="18" charset="0"/>
              </a:rPr>
              <a:t>neither</a:t>
            </a:r>
            <a:r>
              <a:rPr lang="en-GB" sz="1600" b="1" dirty="0">
                <a:effectLst/>
                <a:latin typeface="Times New Roman" panose="02020603050405020304" pitchFamily="18" charset="0"/>
                <a:ea typeface="Times New Roman" panose="02020603050405020304" pitchFamily="18" charset="0"/>
              </a:rPr>
              <a:t> STA1 </a:t>
            </a:r>
            <a:r>
              <a:rPr lang="en-GB" sz="1600" b="1" dirty="0">
                <a:latin typeface="Times New Roman" panose="02020603050405020304" pitchFamily="18" charset="0"/>
                <a:ea typeface="Times New Roman" panose="02020603050405020304" pitchFamily="18" charset="0"/>
              </a:rPr>
              <a:t>nor</a:t>
            </a:r>
            <a:r>
              <a:rPr lang="en-GB" sz="1600" b="1" dirty="0">
                <a:effectLst/>
                <a:latin typeface="Times New Roman" panose="02020603050405020304" pitchFamily="18" charset="0"/>
                <a:ea typeface="Times New Roman" panose="02020603050405020304" pitchFamily="18" charset="0"/>
              </a:rPr>
              <a:t> STA2 responds to polling. Thus no CSI is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#3</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a:t>
            </a:r>
            <a:r>
              <a:rPr lang="en-GB" sz="1600" b="1" dirty="0">
                <a:latin typeface="Times New Roman" panose="02020603050405020304" pitchFamily="18" charset="0"/>
                <a:ea typeface="Times New Roman" panose="02020603050405020304" pitchFamily="18" charset="0"/>
              </a:rPr>
              <a:t>neither</a:t>
            </a:r>
            <a:r>
              <a:rPr lang="en-GB" sz="1600" b="1" dirty="0">
                <a:effectLst/>
                <a:latin typeface="Times New Roman" panose="02020603050405020304" pitchFamily="18" charset="0"/>
                <a:ea typeface="Times New Roman" panose="02020603050405020304" pitchFamily="18" charset="0"/>
              </a:rPr>
              <a:t> STA1 </a:t>
            </a:r>
            <a:r>
              <a:rPr lang="en-GB" sz="1600" b="1" dirty="0">
                <a:latin typeface="Times New Roman" panose="02020603050405020304" pitchFamily="18" charset="0"/>
                <a:ea typeface="Times New Roman" panose="02020603050405020304" pitchFamily="18" charset="0"/>
              </a:rPr>
              <a:t>nor</a:t>
            </a:r>
            <a:r>
              <a:rPr lang="en-GB" sz="1600" b="1" dirty="0">
                <a:effectLst/>
                <a:latin typeface="Times New Roman" panose="02020603050405020304" pitchFamily="18" charset="0"/>
                <a:ea typeface="Times New Roman" panose="02020603050405020304" pitchFamily="18" charset="0"/>
              </a:rPr>
              <a:t> STA2 responds to polling. Thus no CSI is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This</a:t>
            </a:r>
            <a:r>
              <a:rPr lang="en-GB" sz="1600" b="1" dirty="0"/>
              <a:t> time series of CSI estimate does not get the job done.</a:t>
            </a:r>
            <a:endParaRPr lang="en-GB" sz="14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(III)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An i</a:t>
            </a:r>
            <a:r>
              <a:rPr lang="en-GB" sz="1800" dirty="0">
                <a:effectLst/>
                <a:latin typeface="Times New Roman" panose="02020603050405020304" pitchFamily="18" charset="0"/>
                <a:ea typeface="Times New Roman" panose="02020603050405020304" pitchFamily="18" charset="0"/>
              </a:rPr>
              <a:t>deal scenario of consistent CSI measurements:</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#n</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7595912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t>Which of the following do you prefer?</a:t>
            </a:r>
          </a:p>
          <a:p>
            <a:pPr marL="800100" lvl="1" indent="-342900">
              <a:buFont typeface="+mj-lt"/>
              <a:buAutoNum type="alphaUcPeriod"/>
            </a:pPr>
            <a:r>
              <a:rPr lang="en-US" sz="1600" b="1" dirty="0" err="1">
                <a:latin typeface="Times New Roman" panose="02020603050405020304" pitchFamily="18" charset="0"/>
                <a:ea typeface="Times New Roman" panose="02020603050405020304" pitchFamily="18" charset="0"/>
              </a:rPr>
              <a:t>TGbf</a:t>
            </a:r>
            <a:r>
              <a:rPr lang="en-US" sz="1600" b="1" dirty="0">
                <a:latin typeface="Times New Roman" panose="02020603050405020304" pitchFamily="18" charset="0"/>
                <a:ea typeface="Times New Roman" panose="02020603050405020304" pitchFamily="18" charset="0"/>
              </a:rPr>
              <a:t> should start to develop solution(s) to address the issue of frequency of sensing measurements for SBP (described on Slide 3).</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It is too early for </a:t>
            </a:r>
            <a:r>
              <a:rPr lang="en-US" sz="1600" b="1" kern="0" dirty="0" err="1">
                <a:solidFill>
                  <a:srgbClr val="000000"/>
                </a:solidFill>
                <a:latin typeface="Times New Roman" panose="02020603050405020304" pitchFamily="18" charset="0"/>
                <a:ea typeface="Times New Roman" panose="02020603050405020304" pitchFamily="18" charset="0"/>
              </a:rPr>
              <a:t>TGbf</a:t>
            </a:r>
            <a:r>
              <a:rPr lang="en-US" sz="1600" b="1" kern="0" dirty="0">
                <a:solidFill>
                  <a:srgbClr val="000000"/>
                </a:solidFill>
                <a:latin typeface="Times New Roman" panose="02020603050405020304" pitchFamily="18" charset="0"/>
                <a:ea typeface="Times New Roman" panose="02020603050405020304" pitchFamily="18" charset="0"/>
              </a:rPr>
              <a:t> to address the issue.</a:t>
            </a:r>
          </a:p>
          <a:p>
            <a:pPr marL="800100" lvl="1" indent="-342900">
              <a:buFont typeface="+mj-lt"/>
              <a:buAutoNum type="alphaUcPeriod"/>
            </a:pPr>
            <a:r>
              <a:rPr lang="en-US" sz="1600" b="1" kern="0" dirty="0" err="1">
                <a:solidFill>
                  <a:srgbClr val="000000"/>
                </a:solidFill>
                <a:latin typeface="Times New Roman" panose="02020603050405020304" pitchFamily="18" charset="0"/>
                <a:ea typeface="Times New Roman" panose="02020603050405020304" pitchFamily="18" charset="0"/>
              </a:rPr>
              <a:t>TGbf</a:t>
            </a:r>
            <a:r>
              <a:rPr lang="en-US" sz="1600" b="1" kern="0" dirty="0">
                <a:solidFill>
                  <a:srgbClr val="000000"/>
                </a:solidFill>
                <a:latin typeface="Times New Roman" panose="02020603050405020304" pitchFamily="18" charset="0"/>
                <a:ea typeface="Times New Roman" panose="02020603050405020304" pitchFamily="18" charset="0"/>
              </a:rPr>
              <a:t> does not need to address the issue.</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Abstain.</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November 2021</a:t>
            </a:r>
            <a:endParaRPr lang="en-GB" dirty="0"/>
          </a:p>
        </p:txBody>
      </p:sp>
    </p:spTree>
    <p:extLst>
      <p:ext uri="{BB962C8B-B14F-4D97-AF65-F5344CB8AC3E}">
        <p14:creationId xmlns:p14="http://schemas.microsoft.com/office/powerpoint/2010/main" val="1664651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t>Which of the following do you prefer?</a:t>
            </a:r>
          </a:p>
          <a:p>
            <a:pPr marL="800100" lvl="1" indent="-342900">
              <a:buFont typeface="+mj-lt"/>
              <a:buAutoNum type="alphaUcPeriod"/>
            </a:pPr>
            <a:r>
              <a:rPr lang="en-US" sz="1600" b="1" dirty="0" err="1">
                <a:latin typeface="Times New Roman" panose="02020603050405020304" pitchFamily="18" charset="0"/>
                <a:ea typeface="Times New Roman" panose="02020603050405020304" pitchFamily="18" charset="0"/>
              </a:rPr>
              <a:t>TGbf</a:t>
            </a:r>
            <a:r>
              <a:rPr lang="en-US" sz="1600" b="1" dirty="0">
                <a:latin typeface="Times New Roman" panose="02020603050405020304" pitchFamily="18" charset="0"/>
                <a:ea typeface="Times New Roman" panose="02020603050405020304" pitchFamily="18" charset="0"/>
              </a:rPr>
              <a:t> should start to develop solution(s) to address the issue of consistency of sensing measurements for SBP (described on Slides 4 - 6).</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It is too early for </a:t>
            </a:r>
            <a:r>
              <a:rPr lang="en-US" sz="1600" b="1" kern="0" dirty="0" err="1">
                <a:solidFill>
                  <a:srgbClr val="000000"/>
                </a:solidFill>
                <a:latin typeface="Times New Roman" panose="02020603050405020304" pitchFamily="18" charset="0"/>
                <a:ea typeface="Times New Roman" panose="02020603050405020304" pitchFamily="18" charset="0"/>
              </a:rPr>
              <a:t>TGbf</a:t>
            </a:r>
            <a:r>
              <a:rPr lang="en-US" sz="1600" b="1" kern="0" dirty="0">
                <a:solidFill>
                  <a:srgbClr val="000000"/>
                </a:solidFill>
                <a:latin typeface="Times New Roman" panose="02020603050405020304" pitchFamily="18" charset="0"/>
                <a:ea typeface="Times New Roman" panose="02020603050405020304" pitchFamily="18" charset="0"/>
              </a:rPr>
              <a:t> to address the issue.</a:t>
            </a:r>
          </a:p>
          <a:p>
            <a:pPr marL="800100" lvl="1" indent="-342900">
              <a:buFont typeface="+mj-lt"/>
              <a:buAutoNum type="alphaUcPeriod"/>
            </a:pPr>
            <a:r>
              <a:rPr lang="en-US" sz="1600" b="1" kern="0" dirty="0" err="1">
                <a:solidFill>
                  <a:srgbClr val="000000"/>
                </a:solidFill>
                <a:latin typeface="Times New Roman" panose="02020603050405020304" pitchFamily="18" charset="0"/>
                <a:ea typeface="Times New Roman" panose="02020603050405020304" pitchFamily="18" charset="0"/>
              </a:rPr>
              <a:t>TGbf</a:t>
            </a:r>
            <a:r>
              <a:rPr lang="en-US" sz="1600" b="1" kern="0" dirty="0">
                <a:solidFill>
                  <a:srgbClr val="000000"/>
                </a:solidFill>
                <a:latin typeface="Times New Roman" panose="02020603050405020304" pitchFamily="18" charset="0"/>
                <a:ea typeface="Times New Roman" panose="02020603050405020304" pitchFamily="18" charset="0"/>
              </a:rPr>
              <a:t> does not need to address the issue.</a:t>
            </a:r>
          </a:p>
          <a:p>
            <a:pPr marL="800100" lvl="1" indent="-342900">
              <a:buFont typeface="+mj-lt"/>
              <a:buAutoNum type="alphaUcPeriod"/>
            </a:pPr>
            <a:r>
              <a:rPr lang="en-US" sz="1600" b="1" kern="0" dirty="0">
                <a:solidFill>
                  <a:srgbClr val="000000"/>
                </a:solidFill>
                <a:latin typeface="Times New Roman" panose="02020603050405020304" pitchFamily="18" charset="0"/>
                <a:ea typeface="Times New Roman" panose="02020603050405020304" pitchFamily="18" charset="0"/>
              </a:rPr>
              <a:t>Abstain.</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November 2021</a:t>
            </a:r>
            <a:endParaRPr lang="en-GB" dirty="0"/>
          </a:p>
        </p:txBody>
      </p:sp>
    </p:spTree>
    <p:extLst>
      <p:ext uri="{BB962C8B-B14F-4D97-AF65-F5344CB8AC3E}">
        <p14:creationId xmlns:p14="http://schemas.microsoft.com/office/powerpoint/2010/main" val="2926473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888</Words>
  <Application>Microsoft Office PowerPoint</Application>
  <PresentationFormat>Widescreen</PresentationFormat>
  <Paragraphs>105</Paragraphs>
  <Slides>8</Slides>
  <Notes>8</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5" baseType="lpstr">
      <vt:lpstr>Arial</vt:lpstr>
      <vt:lpstr>Calibri</vt:lpstr>
      <vt:lpstr>Calibri Light</vt:lpstr>
      <vt:lpstr>Times New Roman</vt:lpstr>
      <vt:lpstr>Office Theme</vt:lpstr>
      <vt:lpstr>Custom Design</vt:lpstr>
      <vt:lpstr>Document</vt:lpstr>
      <vt:lpstr>On Sensing by Proxy</vt:lpstr>
      <vt:lpstr>Motivation</vt:lpstr>
      <vt:lpstr>Issue 1: Frequency of Sensing Measurements </vt:lpstr>
      <vt:lpstr>Issue 2:  Consistent CSI Measurements over Time (I)</vt:lpstr>
      <vt:lpstr>Issue 2:  Consistent CSI Measurements over Time (II)</vt:lpstr>
      <vt:lpstr>Issue 2:  Consistent CSI Measurements over Time (III)</vt:lpstr>
      <vt:lpstr>SP 1</vt:lpstr>
      <vt:lpstr>SP 2</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407</cp:revision>
  <cp:lastPrinted>1601-01-01T00:00:00Z</cp:lastPrinted>
  <dcterms:created xsi:type="dcterms:W3CDTF">2021-08-26T21:34:44Z</dcterms:created>
  <dcterms:modified xsi:type="dcterms:W3CDTF">2022-03-01T07:20:47Z</dcterms:modified>
</cp:coreProperties>
</file>