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314" r:id="rId18"/>
    <p:sldId id="315" r:id="rId19"/>
    <p:sldId id="316" r:id="rId20"/>
    <p:sldId id="317" r:id="rId21"/>
    <p:sldId id="318" r:id="rId22"/>
    <p:sldId id="319" r:id="rId23"/>
    <p:sldId id="320" r:id="rId24"/>
    <p:sldId id="321" r:id="rId25"/>
    <p:sldId id="311" r:id="rId26"/>
    <p:sldId id="298" r:id="rId27"/>
    <p:sldId id="309" r:id="rId28"/>
    <p:sldId id="313" r:id="rId29"/>
    <p:sldId id="297" r:id="rId30"/>
    <p:sldId id="310" r:id="rId31"/>
    <p:sldId id="296" r:id="rId32"/>
    <p:sldId id="307" r:id="rId33"/>
    <p:sldId id="295" r:id="rId34"/>
    <p:sldId id="306"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6" d="100"/>
          <a:sy n="96" d="100"/>
        </p:scale>
        <p:origin x="90"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1314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639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9388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3768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8576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1527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7063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6069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375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32</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6644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2020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429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802.11-22/0358r2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360-00-00bh-the-identification-issue-in-pre-association.pptx" TargetMode="External"/><Relationship Id="rId5" Type="http://schemas.openxmlformats.org/officeDocument/2006/relationships/hyperlink" Target="https://mentor.ieee.org/802.11/dcn/22/11-22-0157-00-00bh-mac-address-designation-maad.pptx" TargetMode="External"/><Relationship Id="rId4" Type="http://schemas.openxmlformats.org/officeDocument/2006/relationships/hyperlink" Target="https://mentor.ieee.org/802.11/dcn/22/11-22-0296-08-00bh-tgbh-proposals.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2/11-22-0054-00-00bh-signature-based-rcm-sta-identification-solution-analyses.docx" TargetMode="External"/><Relationship Id="rId4" Type="http://schemas.openxmlformats.org/officeDocument/2006/relationships/hyperlink" Target="https://mentor.ieee.org/802.11/dcn/21/11-21-2039-00-00bh-random-index-assisted-scheme-for-reducing-rcm-sta-identification-complexity.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0085-00-00bh-irma-and-spoof-discussion.pptx" TargetMode="External"/><Relationship Id="rId3" Type="http://schemas.openxmlformats.org/officeDocument/2006/relationships/hyperlink" Target="https://mentor.ieee.org/802.11/dcn/21/11-21-1585-12-00bh-identifiable-random-mac-address.pptx" TargetMode="External"/><Relationship Id="rId7" Type="http://schemas.openxmlformats.org/officeDocument/2006/relationships/hyperlink" Target="https://mentor.ieee.org/802.11/dcn/22/11-22-0118-00-00bh-irma-with-id-query.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2006-01-00bh-irm-analysis-uses-cases-criteria.docx" TargetMode="External"/><Relationship Id="rId5" Type="http://schemas.openxmlformats.org/officeDocument/2006/relationships/hyperlink" Target="https://mentor.ieee.org/802.11/dcn/21/11-21-1720-01-00bh-irm-advantages-and-use-cases.docx" TargetMode="External"/><Relationship Id="rId4" Type="http://schemas.openxmlformats.org/officeDocument/2006/relationships/hyperlink" Target="https://mentor.ieee.org/802.11/dcn/21/11-21-1673-10-00bh-proposed-text-for-irm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1853-02-00bh-id-query-analysis.docx" TargetMode="External"/><Relationship Id="rId4" Type="http://schemas.openxmlformats.org/officeDocument/2006/relationships/hyperlink" Target="https://mentor.ieee.org/802.11/dcn/21/11-21-1379-03-00bh-proposed-text-for-id-query-action-frame.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839-01-00bh-transient-sta-id.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025-00-00bh-tsid-analysi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154-00-00bh-opaque-device-id.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157-03-00bh-mac-address-designation-maad.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301-00-00bh-maad-mac-text.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187-01-00bh-network-generated-device-id.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TGbh-agenda-2022-February-22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22 February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11-21/0332r30</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Way forward on solutions</a:t>
            </a:r>
          </a:p>
          <a:p>
            <a:pPr lvl="1">
              <a:lnSpc>
                <a:spcPct val="90000"/>
              </a:lnSpc>
              <a:spcBef>
                <a:spcPts val="0"/>
              </a:spcBef>
              <a:spcAft>
                <a:spcPts val="300"/>
              </a:spcAft>
              <a:buFont typeface="Arial" panose="020B0604020202020204" pitchFamily="34" charset="0"/>
              <a:buChar char="•"/>
              <a:defRPr/>
            </a:pPr>
            <a:r>
              <a:rPr lang="en-US" sz="2400" dirty="0"/>
              <a:t>Any further discussion on analysis documents? (</a:t>
            </a:r>
            <a:r>
              <a:rPr lang="en-US" sz="2400" dirty="0">
                <a:hlinkClick r:id="rId4"/>
              </a:rPr>
              <a:t>11-22/0296r8</a:t>
            </a:r>
            <a:r>
              <a:rPr lang="en-US" sz="2400" dirty="0"/>
              <a:t>, </a:t>
            </a:r>
            <a:r>
              <a:rPr lang="en-US" altLang="en-US" sz="2400" dirty="0">
                <a:solidFill>
                  <a:schemeClr val="tx1"/>
                </a:solidFill>
                <a:hlinkClick r:id="rId5"/>
              </a:rPr>
              <a:t>11-22/0343r0</a:t>
            </a:r>
            <a:r>
              <a:rPr lang="en-US" sz="2400" dirty="0"/>
              <a:t>)</a:t>
            </a:r>
          </a:p>
          <a:p>
            <a:pPr lvl="1">
              <a:lnSpc>
                <a:spcPct val="90000"/>
              </a:lnSpc>
              <a:spcBef>
                <a:spcPts val="0"/>
              </a:spcBef>
              <a:spcAft>
                <a:spcPts val="300"/>
              </a:spcAft>
              <a:buFont typeface="Arial" panose="020B0604020202020204" pitchFamily="34" charset="0"/>
              <a:buChar char="•"/>
              <a:defRPr/>
            </a:pPr>
            <a:r>
              <a:rPr lang="en-US" sz="2400" dirty="0"/>
              <a:t>Any further discussion on Straw Polls (next slides)?</a:t>
            </a:r>
          </a:p>
          <a:p>
            <a:pPr lvl="1">
              <a:lnSpc>
                <a:spcPct val="90000"/>
              </a:lnSpc>
              <a:spcBef>
                <a:spcPts val="0"/>
              </a:spcBef>
              <a:spcAft>
                <a:spcPts val="300"/>
              </a:spcAft>
              <a:buFont typeface="Arial" panose="020B0604020202020204" pitchFamily="34" charset="0"/>
              <a:buChar char="•"/>
              <a:defRPr/>
            </a:pPr>
            <a:r>
              <a:rPr lang="en-US" sz="2400" dirty="0"/>
              <a:t>Straw Polls</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marL="857250" lvl="1" indent="-457200">
              <a:lnSpc>
                <a:spcPct val="90000"/>
              </a:lnSpc>
              <a:spcBef>
                <a:spcPts val="0"/>
              </a:spcBef>
              <a:spcAft>
                <a:spcPts val="600"/>
              </a:spcAft>
              <a:buFont typeface="Arial" panose="020B0604020202020204" pitchFamily="34" charset="0"/>
              <a:buChar char="•"/>
              <a:defRPr/>
            </a:pPr>
            <a:r>
              <a:rPr lang="en-US" strike="sngStrike" dirty="0">
                <a:hlinkClick r:id="rId6"/>
              </a:rPr>
              <a:t>11-22/0360r0</a:t>
            </a:r>
            <a:r>
              <a:rPr lang="en-US" strike="sngStrike" dirty="0"/>
              <a:t>: Identification issue in pre-association (Jay Yang)</a:t>
            </a:r>
            <a:r>
              <a:rPr lang="en-US" dirty="0"/>
              <a:t> defer</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Mar 3 19:00 ET, March plenary (4 meetings)</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#1 – Signature-based method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Signature-based method proposal (</a:t>
            </a:r>
            <a:r>
              <a:rPr lang="en-US" altLang="en-US" sz="2800" dirty="0">
                <a:solidFill>
                  <a:schemeClr val="tx1"/>
                </a:solidFill>
                <a:hlinkClick r:id="rId3"/>
              </a:rPr>
              <a:t>11-21/1083r0</a:t>
            </a:r>
            <a:r>
              <a:rPr lang="en-US" altLang="en-US" sz="2800" dirty="0">
                <a:solidFill>
                  <a:schemeClr val="tx1"/>
                </a:solidFill>
              </a:rPr>
              <a:t>, </a:t>
            </a:r>
            <a:r>
              <a:rPr lang="en-US" sz="2800" b="1" dirty="0">
                <a:hlinkClick r:id="rId4"/>
              </a:rPr>
              <a:t>11-21/2039r0</a:t>
            </a:r>
            <a:r>
              <a:rPr lang="en-US" sz="2800" b="1" dirty="0">
                <a:solidFill>
                  <a:schemeClr val="tx1"/>
                </a:solidFill>
              </a:rPr>
              <a:t>, </a:t>
            </a:r>
            <a:r>
              <a:rPr lang="en-US" sz="2800" b="1" dirty="0">
                <a:hlinkClick r:id="rId5"/>
              </a:rPr>
              <a:t>11-22/0054r0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2 Medium: 7 Low: 12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839749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#2 – IRMA</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IRMA proposal (</a:t>
            </a:r>
            <a:r>
              <a:rPr lang="en-US" altLang="en-US" sz="2800" dirty="0">
                <a:solidFill>
                  <a:schemeClr val="tx1"/>
                </a:solidFill>
                <a:hlinkClick r:id="rId3"/>
              </a:rPr>
              <a:t>11-21/1585r12</a:t>
            </a:r>
            <a:r>
              <a:rPr lang="en-US" altLang="en-US" sz="2800" dirty="0">
                <a:solidFill>
                  <a:schemeClr val="tx1"/>
                </a:solidFill>
              </a:rPr>
              <a:t>, </a:t>
            </a:r>
            <a:r>
              <a:rPr lang="en-US" altLang="en-US" sz="2800" b="1" dirty="0">
                <a:solidFill>
                  <a:schemeClr val="tx1"/>
                </a:solidFill>
                <a:hlinkClick r:id="rId4"/>
              </a:rPr>
              <a:t>11-21/1673r10</a:t>
            </a:r>
            <a:r>
              <a:rPr lang="en-US" altLang="en-US" sz="2800" b="1" dirty="0">
                <a:solidFill>
                  <a:schemeClr val="tx1"/>
                </a:solidFill>
              </a:rPr>
              <a:t>, </a:t>
            </a:r>
            <a:r>
              <a:rPr lang="en-US" altLang="en-US" sz="2800" b="1" dirty="0">
                <a:solidFill>
                  <a:schemeClr val="tx1"/>
                </a:solidFill>
                <a:hlinkClick r:id="rId5"/>
              </a:rPr>
              <a:t>11-21/1720r1</a:t>
            </a:r>
            <a:r>
              <a:rPr lang="en-US" altLang="en-US" sz="2800" b="1" dirty="0">
                <a:solidFill>
                  <a:schemeClr val="tx1"/>
                </a:solidFill>
              </a:rPr>
              <a:t>, </a:t>
            </a:r>
            <a:r>
              <a:rPr lang="en-US" altLang="en-US" sz="2800" b="1" dirty="0">
                <a:solidFill>
                  <a:schemeClr val="tx1"/>
                </a:solidFill>
                <a:hlinkClick r:id="rId6"/>
              </a:rPr>
              <a:t>11-21/2006r1</a:t>
            </a:r>
            <a:r>
              <a:rPr lang="en-US" altLang="en-US" sz="2800" b="1" dirty="0">
                <a:solidFill>
                  <a:schemeClr val="tx1"/>
                </a:solidFill>
              </a:rPr>
              <a:t>, </a:t>
            </a:r>
            <a:r>
              <a:rPr lang="en-US" altLang="en-US" sz="2800" b="1" dirty="0">
                <a:solidFill>
                  <a:schemeClr val="tx1"/>
                </a:solidFill>
                <a:hlinkClick r:id="rId7"/>
              </a:rPr>
              <a:t>11-22/0118r0</a:t>
            </a:r>
            <a:r>
              <a:rPr lang="en-US" altLang="en-US" sz="2800" b="1" dirty="0">
                <a:solidFill>
                  <a:schemeClr val="tx1"/>
                </a:solidFill>
              </a:rPr>
              <a:t>, </a:t>
            </a:r>
            <a:r>
              <a:rPr lang="en-US" altLang="en-US" sz="2800" b="1" dirty="0">
                <a:solidFill>
                  <a:schemeClr val="tx1"/>
                </a:solidFill>
                <a:hlinkClick r:id="rId8"/>
              </a:rPr>
              <a:t>11-22/0085r0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4 Medium: 8 Low: 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8233874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#3 – Client ID Query</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Clien</a:t>
            </a:r>
            <a:r>
              <a:rPr lang="en-US" sz="2800" dirty="0">
                <a:latin typeface="Calibri" panose="020F0502020204030204" pitchFamily="34" charset="0"/>
                <a:ea typeface="Times New Roman" panose="02020603050405020304" pitchFamily="18" charset="0"/>
              </a:rPr>
              <a:t>t ID Query</a:t>
            </a:r>
            <a:r>
              <a:rPr lang="en-US" sz="2800" b="1" dirty="0">
                <a:effectLst/>
                <a:latin typeface="Calibri" panose="020F0502020204030204" pitchFamily="34" charset="0"/>
                <a:ea typeface="Times New Roman" panose="02020603050405020304" pitchFamily="18" charset="0"/>
              </a:rPr>
              <a:t> proposal (</a:t>
            </a:r>
            <a:r>
              <a:rPr lang="en-US" altLang="en-US" sz="2800" dirty="0">
                <a:solidFill>
                  <a:schemeClr val="tx1"/>
                </a:solidFill>
                <a:hlinkClick r:id="rId3"/>
              </a:rPr>
              <a:t>11-21/1378r0</a:t>
            </a:r>
            <a:r>
              <a:rPr lang="en-US" altLang="en-US" sz="2800" dirty="0">
                <a:solidFill>
                  <a:schemeClr val="tx1"/>
                </a:solidFill>
              </a:rPr>
              <a:t>, </a:t>
            </a:r>
            <a:r>
              <a:rPr lang="en-US" altLang="en-US" sz="2800" b="1" dirty="0">
                <a:solidFill>
                  <a:schemeClr val="tx1"/>
                </a:solidFill>
                <a:hlinkClick r:id="rId4"/>
              </a:rPr>
              <a:t>11-21/1379r3</a:t>
            </a:r>
            <a:r>
              <a:rPr lang="en-US" altLang="en-US" sz="2800" b="1" dirty="0">
                <a:solidFill>
                  <a:schemeClr val="tx1"/>
                </a:solidFill>
              </a:rPr>
              <a:t>, </a:t>
            </a:r>
            <a:r>
              <a:rPr lang="en-US" altLang="en-US" sz="2800" b="1" dirty="0">
                <a:solidFill>
                  <a:schemeClr val="tx1"/>
                </a:solidFill>
                <a:hlinkClick r:id="rId5"/>
              </a:rPr>
              <a:t>11-21/1853r2</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6 Medium: 8 Low: 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787737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#4 – Transient STA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Transient STA ID proposal (</a:t>
            </a:r>
            <a:r>
              <a:rPr lang="en-US" altLang="en-US" sz="2800" dirty="0">
                <a:solidFill>
                  <a:schemeClr val="tx1"/>
                </a:solidFill>
                <a:hlinkClick r:id="rId3"/>
              </a:rPr>
              <a:t>11-21/1839r1</a:t>
            </a:r>
            <a:r>
              <a:rPr lang="en-US" altLang="en-US" sz="2800" dirty="0">
                <a:solidFill>
                  <a:schemeClr val="tx1"/>
                </a:solidFill>
              </a:rPr>
              <a:t>, </a:t>
            </a:r>
            <a:r>
              <a:rPr lang="en-US" altLang="en-US" sz="2800" b="1" dirty="0">
                <a:solidFill>
                  <a:schemeClr val="tx1"/>
                </a:solidFill>
                <a:hlinkClick r:id="rId4"/>
              </a:rPr>
              <a:t>11-22/0025r0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3 Medium: 4 Low: 13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458534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22 February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#5 – Secure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Secure Device ID proposal (</a:t>
            </a:r>
            <a:r>
              <a:rPr lang="en-US" altLang="en-US" sz="2800" dirty="0">
                <a:solidFill>
                  <a:schemeClr val="tx1"/>
                </a:solidFill>
                <a:hlinkClick r:id="rId3"/>
              </a:rPr>
              <a:t>11-22/0117r0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1 Medium: 2 Low: 15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60027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#6 – Opaque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Opaque Device ID proposal (</a:t>
            </a:r>
            <a:r>
              <a:rPr lang="en-US" altLang="en-US" sz="2800" dirty="0">
                <a:solidFill>
                  <a:schemeClr val="tx1"/>
                </a:solidFill>
                <a:hlinkClick r:id="rId3"/>
              </a:rPr>
              <a:t>11-22/0154r0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8 Medium: 5 Low: 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6305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#7 – STA Generated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STA Generated Device ID proposal (</a:t>
            </a:r>
            <a:r>
              <a:rPr lang="en-US" altLang="en-US" sz="2800" dirty="0">
                <a:solidFill>
                  <a:schemeClr val="tx1"/>
                </a:solidFill>
                <a:hlinkClick r:id="rId3"/>
              </a:rPr>
              <a:t>11-22/0158r3</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7 Medium: 7 Low: 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606503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#8 – MAAD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a:lnSpc>
                <a:spcPct val="90000"/>
              </a:lnSpc>
              <a:spcBef>
                <a:spcPts val="0"/>
              </a:spcBef>
              <a:spcAft>
                <a:spcPts val="300"/>
              </a:spcAft>
              <a:buFont typeface="Arial" panose="020B0604020202020204" pitchFamily="34" charset="0"/>
              <a:buChar char="•"/>
              <a:defRPr/>
            </a:pPr>
            <a:r>
              <a:rPr lang="en-US" sz="2800" b="1" dirty="0">
                <a:effectLst/>
                <a:latin typeface="Calibri" panose="020F0502020204030204" pitchFamily="34" charset="0"/>
                <a:ea typeface="Times New Roman" panose="02020603050405020304" pitchFamily="18" charset="0"/>
              </a:rPr>
              <a:t>How much priority do you put on continuing work on the MAC Address Designation (MAAD) proposal (</a:t>
            </a:r>
            <a:r>
              <a:rPr lang="en-US" altLang="en-US" sz="2800" dirty="0">
                <a:solidFill>
                  <a:schemeClr val="tx1"/>
                </a:solidFill>
                <a:hlinkClick r:id="rId3"/>
              </a:rPr>
              <a:t>11-22/0157r3</a:t>
            </a:r>
            <a:r>
              <a:rPr lang="en-US" altLang="en-US" sz="2800" dirty="0">
                <a:solidFill>
                  <a:schemeClr val="tx1"/>
                </a:solidFill>
              </a:rPr>
              <a:t>, </a:t>
            </a:r>
            <a:r>
              <a:rPr lang="en-US" altLang="en-US" sz="2800" b="1" dirty="0">
                <a:solidFill>
                  <a:schemeClr val="tx1"/>
                </a:solidFill>
                <a:hlinkClick r:id="rId4"/>
              </a:rPr>
              <a:t>11-22/0301r0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8 Medium: 6 Low: 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783318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#9 – Network Generated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Network Generated Device ID proposal (</a:t>
            </a:r>
            <a:r>
              <a:rPr lang="en-US" altLang="en-US" sz="2800" dirty="0">
                <a:solidFill>
                  <a:schemeClr val="tx1"/>
                </a:solidFill>
                <a:hlinkClick r:id="rId3"/>
              </a:rPr>
              <a:t>11-22/0187r1</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9 Medium: 3 Low: 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829064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Main considerations – Feb 8 discussion</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Use cases covered, affected by:</a:t>
            </a:r>
          </a:p>
          <a:p>
            <a:pPr marL="857250" lvl="1" indent="-457200">
              <a:lnSpc>
                <a:spcPct val="90000"/>
              </a:lnSpc>
              <a:spcBef>
                <a:spcPts val="0"/>
              </a:spcBef>
              <a:spcAft>
                <a:spcPts val="600"/>
              </a:spcAft>
              <a:buFont typeface="Arial" panose="020B0604020202020204" pitchFamily="34" charset="0"/>
              <a:buChar char="•"/>
              <a:defRPr/>
            </a:pPr>
            <a:r>
              <a:rPr lang="en-US" sz="2400" dirty="0"/>
              <a:t>During association&amp;4WH or post-association/security context (e.g., robust action frame)</a:t>
            </a:r>
          </a:p>
          <a:p>
            <a:pPr marL="1257300" lvl="2" indent="-457200">
              <a:lnSpc>
                <a:spcPct val="90000"/>
              </a:lnSpc>
              <a:spcBef>
                <a:spcPts val="0"/>
              </a:spcBef>
              <a:spcAft>
                <a:spcPts val="600"/>
              </a:spcAft>
              <a:buFont typeface="Arial" panose="020B0604020202020204" pitchFamily="34" charset="0"/>
              <a:buChar char="•"/>
              <a:defRPr/>
            </a:pPr>
            <a:r>
              <a:rPr lang="en-US" sz="2200" dirty="0"/>
              <a:t># of message exchanges(s)</a:t>
            </a:r>
          </a:p>
          <a:p>
            <a:pPr marL="1257300" lvl="2" indent="-457200">
              <a:lnSpc>
                <a:spcPct val="90000"/>
              </a:lnSpc>
              <a:spcBef>
                <a:spcPts val="0"/>
              </a:spcBef>
              <a:spcAft>
                <a:spcPts val="600"/>
              </a:spcAft>
              <a:buFont typeface="Arial" panose="020B0604020202020204" pitchFamily="34" charset="0"/>
              <a:buChar char="•"/>
              <a:defRPr/>
            </a:pPr>
            <a:r>
              <a:rPr lang="en-US" sz="2200" dirty="0"/>
              <a:t>Timing of the ID: </a:t>
            </a:r>
          </a:p>
          <a:p>
            <a:pPr marL="1714500" lvl="3" indent="-457200">
              <a:lnSpc>
                <a:spcPct val="90000"/>
              </a:lnSpc>
              <a:spcBef>
                <a:spcPts val="0"/>
              </a:spcBef>
              <a:spcAft>
                <a:spcPts val="600"/>
              </a:spcAft>
              <a:buFont typeface="Arial" panose="020B0604020202020204" pitchFamily="34" charset="0"/>
              <a:buChar char="•"/>
              <a:defRPr/>
            </a:pPr>
            <a:r>
              <a:rPr lang="en-US" sz="2000" dirty="0"/>
              <a:t>Is the identifier needed before network services/access?</a:t>
            </a:r>
          </a:p>
          <a:p>
            <a:pPr marL="1714500" lvl="3" indent="-457200">
              <a:lnSpc>
                <a:spcPct val="90000"/>
              </a:lnSpc>
              <a:spcBef>
                <a:spcPts val="0"/>
              </a:spcBef>
              <a:spcAft>
                <a:spcPts val="600"/>
              </a:spcAft>
              <a:buFont typeface="Arial" panose="020B0604020202020204" pitchFamily="34" charset="0"/>
              <a:buChar char="•"/>
              <a:defRPr/>
            </a:pPr>
            <a:r>
              <a:rPr lang="en-US" sz="2000" dirty="0"/>
              <a:t>Can it be changed during association?</a:t>
            </a:r>
          </a:p>
          <a:p>
            <a:pPr marL="857250" lvl="1" indent="-457200">
              <a:lnSpc>
                <a:spcPct val="90000"/>
              </a:lnSpc>
              <a:spcBef>
                <a:spcPts val="0"/>
              </a:spcBef>
              <a:spcAft>
                <a:spcPts val="600"/>
              </a:spcAft>
              <a:buFont typeface="Arial" panose="020B0604020202020204" pitchFamily="34" charset="0"/>
              <a:buChar char="•"/>
              <a:defRPr/>
            </a:pPr>
            <a:endParaRPr lang="en-US" sz="2400" dirty="0"/>
          </a:p>
          <a:p>
            <a:pPr marL="857250" lvl="1" indent="-457200">
              <a:lnSpc>
                <a:spcPct val="90000"/>
              </a:lnSpc>
              <a:spcBef>
                <a:spcPts val="0"/>
              </a:spcBef>
              <a:spcAft>
                <a:spcPts val="600"/>
              </a:spcAft>
              <a:buFont typeface="Arial" panose="020B0604020202020204" pitchFamily="34" charset="0"/>
              <a:buChar char="•"/>
              <a:defRPr/>
            </a:pPr>
            <a:r>
              <a:rPr lang="en-US" sz="2400" dirty="0"/>
              <a:t>ID generation (Network or STA)</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How much “new” is being designed?  (“simplicity” measure?)</a:t>
            </a:r>
          </a:p>
          <a:p>
            <a:pPr marL="457200" indent="-457200">
              <a:lnSpc>
                <a:spcPct val="90000"/>
              </a:lnSpc>
              <a:spcBef>
                <a:spcPts val="0"/>
              </a:spcBef>
              <a:spcAft>
                <a:spcPts val="600"/>
              </a:spcAft>
              <a:buFont typeface="Arial" panose="020B0604020202020204" pitchFamily="34" charset="0"/>
              <a:buChar char="•"/>
              <a:defRPr/>
            </a:pPr>
            <a:r>
              <a:rPr lang="en-US" sz="2800" dirty="0"/>
              <a:t>Protection against spoofing (of AP and/or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644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Feb 17 </a:t>
            </a:r>
            <a:r>
              <a:rPr lang="en-GB" dirty="0" err="1"/>
              <a:t>add’l</a:t>
            </a:r>
            <a:r>
              <a:rPr lang="en-GB" dirty="0"/>
              <a:t> considerations</a:t>
            </a:r>
          </a:p>
        </p:txBody>
      </p:sp>
      <p:sp>
        <p:nvSpPr>
          <p:cNvPr id="4098" name="Rectangle 2"/>
          <p:cNvSpPr>
            <a:spLocks noGrp="1" noChangeArrowheads="1"/>
          </p:cNvSpPr>
          <p:nvPr>
            <p:ph idx="1"/>
          </p:nvPr>
        </p:nvSpPr>
        <p:spPr>
          <a:xfrm>
            <a:off x="914401" y="1752600"/>
            <a:ext cx="10361084" cy="4722814"/>
          </a:xfrm>
          <a:ln/>
        </p:spPr>
        <p:txBody>
          <a:bodyPr/>
          <a:lstStyle/>
          <a:p>
            <a:pPr>
              <a:spcBef>
                <a:spcPts val="300"/>
              </a:spcBef>
            </a:pPr>
            <a:r>
              <a:rPr lang="en-US" altLang="en-US" sz="2800" dirty="0"/>
              <a:t>During the Feb 17 TGbh teleconference, the following criteria/considerations were added, for evaluating the submitted solutions:</a:t>
            </a:r>
          </a:p>
          <a:p>
            <a:pPr marL="457200" indent="-457200">
              <a:lnSpc>
                <a:spcPct val="90000"/>
              </a:lnSpc>
              <a:spcBef>
                <a:spcPts val="0"/>
              </a:spcBef>
              <a:spcAft>
                <a:spcPts val="0"/>
              </a:spcAft>
              <a:buFont typeface="Arial" panose="020B0604020202020204" pitchFamily="34" charset="0"/>
              <a:buChar char="•"/>
              <a:defRPr/>
            </a:pPr>
            <a:r>
              <a:rPr lang="en-US" dirty="0"/>
              <a:t>Is the ID distinct across different ESSs?</a:t>
            </a:r>
          </a:p>
          <a:p>
            <a:pPr marL="857250" lvl="1" indent="-457200">
              <a:lnSpc>
                <a:spcPct val="90000"/>
              </a:lnSpc>
              <a:spcBef>
                <a:spcPts val="0"/>
              </a:spcBef>
              <a:spcAft>
                <a:spcPts val="0"/>
              </a:spcAft>
              <a:buFont typeface="Arial" panose="020B0604020202020204" pitchFamily="34" charset="0"/>
              <a:buChar char="•"/>
              <a:defRPr/>
            </a:pPr>
            <a:r>
              <a:rPr lang="en-US" dirty="0"/>
              <a:t>Memory storage implication for non-AP STA (per ESS or not)</a:t>
            </a:r>
          </a:p>
          <a:p>
            <a:pPr marL="857250" lvl="1" indent="-457200">
              <a:lnSpc>
                <a:spcPct val="90000"/>
              </a:lnSpc>
              <a:spcBef>
                <a:spcPts val="0"/>
              </a:spcBef>
              <a:spcAft>
                <a:spcPts val="0"/>
              </a:spcAft>
              <a:buFont typeface="Arial" panose="020B0604020202020204" pitchFamily="34" charset="0"/>
              <a:buChar char="•"/>
              <a:defRPr/>
            </a:pPr>
            <a:r>
              <a:rPr lang="en-US" dirty="0"/>
              <a:t>Can the ID be used to track the non-AP STA?</a:t>
            </a:r>
          </a:p>
          <a:p>
            <a:pPr marL="457200" indent="-457200">
              <a:lnSpc>
                <a:spcPct val="90000"/>
              </a:lnSpc>
              <a:spcBef>
                <a:spcPts val="0"/>
              </a:spcBef>
              <a:spcAft>
                <a:spcPts val="0"/>
              </a:spcAft>
              <a:buFont typeface="Arial" panose="020B0604020202020204" pitchFamily="34" charset="0"/>
              <a:buChar char="•"/>
              <a:defRPr/>
            </a:pPr>
            <a:r>
              <a:rPr lang="en-US" dirty="0"/>
              <a:t>Are there ancillary requirements (for example requirements on the “key”/ID generation)?</a:t>
            </a:r>
          </a:p>
          <a:p>
            <a:pPr>
              <a:spcBef>
                <a:spcPts val="300"/>
              </a:spcBef>
            </a:pPr>
            <a:endParaRPr lang="en-US" altLang="en-US" sz="2800" dirty="0"/>
          </a:p>
          <a:p>
            <a:pPr>
              <a:buFont typeface="Arial" panose="020B0604020202020204" pitchFamily="34" charset="0"/>
              <a:buChar char="•"/>
            </a:pP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275885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11-22/0157r3</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11-22/0301r0</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Way forward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marR="0" lvl="0" indent="0">
              <a:spcBef>
                <a:spcPts val="0"/>
              </a:spcBef>
              <a:spcAft>
                <a:spcPts val="0"/>
              </a:spcAft>
            </a:pPr>
            <a:r>
              <a:rPr lang="en-US" dirty="0">
                <a:effectLst/>
                <a:latin typeface="Calibri" panose="020F0502020204030204" pitchFamily="34" charset="0"/>
                <a:ea typeface="Times New Roman" panose="02020603050405020304" pitchFamily="18" charset="0"/>
              </a:rPr>
              <a:t>Run straw polls (anyone can vote), next week Tues (AM call):</a:t>
            </a: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For each proposal (9 main proposals, on previous slide):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Calibri" panose="020F0502020204030204" pitchFamily="34" charset="0"/>
              </a:rPr>
              <a:t>“</a:t>
            </a:r>
            <a:r>
              <a:rPr lang="en-US" sz="2400" b="1" dirty="0">
                <a:effectLst/>
                <a:latin typeface="Calibri" panose="020F0502020204030204" pitchFamily="34" charset="0"/>
                <a:ea typeface="Times New Roman" panose="02020603050405020304" pitchFamily="18" charset="0"/>
              </a:rPr>
              <a:t>How much priority do you put on continuing work on this proposal?”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Times New Roman" panose="02020603050405020304" pitchFamily="18" charset="0"/>
              </a:rPr>
              <a:t>Answer choices: High/Medium/Low</a:t>
            </a: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In the meantime, request all proposal authors to provide 1 slide for 11-22/0296, if there isn’t one, for their proposal.</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Hope is that we’ll see some clear pattern/trends that will help select 2 or 3 proposals that seem to have broad support to continue at a High priority and did not receive a lot of Low priority votes.</a:t>
            </a:r>
          </a:p>
          <a:p>
            <a:pPr marR="0" lvl="0">
              <a:spcBef>
                <a:spcPts val="0"/>
              </a:spcBef>
              <a:spcAft>
                <a:spcPts val="0"/>
              </a:spcAft>
              <a:buFont typeface="Arial" panose="020B0604020202020204" pitchFamily="34" charset="0"/>
              <a:buChar char="•"/>
            </a:pPr>
            <a:endParaRPr lang="en-US" dirty="0">
              <a:effectLst/>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No option for Abstain (or “more information ne</a:t>
            </a:r>
            <a:r>
              <a:rPr lang="en-US" dirty="0">
                <a:latin typeface="Calibri" panose="020F0502020204030204" pitchFamily="34" charset="0"/>
                <a:ea typeface="Calibri" panose="020F0502020204030204" pitchFamily="34" charset="0"/>
              </a:rPr>
              <a:t>eded”).  If you don’t know, either just don’t vote in the poll, or maybe vote “Medium” as a placeholder for “not a high priority, but don’t drop it either”.</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724330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22 February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12143</TotalTime>
  <Words>3428</Words>
  <Application>Microsoft Office PowerPoint</Application>
  <PresentationFormat>Widescreen</PresentationFormat>
  <Paragraphs>394</Paragraphs>
  <Slides>34</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Helvetica</vt:lpstr>
      <vt:lpstr>Monotype Sorts</vt:lpstr>
      <vt:lpstr>Times New Roman</vt:lpstr>
      <vt:lpstr>Office Theme</vt:lpstr>
      <vt:lpstr>Document</vt:lpstr>
      <vt:lpstr>TGbh-agenda-2022-February-22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22 February 2022</vt:lpstr>
      <vt:lpstr>Straw Poll #1 – Signature-based method</vt:lpstr>
      <vt:lpstr>Straw Poll #2 – IRMA</vt:lpstr>
      <vt:lpstr>Straw Poll #3 – Client ID Query</vt:lpstr>
      <vt:lpstr>Straw Poll #4 – Transient STA ID</vt:lpstr>
      <vt:lpstr>Straw Poll #5 – Secure Device ID</vt:lpstr>
      <vt:lpstr>Straw Poll #6 – Opaque Device ID</vt:lpstr>
      <vt:lpstr>Straw Poll #7 – STA Generated Device ID</vt:lpstr>
      <vt:lpstr>Straw Poll #8 – MAAD</vt:lpstr>
      <vt:lpstr>Straw Poll #9 – Network Generated Device ID</vt:lpstr>
      <vt:lpstr>Main considerations – Feb 8 discussion</vt:lpstr>
      <vt:lpstr>Feb 17 add’l considerations</vt:lpstr>
      <vt:lpstr>Solution Proposal Contributions</vt:lpstr>
      <vt:lpstr>Way forward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148</cp:revision>
  <cp:lastPrinted>1601-01-01T00:00:00Z</cp:lastPrinted>
  <dcterms:created xsi:type="dcterms:W3CDTF">2021-01-26T19:12:38Z</dcterms:created>
  <dcterms:modified xsi:type="dcterms:W3CDTF">2022-02-22T16:17:40Z</dcterms:modified>
</cp:coreProperties>
</file>