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544" r:id="rId3"/>
    <p:sldId id="2549" r:id="rId4"/>
    <p:sldId id="2550" r:id="rId5"/>
    <p:sldId id="2553" r:id="rId6"/>
    <p:sldId id="2558" r:id="rId7"/>
    <p:sldId id="2554" r:id="rId8"/>
    <p:sldId id="2555" r:id="rId9"/>
    <p:sldId id="2556" r:id="rId10"/>
    <p:sldId id="25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343434"/>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29" autoAdjust="0"/>
    <p:restoredTop sz="94660" autoAdjust="0"/>
  </p:normalViewPr>
  <p:slideViewPr>
    <p:cSldViewPr>
      <p:cViewPr varScale="1">
        <p:scale>
          <a:sx n="161" d="100"/>
          <a:sy n="161" d="100"/>
        </p:scale>
        <p:origin x="213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802.11-18/0605r5</a:t>
            </a:r>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802.11-18/0605r5</a:t>
            </a:r>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802.11-22/0350r0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1/11-21-0790-06-000m-revme-cc35-6ghz-comments.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Discussion of CID2323 in LB258 on 802.11m D1.0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4 March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50280447"/>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marL="21590" indent="-21590">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7" name="Content Placeholder 6">
            <a:extLst>
              <a:ext uri="{FF2B5EF4-FFF2-40B4-BE49-F238E27FC236}">
                <a16:creationId xmlns:a16="http://schemas.microsoft.com/office/drawing/2014/main" id="{343D0887-1241-4763-B0EE-13708B6E1130}"/>
              </a:ext>
            </a:extLst>
          </p:cNvPr>
          <p:cNvSpPr>
            <a:spLocks noGrp="1"/>
          </p:cNvSpPr>
          <p:nvPr>
            <p:ph idx="1"/>
          </p:nvPr>
        </p:nvSpPr>
        <p:spPr/>
        <p:txBody>
          <a:bodyPr/>
          <a:lstStyle/>
          <a:p>
            <a:r>
              <a:rPr lang="en-AU" dirty="0"/>
              <a:t>Proposed Table E-12 revisions</a:t>
            </a:r>
          </a:p>
          <a:p>
            <a:endParaRPr lang="en-AU" dirty="0"/>
          </a:p>
        </p:txBody>
      </p:sp>
      <p:graphicFrame>
        <p:nvGraphicFramePr>
          <p:cNvPr id="8" name="Table 6">
            <a:extLst>
              <a:ext uri="{FF2B5EF4-FFF2-40B4-BE49-F238E27FC236}">
                <a16:creationId xmlns:a16="http://schemas.microsoft.com/office/drawing/2014/main" id="{5F5B0CB6-73E1-46AA-A690-B5AFDE9580F5}"/>
              </a:ext>
            </a:extLst>
          </p:cNvPr>
          <p:cNvGraphicFramePr>
            <a:graphicFrameLocks/>
          </p:cNvGraphicFramePr>
          <p:nvPr>
            <p:extLst>
              <p:ext uri="{D42A27DB-BD31-4B8C-83A1-F6EECF244321}">
                <p14:modId xmlns:p14="http://schemas.microsoft.com/office/powerpoint/2010/main" val="1683023775"/>
              </p:ext>
            </p:extLst>
          </p:nvPr>
        </p:nvGraphicFramePr>
        <p:xfrm>
          <a:off x="76199" y="2570480"/>
          <a:ext cx="8991601" cy="375412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86400">
                  <a:extLst>
                    <a:ext uri="{9D8B030D-6E8A-4147-A177-3AD203B41FA5}">
                      <a16:colId xmlns:a16="http://schemas.microsoft.com/office/drawing/2014/main" val="3663724833"/>
                    </a:ext>
                  </a:extLst>
                </a:gridCol>
                <a:gridCol w="2819401">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370840">
                <a:tc>
                  <a:txBody>
                    <a:bodyPr/>
                    <a:lstStyle/>
                    <a:p>
                      <a:pPr algn="ctr"/>
                      <a:r>
                        <a:rPr lang="en-AU" sz="1200" dirty="0"/>
                        <a:t>4</a:t>
                      </a:r>
                    </a:p>
                  </a:txBody>
                  <a:tcPr/>
                </a:tc>
                <a:tc>
                  <a:txBody>
                    <a:bodyPr/>
                    <a:lstStyle/>
                    <a:p>
                      <a:r>
                        <a:rPr lang="en-AU" sz="1200" b="0" i="0" u="none" strike="noStrike" kern="1200" baseline="0" dirty="0">
                          <a:solidFill>
                            <a:schemeClr val="dk1"/>
                          </a:solidFill>
                          <a:latin typeface="+mn-lt"/>
                          <a:ea typeface="+mn-ea"/>
                          <a:cs typeface="+mn-cs"/>
                        </a:rPr>
                        <a:t>Indoor standard power AP</a:t>
                      </a:r>
                    </a:p>
                    <a:p>
                      <a:r>
                        <a:rPr lang="en-AU" sz="1200" b="0" i="0" u="none"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dirty="0"/>
                    </a:p>
                  </a:txBody>
                  <a:tcPr/>
                </a:tc>
                <a:tc>
                  <a:txBody>
                    <a:bodyPr/>
                    <a:lstStyle/>
                    <a:p>
                      <a:endParaRPr lang="en-AU" sz="1200" b="0" u="sng" strike="noStrike" kern="1200" baseline="0" dirty="0">
                        <a:solidFill>
                          <a:schemeClr val="dk1"/>
                        </a:solidFill>
                      </a:endParaRPr>
                    </a:p>
                    <a:p>
                      <a:r>
                        <a:rPr lang="en-AU" sz="1200" b="0" u="sng" strike="noStrike" kern="1200" baseline="0" dirty="0">
                          <a:solidFill>
                            <a:schemeClr val="dk1"/>
                          </a:solidFill>
                        </a:rPr>
                        <a:t>Receipt of this value may be used as an enabling signal for C2C operation, if allowed by regulation.</a:t>
                      </a:r>
                      <a:endParaRPr lang="en-AU" sz="1200" dirty="0"/>
                    </a:p>
                  </a:txBody>
                  <a:tcPr/>
                </a:tc>
                <a:extLst>
                  <a:ext uri="{0D108BD9-81ED-4DB2-BD59-A6C34878D82A}">
                    <a16:rowId xmlns:a16="http://schemas.microsoft.com/office/drawing/2014/main" val="73321194"/>
                  </a:ext>
                </a:extLst>
              </a:tr>
              <a:tr h="370840">
                <a:tc>
                  <a:txBody>
                    <a:bodyPr/>
                    <a:lstStyle/>
                    <a:p>
                      <a:pPr algn="ctr"/>
                      <a:r>
                        <a:rPr lang="en-AU" sz="1200" strike="sngStrike" dirty="0"/>
                        <a:t>5-7</a:t>
                      </a:r>
                    </a:p>
                  </a:txBody>
                  <a:tcPr/>
                </a:tc>
                <a:tc>
                  <a:txBody>
                    <a:bodyPr/>
                    <a:lstStyle/>
                    <a:p>
                      <a:r>
                        <a:rPr lang="en-AU" sz="1200" strike="sngStrike" dirty="0"/>
                        <a:t>Reserved</a:t>
                      </a:r>
                    </a:p>
                  </a:txBody>
                  <a:tcPr/>
                </a:tc>
                <a:tc>
                  <a:txBody>
                    <a:bodyPr/>
                    <a:lstStyle/>
                    <a:p>
                      <a:endParaRPr lang="en-AU" sz="1200" dirty="0"/>
                    </a:p>
                  </a:txBody>
                  <a:tcPr/>
                </a:tc>
                <a:extLst>
                  <a:ext uri="{0D108BD9-81ED-4DB2-BD59-A6C34878D82A}">
                    <a16:rowId xmlns:a16="http://schemas.microsoft.com/office/drawing/2014/main" val="2101034300"/>
                  </a:ext>
                </a:extLst>
              </a:tr>
              <a:tr h="370840">
                <a:tc>
                  <a:txBody>
                    <a:bodyPr/>
                    <a:lstStyle/>
                    <a:p>
                      <a:pPr algn="ctr"/>
                      <a:r>
                        <a:rPr lang="en-AU" sz="1200" u="sng" dirty="0"/>
                        <a:t>5</a:t>
                      </a:r>
                    </a:p>
                  </a:txBody>
                  <a:tcPr/>
                </a:tc>
                <a:tc>
                  <a:txBody>
                    <a:bodyPr/>
                    <a:lstStyle/>
                    <a:p>
                      <a:r>
                        <a:rPr lang="en-AU" sz="1200" b="0" u="sng" strike="noStrike" kern="1200" baseline="0" dirty="0">
                          <a:solidFill>
                            <a:schemeClr val="dk1"/>
                          </a:solidFill>
                        </a:rPr>
                        <a:t>Indoor AP</a:t>
                      </a:r>
                    </a:p>
                    <a:p>
                      <a:r>
                        <a:rPr lang="en-AU" sz="1200" b="0" u="sng"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u="sng" dirty="0"/>
                    </a:p>
                  </a:txBody>
                  <a:tcPr/>
                </a:tc>
                <a:extLst>
                  <a:ext uri="{0D108BD9-81ED-4DB2-BD59-A6C34878D82A}">
                    <a16:rowId xmlns:a16="http://schemas.microsoft.com/office/drawing/2014/main" val="3738069105"/>
                  </a:ext>
                </a:extLst>
              </a:tr>
              <a:tr h="370840">
                <a:tc>
                  <a:txBody>
                    <a:bodyPr/>
                    <a:lstStyle/>
                    <a:p>
                      <a:pPr algn="ctr"/>
                      <a:r>
                        <a:rPr lang="en-AU" sz="1200" u="sng" dirty="0"/>
                        <a:t>6</a:t>
                      </a:r>
                    </a:p>
                  </a:txBody>
                  <a:tcPr/>
                </a:tc>
                <a:tc>
                  <a:txBody>
                    <a:bodyPr/>
                    <a:lstStyle/>
                    <a:p>
                      <a:r>
                        <a:rPr lang="en-AU" sz="1200" b="0" i="0" u="sng" strike="noStrike" kern="1200" baseline="0" dirty="0">
                          <a:solidFill>
                            <a:schemeClr val="dk1"/>
                          </a:solidFill>
                          <a:latin typeface="+mn-lt"/>
                          <a:ea typeface="+mn-ea"/>
                          <a:cs typeface="+mn-cs"/>
                        </a:rPr>
                        <a:t>Indoor standard power AP</a:t>
                      </a:r>
                    </a:p>
                    <a:p>
                      <a:r>
                        <a:rPr lang="en-AU" sz="1200" b="0" i="0" u="sng"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u="sng" dirty="0"/>
                    </a:p>
                  </a:txBody>
                  <a:tcPr/>
                </a:tc>
                <a:tc>
                  <a:txBody>
                    <a:bodyPr/>
                    <a:lstStyle/>
                    <a:p>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447788404"/>
                  </a:ext>
                </a:extLst>
              </a:tr>
              <a:tr h="370840">
                <a:tc>
                  <a:txBody>
                    <a:bodyPr/>
                    <a:lstStyle/>
                    <a:p>
                      <a:pPr algn="ctr"/>
                      <a:r>
                        <a:rPr lang="en-AU" sz="1200" u="sng" dirty="0"/>
                        <a:t>7</a:t>
                      </a:r>
                    </a:p>
                  </a:txBody>
                  <a:tcPr/>
                </a:tc>
                <a:tc>
                  <a:txBody>
                    <a:bodyPr/>
                    <a:lstStyle/>
                    <a:p>
                      <a:r>
                        <a:rPr lang="en-AU" sz="1200" u="sng" dirty="0"/>
                        <a:t>An AP whose operation does not operate according to any of the descriptions for values 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may be used as an enabling signal for C2C operation, if allowed by regulation.</a:t>
                      </a:r>
                      <a:endParaRPr lang="en-AU" sz="1200" dirty="0"/>
                    </a:p>
                  </a:txBody>
                  <a:tcPr/>
                </a:tc>
                <a:extLst>
                  <a:ext uri="{0D108BD9-81ED-4DB2-BD59-A6C34878D82A}">
                    <a16:rowId xmlns:a16="http://schemas.microsoft.com/office/drawing/2014/main" val="494230181"/>
                  </a:ext>
                </a:extLst>
              </a:tr>
            </a:tbl>
          </a:graphicData>
        </a:graphic>
      </p:graphicFrame>
    </p:spTree>
    <p:extLst>
      <p:ext uri="{BB962C8B-B14F-4D97-AF65-F5344CB8AC3E}">
        <p14:creationId xmlns:p14="http://schemas.microsoft.com/office/powerpoint/2010/main" val="217204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FCBF-DC37-483E-8C08-FE36D5CD4780}"/>
              </a:ext>
            </a:extLst>
          </p:cNvPr>
          <p:cNvSpPr>
            <a:spLocks noGrp="1"/>
          </p:cNvSpPr>
          <p:nvPr>
            <p:ph type="title"/>
          </p:nvPr>
        </p:nvSpPr>
        <p:spPr/>
        <p:txBody>
          <a:bodyPr/>
          <a:lstStyle/>
          <a:p>
            <a:r>
              <a:rPr lang="en-AU" dirty="0"/>
              <a:t>CID2323 notes a problem with Table E-12 caused by overloading</a:t>
            </a:r>
          </a:p>
        </p:txBody>
      </p:sp>
      <p:sp>
        <p:nvSpPr>
          <p:cNvPr id="4" name="Footer Placeholder 3">
            <a:extLst>
              <a:ext uri="{FF2B5EF4-FFF2-40B4-BE49-F238E27FC236}">
                <a16:creationId xmlns:a16="http://schemas.microsoft.com/office/drawing/2014/main" id="{D2D8FDDE-195F-457D-BBE7-11DF025D80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4A3CBDF-2357-49E5-A788-0637DDB81B0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graphicFrame>
        <p:nvGraphicFramePr>
          <p:cNvPr id="10" name="Table 10">
            <a:extLst>
              <a:ext uri="{FF2B5EF4-FFF2-40B4-BE49-F238E27FC236}">
                <a16:creationId xmlns:a16="http://schemas.microsoft.com/office/drawing/2014/main" id="{2214AFB9-8415-463C-B105-3572038801D6}"/>
              </a:ext>
            </a:extLst>
          </p:cNvPr>
          <p:cNvGraphicFramePr>
            <a:graphicFrameLocks noGrp="1"/>
          </p:cNvGraphicFramePr>
          <p:nvPr>
            <p:ph idx="1"/>
            <p:extLst>
              <p:ext uri="{D42A27DB-BD31-4B8C-83A1-F6EECF244321}">
                <p14:modId xmlns:p14="http://schemas.microsoft.com/office/powerpoint/2010/main" val="4289060577"/>
              </p:ext>
            </p:extLst>
          </p:nvPr>
        </p:nvGraphicFramePr>
        <p:xfrm>
          <a:off x="685800" y="1981200"/>
          <a:ext cx="7772400" cy="3453130"/>
        </p:xfrm>
        <a:graphic>
          <a:graphicData uri="http://schemas.openxmlformats.org/drawingml/2006/table">
            <a:tbl>
              <a:tblPr firstRow="1" bandRow="1">
                <a:tableStyleId>{93296810-A885-4BE3-A3E7-6D5BEEA58F35}</a:tableStyleId>
              </a:tblPr>
              <a:tblGrid>
                <a:gridCol w="609600">
                  <a:extLst>
                    <a:ext uri="{9D8B030D-6E8A-4147-A177-3AD203B41FA5}">
                      <a16:colId xmlns:a16="http://schemas.microsoft.com/office/drawing/2014/main" val="3392012488"/>
                    </a:ext>
                  </a:extLst>
                </a:gridCol>
                <a:gridCol w="3581400">
                  <a:extLst>
                    <a:ext uri="{9D8B030D-6E8A-4147-A177-3AD203B41FA5}">
                      <a16:colId xmlns:a16="http://schemas.microsoft.com/office/drawing/2014/main" val="3275467026"/>
                    </a:ext>
                  </a:extLst>
                </a:gridCol>
                <a:gridCol w="3581400">
                  <a:extLst>
                    <a:ext uri="{9D8B030D-6E8A-4147-A177-3AD203B41FA5}">
                      <a16:colId xmlns:a16="http://schemas.microsoft.com/office/drawing/2014/main" val="2288988454"/>
                    </a:ext>
                  </a:extLst>
                </a:gridCol>
              </a:tblGrid>
              <a:tr h="370840">
                <a:tc>
                  <a:txBody>
                    <a:bodyPr/>
                    <a:lstStyle/>
                    <a:p>
                      <a:r>
                        <a:rPr lang="en-AU" sz="1400" dirty="0">
                          <a:latin typeface="+mj-lt"/>
                        </a:rPr>
                        <a:t>CID</a:t>
                      </a:r>
                    </a:p>
                  </a:txBody>
                  <a:tcPr/>
                </a:tc>
                <a:tc>
                  <a:txBody>
                    <a:bodyPr/>
                    <a:lstStyle/>
                    <a:p>
                      <a:r>
                        <a:rPr lang="en-AU" sz="1400" dirty="0">
                          <a:latin typeface="+mj-lt"/>
                        </a:rPr>
                        <a:t>Comment</a:t>
                      </a:r>
                    </a:p>
                  </a:txBody>
                  <a:tcPr/>
                </a:tc>
                <a:tc>
                  <a:txBody>
                    <a:bodyPr/>
                    <a:lstStyle/>
                    <a:p>
                      <a:r>
                        <a:rPr lang="en-AU" sz="1400" dirty="0">
                          <a:latin typeface="+mj-lt"/>
                        </a:rPr>
                        <a:t>Proposed change</a:t>
                      </a:r>
                    </a:p>
                  </a:txBody>
                  <a:tcPr/>
                </a:tc>
                <a:extLst>
                  <a:ext uri="{0D108BD9-81ED-4DB2-BD59-A6C34878D82A}">
                    <a16:rowId xmlns:a16="http://schemas.microsoft.com/office/drawing/2014/main" val="632016455"/>
                  </a:ext>
                </a:extLst>
              </a:tr>
              <a:tr h="370840">
                <a:tc>
                  <a:txBody>
                    <a:bodyPr/>
                    <a:lstStyle/>
                    <a:p>
                      <a:r>
                        <a:rPr lang="en-AU" sz="1400" dirty="0">
                          <a:latin typeface="+mj-lt"/>
                        </a:rPr>
                        <a:t>2323</a:t>
                      </a:r>
                    </a:p>
                  </a:txBody>
                  <a:tcPr/>
                </a:tc>
                <a:tc>
                  <a:txBody>
                    <a:bodyPr/>
                    <a:lstStyle/>
                    <a:p>
                      <a:pPr algn="l" fontAlgn="t">
                        <a:spcAft>
                          <a:spcPts val="700"/>
                        </a:spcAft>
                      </a:pPr>
                      <a:r>
                        <a:rPr lang="en-AU" sz="1400" b="0" u="none" strike="noStrike" dirty="0">
                          <a:effectLst/>
                          <a:latin typeface="+mj-lt"/>
                        </a:rPr>
                        <a:t>The Regulatory Info subfield definition has been generalized to apply to all countries, therefore this field should not be reserved in any country - rather the field should be set correctly according to the AP type. Note that if an AP considers the field reserved and sets value 0, this could be misinterpreted by a STA, causing the STA to incorrectly think the AP is an Indoor AP.</a:t>
                      </a:r>
                      <a:endParaRPr lang="en-AU" sz="1400" b="0" i="0" u="none" strike="noStrike" dirty="0">
                        <a:effectLst/>
                        <a:latin typeface="+mj-lt"/>
                      </a:endParaRPr>
                    </a:p>
                  </a:txBody>
                  <a:tcPr marL="6350" marR="6350" marT="6350" marB="0"/>
                </a:tc>
                <a:tc>
                  <a:txBody>
                    <a:bodyPr/>
                    <a:lstStyle/>
                    <a:p>
                      <a:pPr algn="l" fontAlgn="t">
                        <a:spcAft>
                          <a:spcPts val="700"/>
                        </a:spcAft>
                      </a:pPr>
                      <a:r>
                        <a:rPr lang="en-AU" sz="1400" b="0" i="0" u="none" strike="noStrike" dirty="0">
                          <a:effectLst/>
                          <a:latin typeface="+mj-lt"/>
                        </a:rPr>
                        <a:t>Remove the paragraph beginning "The Regulatory Info subfield..." (3 sentences), and replace with the following: "The Regulatory Info subfield carries information related to regulatory rules, and is interpreted per Table E-12 in E.2.7.</a:t>
                      </a:r>
                    </a:p>
                    <a:p>
                      <a:pPr algn="l" fontAlgn="t">
                        <a:spcAft>
                          <a:spcPts val="700"/>
                        </a:spcAft>
                      </a:pPr>
                      <a:r>
                        <a:rPr lang="en-AU" sz="1400" b="0" i="0" u="none" strike="noStrike" dirty="0">
                          <a:effectLst/>
                          <a:latin typeface="+mj-lt"/>
                        </a:rPr>
                        <a:t>In addition, add a note in E.2.7 below note 2, as follows: "Since an indoor enabled device operates conditionally on reception of an enabling signal from an indoor AP or indoor standard power AP, it is important that an AP only advertises the corresponding values (0 and 4) in Regulatory Info subfield if it is an indoor AP per regulatory rules."</a:t>
                      </a:r>
                    </a:p>
                  </a:txBody>
                  <a:tcPr marL="6350" marR="6350" marT="6350" marB="0"/>
                </a:tc>
                <a:extLst>
                  <a:ext uri="{0D108BD9-81ED-4DB2-BD59-A6C34878D82A}">
                    <a16:rowId xmlns:a16="http://schemas.microsoft.com/office/drawing/2014/main" val="2094998988"/>
                  </a:ext>
                </a:extLst>
              </a:tr>
            </a:tbl>
          </a:graphicData>
        </a:graphic>
      </p:graphicFrame>
    </p:spTree>
    <p:extLst>
      <p:ext uri="{BB962C8B-B14F-4D97-AF65-F5344CB8AC3E}">
        <p14:creationId xmlns:p14="http://schemas.microsoft.com/office/powerpoint/2010/main" val="113105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3150101-C5A0-4EC2-B228-477C5A0EAE66}"/>
              </a:ext>
            </a:extLst>
          </p:cNvPr>
          <p:cNvSpPr>
            <a:spLocks noGrp="1"/>
          </p:cNvSpPr>
          <p:nvPr>
            <p:ph type="title"/>
          </p:nvPr>
        </p:nvSpPr>
        <p:spPr>
          <a:xfrm>
            <a:off x="685800" y="685800"/>
            <a:ext cx="8305800" cy="1066800"/>
          </a:xfrm>
        </p:spPr>
        <p:txBody>
          <a:bodyPr/>
          <a:lstStyle/>
          <a:p>
            <a:r>
              <a:rPr lang="en-AU" dirty="0"/>
              <a:t>The problem noted in Table E-12 is based on a false premise</a:t>
            </a:r>
          </a:p>
        </p:txBody>
      </p:sp>
      <p:sp>
        <p:nvSpPr>
          <p:cNvPr id="3" name="Content Placeholder 2">
            <a:extLst>
              <a:ext uri="{FF2B5EF4-FFF2-40B4-BE49-F238E27FC236}">
                <a16:creationId xmlns:a16="http://schemas.microsoft.com/office/drawing/2014/main" id="{B68F3C3B-5976-457E-A793-A72C25EA7FAF}"/>
              </a:ext>
            </a:extLst>
          </p:cNvPr>
          <p:cNvSpPr>
            <a:spLocks noGrp="1"/>
          </p:cNvSpPr>
          <p:nvPr>
            <p:ph idx="1"/>
          </p:nvPr>
        </p:nvSpPr>
        <p:spPr>
          <a:xfrm>
            <a:off x="685800" y="1981200"/>
            <a:ext cx="7772400" cy="4114800"/>
          </a:xfrm>
        </p:spPr>
        <p:txBody>
          <a:bodyPr/>
          <a:lstStyle/>
          <a:p>
            <a:r>
              <a:rPr lang="en-AU" dirty="0"/>
              <a:t>Situation</a:t>
            </a:r>
          </a:p>
          <a:p>
            <a:pPr lvl="1"/>
            <a:r>
              <a:rPr lang="en-AU" dirty="0"/>
              <a:t>The CID2323 comment starts by stating:</a:t>
            </a:r>
          </a:p>
          <a:p>
            <a:pPr lvl="2"/>
            <a:r>
              <a:rPr lang="en-AU" i="1" dirty="0"/>
              <a:t>The Regulatory Info subfield definition has been generalized to apply to all countries …</a:t>
            </a:r>
          </a:p>
          <a:p>
            <a:r>
              <a:rPr lang="en-AU" dirty="0"/>
              <a:t>Problem</a:t>
            </a:r>
          </a:p>
          <a:p>
            <a:pPr lvl="1"/>
            <a:r>
              <a:rPr lang="en-AU" dirty="0"/>
              <a:t>A more accurate statement is that the </a:t>
            </a:r>
            <a:r>
              <a:rPr lang="en-AU" i="1" dirty="0"/>
              <a:t>Regulatory Info subfield definition </a:t>
            </a:r>
            <a:r>
              <a:rPr lang="en-AU" dirty="0"/>
              <a:t>has been generalized in a way that is </a:t>
            </a:r>
            <a:r>
              <a:rPr lang="en-AU" i="1" dirty="0"/>
              <a:t>hoped</a:t>
            </a:r>
            <a:r>
              <a:rPr lang="en-AU" dirty="0"/>
              <a:t> to apply to all countries</a:t>
            </a:r>
          </a:p>
          <a:p>
            <a:pPr lvl="2"/>
            <a:r>
              <a:rPr lang="en-AU" dirty="0"/>
              <a:t>The text describing Table E-12 even notes at least </a:t>
            </a:r>
            <a:r>
              <a:rPr lang="en-AU" i="1" dirty="0"/>
              <a:t>some values defined in Table E-12 might not be valid in all regulatory domains</a:t>
            </a:r>
          </a:p>
          <a:p>
            <a:pPr lvl="1"/>
            <a:r>
              <a:rPr lang="en-AU" dirty="0"/>
              <a:t>The reality of Table E-12 is that the functionality specified is often country specific or not defined/agreed</a:t>
            </a:r>
          </a:p>
          <a:p>
            <a:pPr lvl="2"/>
            <a:r>
              <a:rPr lang="en-AU" dirty="0"/>
              <a:t>The US-focused justifications in CC35 to refine Table E-12 no longer support the table</a:t>
            </a:r>
            <a:endParaRPr lang="en-AU" i="1" dirty="0"/>
          </a:p>
        </p:txBody>
      </p:sp>
      <p:sp>
        <p:nvSpPr>
          <p:cNvPr id="4" name="Footer Placeholder 3">
            <a:extLst>
              <a:ext uri="{FF2B5EF4-FFF2-40B4-BE49-F238E27FC236}">
                <a16:creationId xmlns:a16="http://schemas.microsoft.com/office/drawing/2014/main" id="{D2829F9D-2DFE-4713-A8FD-EDDC68F7A376}"/>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F4EB1DC-8615-4FC3-8F98-859D3DE364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34707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61B7-9CE5-4B75-A692-D635FC9F50FC}"/>
              </a:ext>
            </a:extLst>
          </p:cNvPr>
          <p:cNvSpPr>
            <a:spLocks noGrp="1"/>
          </p:cNvSpPr>
          <p:nvPr>
            <p:ph type="title"/>
          </p:nvPr>
        </p:nvSpPr>
        <p:spPr/>
        <p:txBody>
          <a:bodyPr/>
          <a:lstStyle/>
          <a:p>
            <a:r>
              <a:rPr lang="en-AU" dirty="0"/>
              <a:t>The reality of Table E-12 is that its contents are often country specific or not defined/agreed</a:t>
            </a:r>
          </a:p>
        </p:txBody>
      </p:sp>
      <p:sp>
        <p:nvSpPr>
          <p:cNvPr id="3" name="Content Placeholder 2">
            <a:extLst>
              <a:ext uri="{FF2B5EF4-FFF2-40B4-BE49-F238E27FC236}">
                <a16:creationId xmlns:a16="http://schemas.microsoft.com/office/drawing/2014/main" id="{8DCDF533-6CA0-49EA-9779-55FDC8FDF01C}"/>
              </a:ext>
            </a:extLst>
          </p:cNvPr>
          <p:cNvSpPr>
            <a:spLocks noGrp="1"/>
          </p:cNvSpPr>
          <p:nvPr>
            <p:ph idx="1"/>
          </p:nvPr>
        </p:nvSpPr>
        <p:spPr/>
        <p:txBody>
          <a:bodyPr/>
          <a:lstStyle/>
          <a:p>
            <a:pPr lvl="1"/>
            <a:r>
              <a:rPr lang="en-AU" dirty="0"/>
              <a:t>A review of Table E-12 suggests every of one of the defined values are problematic in that they are defined in terms that are country specific and/or are subject to regulations not yet defined/agreed</a:t>
            </a:r>
          </a:p>
          <a:p>
            <a:pPr lvl="2"/>
            <a:r>
              <a:rPr lang="en-AU" b="1" i="1" dirty="0"/>
              <a:t>Indoor AP</a:t>
            </a:r>
            <a:r>
              <a:rPr lang="en-AU" dirty="0"/>
              <a:t>: outdoor vs indoor is a regulatory question that is country specific</a:t>
            </a:r>
          </a:p>
          <a:p>
            <a:pPr lvl="2"/>
            <a:r>
              <a:rPr lang="en-AU" b="1" i="1" dirty="0"/>
              <a:t>Standard Power AP</a:t>
            </a:r>
            <a:r>
              <a:rPr lang="en-AU" dirty="0"/>
              <a:t>: </a:t>
            </a:r>
            <a:r>
              <a:rPr lang="en-AU" i="1" dirty="0"/>
              <a:t>standard power </a:t>
            </a:r>
            <a:r>
              <a:rPr lang="en-AU" dirty="0"/>
              <a:t>has not yet been agreed in Europe </a:t>
            </a:r>
            <a:r>
              <a:rPr lang="en-AU" i="1" dirty="0"/>
              <a:t>et al</a:t>
            </a:r>
          </a:p>
          <a:p>
            <a:pPr lvl="2"/>
            <a:r>
              <a:rPr lang="en-AU" b="1" i="1" dirty="0"/>
              <a:t>Very low power AP</a:t>
            </a:r>
            <a:r>
              <a:rPr lang="en-AU" dirty="0"/>
              <a:t>: the definition of very </a:t>
            </a:r>
            <a:r>
              <a:rPr lang="en-AU" i="1" dirty="0"/>
              <a:t>low transmit power </a:t>
            </a:r>
            <a:r>
              <a:rPr lang="en-AU" dirty="0"/>
              <a:t>is a function of country specific regulations; VLP rules are still under discussion in the US</a:t>
            </a:r>
          </a:p>
          <a:p>
            <a:pPr lvl="2"/>
            <a:r>
              <a:rPr lang="en-AU" b="1" i="1" dirty="0"/>
              <a:t>Indoor enabled AP</a:t>
            </a:r>
            <a:r>
              <a:rPr lang="en-AU" dirty="0"/>
              <a:t>: this value has been defined to support C2C, but C2C has not yet been allowed in the US and agreement on the details of inclusion in EN 303 687 in Europe has been delayed (one major country is considering not allowing C2C); there has been virtually no discussion about using an </a:t>
            </a:r>
            <a:r>
              <a:rPr lang="en-AU" i="1" dirty="0"/>
              <a:t>indoor</a:t>
            </a:r>
            <a:r>
              <a:rPr lang="en-AU" dirty="0"/>
              <a:t> </a:t>
            </a:r>
            <a:r>
              <a:rPr lang="en-AU" i="1" dirty="0"/>
              <a:t>standard power AP</a:t>
            </a:r>
            <a:r>
              <a:rPr lang="en-AU" dirty="0"/>
              <a:t> to enable C2C (Europe has no standard power, and the US has no C2C)</a:t>
            </a:r>
          </a:p>
          <a:p>
            <a:pPr lvl="2"/>
            <a:r>
              <a:rPr lang="en-AU" b="1" i="1" dirty="0"/>
              <a:t>Indoor standard power AP</a:t>
            </a:r>
            <a:r>
              <a:rPr lang="en-AU" dirty="0"/>
              <a:t>: there is a hint of a definition for an </a:t>
            </a:r>
            <a:r>
              <a:rPr lang="en-AU" i="1" dirty="0"/>
              <a:t>indoor standard power AP</a:t>
            </a:r>
            <a:r>
              <a:rPr lang="en-AU" dirty="0"/>
              <a:t> in the US in an FCC KDB, but the concept is marked as a </a:t>
            </a:r>
            <a:r>
              <a:rPr lang="en-AU" i="1" dirty="0"/>
              <a:t>Phase 2 </a:t>
            </a:r>
            <a:r>
              <a:rPr lang="en-AU" dirty="0"/>
              <a:t>discussion; </a:t>
            </a:r>
            <a:r>
              <a:rPr lang="en-AU" i="1" dirty="0"/>
              <a:t>Indoor standard power AP</a:t>
            </a:r>
            <a:r>
              <a:rPr lang="en-AU" dirty="0"/>
              <a:t> is not defined at all in Europe</a:t>
            </a:r>
          </a:p>
          <a:p>
            <a:pPr lvl="1"/>
            <a:r>
              <a:rPr lang="en-AU" i="1" dirty="0"/>
              <a:t>…</a:t>
            </a:r>
          </a:p>
          <a:p>
            <a:endParaRPr lang="en-AU" dirty="0"/>
          </a:p>
        </p:txBody>
      </p:sp>
      <p:sp>
        <p:nvSpPr>
          <p:cNvPr id="4" name="Footer Placeholder 3">
            <a:extLst>
              <a:ext uri="{FF2B5EF4-FFF2-40B4-BE49-F238E27FC236}">
                <a16:creationId xmlns:a16="http://schemas.microsoft.com/office/drawing/2014/main" id="{FE3B35C4-2C4B-42C5-9BB3-98BBC9F1A5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3BE0A9E-5733-40E9-87A9-EAE522534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71631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4A8D-855F-41B9-813C-21513900B0B5}"/>
              </a:ext>
            </a:extLst>
          </p:cNvPr>
          <p:cNvSpPr>
            <a:spLocks noGrp="1"/>
          </p:cNvSpPr>
          <p:nvPr>
            <p:ph type="title"/>
          </p:nvPr>
        </p:nvSpPr>
        <p:spPr/>
        <p:txBody>
          <a:bodyPr/>
          <a:lstStyle/>
          <a:p>
            <a:pPr lvl="2"/>
            <a:r>
              <a:rPr lang="en-AU" dirty="0"/>
              <a:t>The US-focused justifications in CC35 to refine Table E-12 no longer support the table</a:t>
            </a:r>
            <a:endParaRPr lang="en-AU" i="1" dirty="0"/>
          </a:p>
        </p:txBody>
      </p:sp>
      <p:sp>
        <p:nvSpPr>
          <p:cNvPr id="3" name="Content Placeholder 2">
            <a:extLst>
              <a:ext uri="{FF2B5EF4-FFF2-40B4-BE49-F238E27FC236}">
                <a16:creationId xmlns:a16="http://schemas.microsoft.com/office/drawing/2014/main" id="{45DC2090-C68E-4096-9EAB-75B84AFECEF4}"/>
              </a:ext>
            </a:extLst>
          </p:cNvPr>
          <p:cNvSpPr>
            <a:spLocks noGrp="1"/>
          </p:cNvSpPr>
          <p:nvPr>
            <p:ph idx="1"/>
          </p:nvPr>
        </p:nvSpPr>
        <p:spPr/>
        <p:txBody>
          <a:bodyPr/>
          <a:lstStyle/>
          <a:p>
            <a:pPr lvl="1"/>
            <a:r>
              <a:rPr lang="en-AU" dirty="0"/>
              <a:t>The most recent changes to Table E-12 were made after CC35 on the basis of the justification in </a:t>
            </a:r>
            <a:r>
              <a:rPr lang="en-AU" dirty="0">
                <a:hlinkClick r:id="rId2"/>
              </a:rPr>
              <a:t>11-21-0790-06</a:t>
            </a:r>
            <a:endParaRPr lang="en-AU" dirty="0"/>
          </a:p>
          <a:p>
            <a:pPr lvl="1"/>
            <a:r>
              <a:rPr lang="en-AU" dirty="0"/>
              <a:t>Part of the justification was that it was expected that:</a:t>
            </a:r>
          </a:p>
          <a:p>
            <a:pPr lvl="2"/>
            <a:r>
              <a:rPr lang="en-AU" dirty="0"/>
              <a:t>VLP operation would be allowed in the US by end of 2021</a:t>
            </a:r>
          </a:p>
          <a:p>
            <a:pPr lvl="2"/>
            <a:r>
              <a:rPr lang="en-AU" dirty="0"/>
              <a:t>C2C operation in the US would be allowed as defined by proposals to the FCC</a:t>
            </a:r>
          </a:p>
          <a:p>
            <a:pPr lvl="2"/>
            <a:r>
              <a:rPr lang="en-AU" dirty="0"/>
              <a:t>An </a:t>
            </a:r>
            <a:r>
              <a:rPr lang="en-AU" i="1" dirty="0"/>
              <a:t>Indoor Standard Power AP </a:t>
            </a:r>
            <a:r>
              <a:rPr lang="en-AU" dirty="0"/>
              <a:t>could be used to enable C2C operation</a:t>
            </a:r>
          </a:p>
          <a:p>
            <a:pPr lvl="1"/>
            <a:r>
              <a:rPr lang="en-AU" dirty="0"/>
              <a:t>As of Mar 2022, there appears to very little likelihood of either VLP or C2C being allowed in the US in the foreseeable future</a:t>
            </a:r>
          </a:p>
          <a:p>
            <a:pPr lvl="2"/>
            <a:r>
              <a:rPr lang="en-AU" dirty="0"/>
              <a:t>Even if VLP and/or C2C are allowed in the future, it is quite possible that the rules associated with them will be significantly different from current proposals</a:t>
            </a:r>
          </a:p>
          <a:p>
            <a:pPr lvl="2"/>
            <a:r>
              <a:rPr lang="en-AU" dirty="0"/>
              <a:t>The concept of an </a:t>
            </a:r>
            <a:r>
              <a:rPr lang="en-AU" i="1" dirty="0"/>
              <a:t>Indoor Standard Power AP </a:t>
            </a:r>
            <a:r>
              <a:rPr lang="en-AU" dirty="0"/>
              <a:t>also currently seems to be problematic in the US, including as part of any C2C rules</a:t>
            </a:r>
          </a:p>
          <a:p>
            <a:pPr lvl="1"/>
            <a:r>
              <a:rPr lang="en-AU" dirty="0"/>
              <a:t>Given these justifications have proven to be “enthusiastic”, the basis for the changes to Table E-12 are no longer valid</a:t>
            </a:r>
          </a:p>
        </p:txBody>
      </p:sp>
      <p:sp>
        <p:nvSpPr>
          <p:cNvPr id="4" name="Footer Placeholder 3">
            <a:extLst>
              <a:ext uri="{FF2B5EF4-FFF2-40B4-BE49-F238E27FC236}">
                <a16:creationId xmlns:a16="http://schemas.microsoft.com/office/drawing/2014/main" id="{69B49B06-E94F-4C72-9146-7190FF6F353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EE1C1E1-1D0D-4FCC-AA76-58C122F1E2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112465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2131361-6A58-42E3-A09D-4BF7C19469A5}"/>
              </a:ext>
            </a:extLst>
          </p:cNvPr>
          <p:cNvSpPr>
            <a:spLocks noGrp="1"/>
          </p:cNvSpPr>
          <p:nvPr>
            <p:ph type="title"/>
          </p:nvPr>
        </p:nvSpPr>
        <p:spPr>
          <a:xfrm>
            <a:off x="685799" y="685800"/>
            <a:ext cx="7858125" cy="1066800"/>
          </a:xfrm>
        </p:spPr>
        <p:txBody>
          <a:bodyPr/>
          <a:lstStyle/>
          <a:p>
            <a:r>
              <a:rPr lang="en-AU" dirty="0"/>
              <a:t>A solution to the problem highlighted in CID2323 is further generalisation &amp; a “none of the above”  value</a:t>
            </a:r>
          </a:p>
        </p:txBody>
      </p:sp>
      <p:sp>
        <p:nvSpPr>
          <p:cNvPr id="3" name="Content Placeholder 2">
            <a:extLst>
              <a:ext uri="{FF2B5EF4-FFF2-40B4-BE49-F238E27FC236}">
                <a16:creationId xmlns:a16="http://schemas.microsoft.com/office/drawing/2014/main" id="{9EB0410F-4B40-42EB-B735-5A1B0BC6CCEE}"/>
              </a:ext>
            </a:extLst>
          </p:cNvPr>
          <p:cNvSpPr>
            <a:spLocks noGrp="1"/>
          </p:cNvSpPr>
          <p:nvPr>
            <p:ph idx="1"/>
          </p:nvPr>
        </p:nvSpPr>
        <p:spPr>
          <a:xfrm>
            <a:off x="685800" y="1981200"/>
            <a:ext cx="7772400" cy="4114800"/>
          </a:xfrm>
        </p:spPr>
        <p:txBody>
          <a:bodyPr/>
          <a:lstStyle/>
          <a:p>
            <a:pPr lvl="1"/>
            <a:r>
              <a:rPr lang="en-AU" dirty="0"/>
              <a:t>While the premise of CID2323 is false, the problem highlighted in CID2323 is real</a:t>
            </a:r>
          </a:p>
          <a:p>
            <a:pPr lvl="2"/>
            <a:r>
              <a:rPr lang="en-AU" dirty="0" err="1"/>
              <a:t>ie</a:t>
            </a:r>
            <a:r>
              <a:rPr lang="en-AU" dirty="0"/>
              <a:t> the </a:t>
            </a:r>
            <a:r>
              <a:rPr lang="en-AU" i="1" dirty="0"/>
              <a:t>reserved</a:t>
            </a:r>
            <a:r>
              <a:rPr lang="en-AU" dirty="0"/>
              <a:t> value and the </a:t>
            </a:r>
            <a:r>
              <a:rPr lang="en-AU" i="1" dirty="0"/>
              <a:t>Indoor AP </a:t>
            </a:r>
            <a:r>
              <a:rPr lang="en-AU" dirty="0"/>
              <a:t>value potentially overlap</a:t>
            </a:r>
          </a:p>
          <a:p>
            <a:pPr lvl="1"/>
            <a:r>
              <a:rPr lang="en-AU" dirty="0"/>
              <a:t>That said, the proposed solution does not work because current regulatory uncertainty means that it is possible none of the defined values apply in a particular regulatory domain</a:t>
            </a:r>
          </a:p>
          <a:p>
            <a:pPr lvl="1"/>
            <a:r>
              <a:rPr lang="en-AU" dirty="0"/>
              <a:t>A solution is to define a value in Table E-12 that indicates that “none of the above” represent a description of the AP</a:t>
            </a:r>
          </a:p>
          <a:p>
            <a:pPr lvl="2"/>
            <a:r>
              <a:rPr lang="en-AU" dirty="0"/>
              <a:t>It is proposed that a value of 7 is used for this purpose</a:t>
            </a:r>
          </a:p>
          <a:p>
            <a:pPr lvl="1"/>
            <a:r>
              <a:rPr lang="en-AU" dirty="0"/>
              <a:t>An extension to the solution is to generalise Table E-12 even further so that it is more likely the “none of the above” value is never used</a:t>
            </a:r>
          </a:p>
          <a:p>
            <a:pPr lvl="2"/>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3230822E-4268-4DD6-B50D-ADA60BFAC14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EF8197B-F3DE-49E3-8D90-898B362FE369}"/>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a:p>
        </p:txBody>
      </p:sp>
    </p:spTree>
    <p:extLst>
      <p:ext uri="{BB962C8B-B14F-4D97-AF65-F5344CB8AC3E}">
        <p14:creationId xmlns:p14="http://schemas.microsoft.com/office/powerpoint/2010/main" val="204395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E56D49-FEC0-4864-9E0F-DCED288C0C24}"/>
              </a:ext>
            </a:extLst>
          </p:cNvPr>
          <p:cNvSpPr>
            <a:spLocks noGrp="1"/>
          </p:cNvSpPr>
          <p:nvPr>
            <p:ph type="title"/>
          </p:nvPr>
        </p:nvSpPr>
        <p:spPr/>
        <p:txBody>
          <a:bodyPr/>
          <a:lstStyle/>
          <a:p>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60DBD11F-0D98-48F7-B406-01010C637EC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9E76F61-0CE0-489B-B59A-E5532063C30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
        <p:nvSpPr>
          <p:cNvPr id="9" name="Content Placeholder 8">
            <a:extLst>
              <a:ext uri="{FF2B5EF4-FFF2-40B4-BE49-F238E27FC236}">
                <a16:creationId xmlns:a16="http://schemas.microsoft.com/office/drawing/2014/main" id="{BE5DD062-AF35-4E9C-BD14-36D96DCDE987}"/>
              </a:ext>
            </a:extLst>
          </p:cNvPr>
          <p:cNvSpPr>
            <a:spLocks noGrp="1"/>
          </p:cNvSpPr>
          <p:nvPr>
            <p:ph idx="1"/>
          </p:nvPr>
        </p:nvSpPr>
        <p:spPr>
          <a:xfrm>
            <a:off x="685800" y="2050628"/>
            <a:ext cx="4648200" cy="4114800"/>
          </a:xfrm>
        </p:spPr>
        <p:txBody>
          <a:bodyPr/>
          <a:lstStyle/>
          <a:p>
            <a:r>
              <a:rPr lang="en-AU" dirty="0"/>
              <a:t>Further generalisation</a:t>
            </a:r>
          </a:p>
          <a:p>
            <a:pPr lvl="1"/>
            <a:r>
              <a:rPr lang="en-AU" dirty="0"/>
              <a:t>It is desirable to block C2C enablement in some environments</a:t>
            </a:r>
          </a:p>
          <a:p>
            <a:pPr lvl="2"/>
            <a:r>
              <a:rPr lang="en-AU" dirty="0"/>
              <a:t>Operation without infrastructure agreement could cause unnecessary interference in some use cases, </a:t>
            </a:r>
            <a:r>
              <a:rPr lang="en-AU" dirty="0" err="1"/>
              <a:t>eg</a:t>
            </a:r>
            <a:r>
              <a:rPr lang="en-AU" dirty="0"/>
              <a:t> industrial IoT </a:t>
            </a:r>
          </a:p>
          <a:p>
            <a:pPr lvl="2"/>
            <a:r>
              <a:rPr lang="en-AU" dirty="0"/>
              <a:t>Some regulators may want to the ability to block C2C enablement in sensitive areas</a:t>
            </a:r>
          </a:p>
          <a:p>
            <a:pPr lvl="2"/>
            <a:r>
              <a:rPr lang="en-AU" dirty="0"/>
              <a:t>Disabling C2C allows better auditing of sources of interference in a particular location  </a:t>
            </a:r>
          </a:p>
          <a:p>
            <a:pPr lvl="1"/>
            <a:r>
              <a:rPr lang="en-AU" dirty="0"/>
              <a:t>This can be easily implemented by the addition of values 5 &amp; 6 to Table E-12</a:t>
            </a:r>
          </a:p>
          <a:p>
            <a:pPr lvl="2"/>
            <a:r>
              <a:rPr lang="en-AU" dirty="0"/>
              <a:t>This refinement is backward compatible with the current proposal</a:t>
            </a:r>
          </a:p>
        </p:txBody>
      </p:sp>
      <p:graphicFrame>
        <p:nvGraphicFramePr>
          <p:cNvPr id="10" name="Table 6">
            <a:extLst>
              <a:ext uri="{FF2B5EF4-FFF2-40B4-BE49-F238E27FC236}">
                <a16:creationId xmlns:a16="http://schemas.microsoft.com/office/drawing/2014/main" id="{2C142ED2-4BA0-4E0F-A3D1-B3E2207C348C}"/>
              </a:ext>
            </a:extLst>
          </p:cNvPr>
          <p:cNvGraphicFramePr>
            <a:graphicFrameLocks/>
          </p:cNvGraphicFramePr>
          <p:nvPr>
            <p:extLst>
              <p:ext uri="{D42A27DB-BD31-4B8C-83A1-F6EECF244321}">
                <p14:modId xmlns:p14="http://schemas.microsoft.com/office/powerpoint/2010/main" val="3841955771"/>
              </p:ext>
            </p:extLst>
          </p:nvPr>
        </p:nvGraphicFramePr>
        <p:xfrm>
          <a:off x="5562600" y="2160983"/>
          <a:ext cx="3352799" cy="4004445"/>
        </p:xfrm>
        <a:graphic>
          <a:graphicData uri="http://schemas.openxmlformats.org/drawingml/2006/table">
            <a:tbl>
              <a:tblPr firstRow="1" bandRow="1">
                <a:tableStyleId>{21E4AEA4-8DFA-4A89-87EB-49C32662AFE0}</a:tableStyleId>
              </a:tblPr>
              <a:tblGrid>
                <a:gridCol w="654205">
                  <a:extLst>
                    <a:ext uri="{9D8B030D-6E8A-4147-A177-3AD203B41FA5}">
                      <a16:colId xmlns:a16="http://schemas.microsoft.com/office/drawing/2014/main" val="4005563833"/>
                    </a:ext>
                  </a:extLst>
                </a:gridCol>
                <a:gridCol w="2698594">
                  <a:extLst>
                    <a:ext uri="{9D8B030D-6E8A-4147-A177-3AD203B41FA5}">
                      <a16:colId xmlns:a16="http://schemas.microsoft.com/office/drawing/2014/main" val="421609852"/>
                    </a:ext>
                  </a:extLst>
                </a:gridCol>
              </a:tblGrid>
              <a:tr h="346845">
                <a:tc>
                  <a:txBody>
                    <a:bodyPr/>
                    <a:lstStyle/>
                    <a:p>
                      <a:pPr algn="ctr"/>
                      <a:r>
                        <a:rPr lang="en-AU" sz="1200" dirty="0"/>
                        <a:t>Value</a:t>
                      </a:r>
                    </a:p>
                  </a:txBody>
                  <a:tcPr/>
                </a:tc>
                <a:tc>
                  <a:txBody>
                    <a:bodyPr/>
                    <a:lstStyle/>
                    <a:p>
                      <a:r>
                        <a:rPr lang="en-AU" sz="1200" dirty="0"/>
                        <a:t>Description</a:t>
                      </a:r>
                    </a:p>
                  </a:txBody>
                  <a:tcPr/>
                </a:tc>
                <a:extLst>
                  <a:ext uri="{0D108BD9-81ED-4DB2-BD59-A6C34878D82A}">
                    <a16:rowId xmlns:a16="http://schemas.microsoft.com/office/drawing/2014/main" val="2439046456"/>
                  </a:ext>
                </a:extLst>
              </a:tr>
              <a:tr h="346845">
                <a:tc>
                  <a:txBody>
                    <a:bodyPr/>
                    <a:lstStyle/>
                    <a:p>
                      <a:pPr algn="ctr"/>
                      <a:r>
                        <a:rPr lang="en-AU" sz="1200" dirty="0"/>
                        <a:t>0</a:t>
                      </a:r>
                    </a:p>
                  </a:txBody>
                  <a:tcPr/>
                </a:tc>
                <a:tc>
                  <a:txBody>
                    <a:bodyPr/>
                    <a:lstStyle/>
                    <a:p>
                      <a:r>
                        <a:rPr lang="en-AU" sz="1200" dirty="0"/>
                        <a:t>Indoor AP</a:t>
                      </a:r>
                      <a:br>
                        <a:rPr lang="en-AU" sz="1200" dirty="0"/>
                      </a:br>
                      <a:r>
                        <a:rPr lang="en-AU" sz="1200" dirty="0"/>
                        <a:t>(may enable C2C operation)</a:t>
                      </a:r>
                    </a:p>
                  </a:txBody>
                  <a:tcPr/>
                </a:tc>
                <a:extLst>
                  <a:ext uri="{0D108BD9-81ED-4DB2-BD59-A6C34878D82A}">
                    <a16:rowId xmlns:a16="http://schemas.microsoft.com/office/drawing/2014/main" val="3125317124"/>
                  </a:ext>
                </a:extLst>
              </a:tr>
              <a:tr h="244075">
                <a:tc>
                  <a:txBody>
                    <a:bodyPr/>
                    <a:lstStyle/>
                    <a:p>
                      <a:pPr algn="ctr"/>
                      <a:r>
                        <a:rPr lang="en-AU" sz="1200" dirty="0"/>
                        <a:t>1</a:t>
                      </a:r>
                    </a:p>
                  </a:txBody>
                  <a:tcPr/>
                </a:tc>
                <a:tc>
                  <a:txBody>
                    <a:bodyPr/>
                    <a:lstStyle/>
                    <a:p>
                      <a:r>
                        <a:rPr lang="en-AU" sz="1200" dirty="0"/>
                        <a:t>Standard Power AP</a:t>
                      </a:r>
                    </a:p>
                  </a:txBody>
                  <a:tcPr/>
                </a:tc>
                <a:extLst>
                  <a:ext uri="{0D108BD9-81ED-4DB2-BD59-A6C34878D82A}">
                    <a16:rowId xmlns:a16="http://schemas.microsoft.com/office/drawing/2014/main" val="1500122846"/>
                  </a:ext>
                </a:extLst>
              </a:tr>
              <a:tr h="244075">
                <a:tc>
                  <a:txBody>
                    <a:bodyPr/>
                    <a:lstStyle/>
                    <a:p>
                      <a:pPr algn="ctr"/>
                      <a:r>
                        <a:rPr lang="en-AU" sz="1200" dirty="0"/>
                        <a:t>2</a:t>
                      </a:r>
                    </a:p>
                  </a:txBody>
                  <a:tcPr/>
                </a:tc>
                <a:tc>
                  <a:txBody>
                    <a:bodyPr/>
                    <a:lstStyle/>
                    <a:p>
                      <a:r>
                        <a:rPr lang="en-AU" sz="1200" dirty="0"/>
                        <a:t>Very Low Power AP</a:t>
                      </a:r>
                    </a:p>
                  </a:txBody>
                  <a:tcPr/>
                </a:tc>
                <a:extLst>
                  <a:ext uri="{0D108BD9-81ED-4DB2-BD59-A6C34878D82A}">
                    <a16:rowId xmlns:a16="http://schemas.microsoft.com/office/drawing/2014/main" val="3569183442"/>
                  </a:ext>
                </a:extLst>
              </a:tr>
              <a:tr h="485582">
                <a:tc>
                  <a:txBody>
                    <a:bodyPr/>
                    <a:lstStyle/>
                    <a:p>
                      <a:pPr algn="ctr"/>
                      <a:r>
                        <a:rPr lang="en-AU" sz="1200" dirty="0"/>
                        <a:t>3</a:t>
                      </a:r>
                    </a:p>
                  </a:txBody>
                  <a:tcPr/>
                </a:tc>
                <a:tc>
                  <a:txBody>
                    <a:bodyPr/>
                    <a:lstStyle/>
                    <a:p>
                      <a:r>
                        <a:rPr lang="en-AU" sz="1200" dirty="0"/>
                        <a:t>C2C AP</a:t>
                      </a:r>
                      <a:br>
                        <a:rPr lang="en-AU" sz="1200" dirty="0"/>
                      </a:br>
                      <a:r>
                        <a:rPr lang="en-AU" sz="1200" dirty="0"/>
                        <a:t>(shall not be used to enable another C2C AP)</a:t>
                      </a:r>
                    </a:p>
                  </a:txBody>
                  <a:tcPr/>
                </a:tc>
                <a:extLst>
                  <a:ext uri="{0D108BD9-81ED-4DB2-BD59-A6C34878D82A}">
                    <a16:rowId xmlns:a16="http://schemas.microsoft.com/office/drawing/2014/main" val="2634463415"/>
                  </a:ext>
                </a:extLst>
              </a:tr>
              <a:tr h="346845">
                <a:tc>
                  <a:txBody>
                    <a:bodyPr/>
                    <a:lstStyle/>
                    <a:p>
                      <a:pPr algn="ctr"/>
                      <a:r>
                        <a:rPr lang="en-AU" sz="1200" dirty="0"/>
                        <a:t>4</a:t>
                      </a:r>
                    </a:p>
                  </a:txBody>
                  <a:tcPr/>
                </a:tc>
                <a:tc>
                  <a:txBody>
                    <a:bodyPr/>
                    <a:lstStyle/>
                    <a:p>
                      <a:r>
                        <a:rPr lang="en-AU" sz="1200" dirty="0"/>
                        <a:t>Indoor Standard Power AP</a:t>
                      </a:r>
                    </a:p>
                    <a:p>
                      <a:r>
                        <a:rPr lang="en-AU" sz="1200" dirty="0"/>
                        <a:t>(may enable C2C operation)</a:t>
                      </a:r>
                    </a:p>
                  </a:txBody>
                  <a:tcPr/>
                </a:tc>
                <a:extLst>
                  <a:ext uri="{0D108BD9-81ED-4DB2-BD59-A6C34878D82A}">
                    <a16:rowId xmlns:a16="http://schemas.microsoft.com/office/drawing/2014/main" val="1505056195"/>
                  </a:ext>
                </a:extLst>
              </a:tr>
              <a:tr h="485582">
                <a:tc>
                  <a:txBody>
                    <a:bodyPr/>
                    <a:lstStyle/>
                    <a:p>
                      <a:pPr algn="ctr"/>
                      <a:r>
                        <a:rPr lang="en-AU" sz="1200" dirty="0">
                          <a:solidFill>
                            <a:srgbClr val="FF0000"/>
                          </a:solidFill>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4276987695"/>
                  </a:ext>
                </a:extLst>
              </a:tr>
              <a:tr h="485582">
                <a:tc>
                  <a:txBody>
                    <a:bodyPr/>
                    <a:lstStyle/>
                    <a:p>
                      <a:pPr algn="ctr"/>
                      <a:r>
                        <a:rPr lang="en-AU" sz="1200" dirty="0">
                          <a:solidFill>
                            <a:srgbClr val="FF0000"/>
                          </a:solidFill>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Standard Power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3412003464"/>
                  </a:ext>
                </a:extLst>
              </a:tr>
              <a:tr h="244075">
                <a:tc>
                  <a:txBody>
                    <a:bodyPr/>
                    <a:lstStyle/>
                    <a:p>
                      <a:pPr algn="ctr"/>
                      <a:r>
                        <a:rPr lang="en-AU" sz="1200" dirty="0"/>
                        <a:t>7</a:t>
                      </a:r>
                    </a:p>
                  </a:txBody>
                  <a:tcPr/>
                </a:tc>
                <a:tc>
                  <a:txBody>
                    <a:bodyPr/>
                    <a:lstStyle/>
                    <a:p>
                      <a:r>
                        <a:rPr lang="en-AU" sz="1200" dirty="0"/>
                        <a:t>Reserved</a:t>
                      </a:r>
                    </a:p>
                  </a:txBody>
                  <a:tcPr/>
                </a:tc>
                <a:extLst>
                  <a:ext uri="{0D108BD9-81ED-4DB2-BD59-A6C34878D82A}">
                    <a16:rowId xmlns:a16="http://schemas.microsoft.com/office/drawing/2014/main" val="188651170"/>
                  </a:ext>
                </a:extLst>
              </a:tr>
            </a:tbl>
          </a:graphicData>
        </a:graphic>
      </p:graphicFrame>
    </p:spTree>
    <p:extLst>
      <p:ext uri="{BB962C8B-B14F-4D97-AF65-F5344CB8AC3E}">
        <p14:creationId xmlns:p14="http://schemas.microsoft.com/office/powerpoint/2010/main" val="199191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5C64-DA08-4BFC-BD91-8C9B1F56DC33}"/>
              </a:ext>
            </a:extLst>
          </p:cNvPr>
          <p:cNvSpPr>
            <a:spLocks noGrp="1"/>
          </p:cNvSpPr>
          <p:nvPr>
            <p:ph type="title"/>
          </p:nvPr>
        </p:nvSpPr>
        <p:spPr/>
        <p:txBody>
          <a:bodyPr/>
          <a:lstStyle/>
          <a:p>
            <a:r>
              <a:rPr lang="en-AU" dirty="0"/>
              <a:t>It is proposed that the response to CID 2323 is REVISED</a:t>
            </a:r>
          </a:p>
        </p:txBody>
      </p:sp>
      <p:sp>
        <p:nvSpPr>
          <p:cNvPr id="3" name="Content Placeholder 2">
            <a:extLst>
              <a:ext uri="{FF2B5EF4-FFF2-40B4-BE49-F238E27FC236}">
                <a16:creationId xmlns:a16="http://schemas.microsoft.com/office/drawing/2014/main" id="{3083F704-3E32-449D-B86A-6C826B977DA9}"/>
              </a:ext>
            </a:extLst>
          </p:cNvPr>
          <p:cNvSpPr>
            <a:spLocks noGrp="1"/>
          </p:cNvSpPr>
          <p:nvPr>
            <p:ph idx="1"/>
          </p:nvPr>
        </p:nvSpPr>
        <p:spPr/>
        <p:txBody>
          <a:bodyPr/>
          <a:lstStyle/>
          <a:p>
            <a:r>
              <a:rPr lang="en-AU" dirty="0"/>
              <a:t>Proposed response: REVISED</a:t>
            </a:r>
          </a:p>
          <a:p>
            <a:pPr lvl="1"/>
            <a:r>
              <a:rPr lang="en-AU" dirty="0"/>
              <a:t>The premise of CID2323 that “</a:t>
            </a:r>
            <a:r>
              <a:rPr lang="en-AU" i="1" dirty="0"/>
              <a:t>The Regulatory Info subfield definition has been generalized to apply to all countries …” </a:t>
            </a:r>
            <a:r>
              <a:rPr lang="en-AU" dirty="0"/>
              <a:t>is incorrect</a:t>
            </a:r>
          </a:p>
          <a:p>
            <a:pPr lvl="2"/>
            <a:r>
              <a:rPr lang="en-AU" dirty="0"/>
              <a:t>The expected convergence of regulations in 2021 that might have made this more true than it is as of March 2022 did not occur, and is unlikely to occur in the near future. </a:t>
            </a:r>
          </a:p>
          <a:p>
            <a:pPr lvl="1"/>
            <a:r>
              <a:rPr lang="en-AU" dirty="0"/>
              <a:t>However, the problem highlighted in CID2323 is real, in that there is potential ambiguity of the meaning of the value 0 in Table E-12, with overlap between </a:t>
            </a:r>
            <a:r>
              <a:rPr lang="en-AU" i="1" dirty="0"/>
              <a:t>reserved</a:t>
            </a:r>
            <a:r>
              <a:rPr lang="en-AU" dirty="0"/>
              <a:t> and </a:t>
            </a:r>
            <a:r>
              <a:rPr lang="en-AU" i="1" dirty="0"/>
              <a:t>Indoor AP</a:t>
            </a:r>
          </a:p>
          <a:p>
            <a:pPr lvl="1"/>
            <a:r>
              <a:rPr lang="en-AU" dirty="0"/>
              <a:t>The revised solution has two components:</a:t>
            </a:r>
          </a:p>
          <a:p>
            <a:pPr lvl="2"/>
            <a:r>
              <a:rPr lang="en-AU" dirty="0"/>
              <a:t>Define the value 7 as “none of the above”, which can be used when none of the other values are applicable, thus avoiding overlap with value 0 (</a:t>
            </a:r>
            <a:r>
              <a:rPr lang="en-AU" i="1" dirty="0"/>
              <a:t>Indoor AP</a:t>
            </a:r>
            <a:r>
              <a:rPr lang="en-AU" dirty="0"/>
              <a:t>)</a:t>
            </a:r>
          </a:p>
          <a:p>
            <a:pPr lvl="2"/>
            <a:r>
              <a:rPr lang="en-AU" dirty="0"/>
              <a:t>Generalise Table E-12 further, in support of the premise of CID2323, by allowing an AP to disable C2C enablement, which is sometimes desirable</a:t>
            </a:r>
          </a:p>
          <a:p>
            <a:pPr lvl="1"/>
            <a:endParaRPr lang="en-AU" dirty="0"/>
          </a:p>
          <a:p>
            <a:endParaRPr lang="en-AU" dirty="0"/>
          </a:p>
        </p:txBody>
      </p:sp>
      <p:sp>
        <p:nvSpPr>
          <p:cNvPr id="4" name="Footer Placeholder 3">
            <a:extLst>
              <a:ext uri="{FF2B5EF4-FFF2-40B4-BE49-F238E27FC236}">
                <a16:creationId xmlns:a16="http://schemas.microsoft.com/office/drawing/2014/main" id="{D9F157F7-7197-437A-A99E-6C508580335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92CFAEE-1DD6-4700-90A0-56286738C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641027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
        <p:nvSpPr>
          <p:cNvPr id="8" name="Content Placeholder 7">
            <a:extLst>
              <a:ext uri="{FF2B5EF4-FFF2-40B4-BE49-F238E27FC236}">
                <a16:creationId xmlns:a16="http://schemas.microsoft.com/office/drawing/2014/main" id="{9C41D866-64D5-4BCE-9B02-603ABF17F554}"/>
              </a:ext>
            </a:extLst>
          </p:cNvPr>
          <p:cNvSpPr>
            <a:spLocks noGrp="1"/>
          </p:cNvSpPr>
          <p:nvPr>
            <p:ph idx="1"/>
          </p:nvPr>
        </p:nvSpPr>
        <p:spPr/>
        <p:txBody>
          <a:bodyPr/>
          <a:lstStyle/>
          <a:p>
            <a:r>
              <a:rPr lang="en-AU" dirty="0"/>
              <a:t>Proposed Table E-12 revisions</a:t>
            </a:r>
          </a:p>
        </p:txBody>
      </p:sp>
      <p:graphicFrame>
        <p:nvGraphicFramePr>
          <p:cNvPr id="9" name="Table 6">
            <a:extLst>
              <a:ext uri="{FF2B5EF4-FFF2-40B4-BE49-F238E27FC236}">
                <a16:creationId xmlns:a16="http://schemas.microsoft.com/office/drawing/2014/main" id="{F3C0AE15-1E35-483A-8256-F45CF5694151}"/>
              </a:ext>
            </a:extLst>
          </p:cNvPr>
          <p:cNvGraphicFramePr>
            <a:graphicFrameLocks/>
          </p:cNvGraphicFramePr>
          <p:nvPr>
            <p:extLst>
              <p:ext uri="{D42A27DB-BD31-4B8C-83A1-F6EECF244321}">
                <p14:modId xmlns:p14="http://schemas.microsoft.com/office/powerpoint/2010/main" val="2536745904"/>
              </p:ext>
            </p:extLst>
          </p:nvPr>
        </p:nvGraphicFramePr>
        <p:xfrm>
          <a:off x="76199" y="2682240"/>
          <a:ext cx="8991601" cy="356616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86400">
                  <a:extLst>
                    <a:ext uri="{9D8B030D-6E8A-4147-A177-3AD203B41FA5}">
                      <a16:colId xmlns:a16="http://schemas.microsoft.com/office/drawing/2014/main" val="3663724833"/>
                    </a:ext>
                  </a:extLst>
                </a:gridCol>
                <a:gridCol w="2819401">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655320">
                <a:tc>
                  <a:txBody>
                    <a:bodyPr/>
                    <a:lstStyle/>
                    <a:p>
                      <a:pPr algn="ctr"/>
                      <a:r>
                        <a:rPr lang="en-AU" sz="1200" dirty="0"/>
                        <a:t>0</a:t>
                      </a:r>
                    </a:p>
                  </a:txBody>
                  <a:tcPr/>
                </a:tc>
                <a:tc>
                  <a:txBody>
                    <a:bodyPr/>
                    <a:lstStyle/>
                    <a:p>
                      <a:r>
                        <a:rPr lang="en-AU" sz="1200" b="0" u="none" strike="noStrike" kern="1200" baseline="0" dirty="0">
                          <a:solidFill>
                            <a:schemeClr val="dk1"/>
                          </a:solidFill>
                        </a:rPr>
                        <a:t>Indoor AP</a:t>
                      </a:r>
                    </a:p>
                    <a:p>
                      <a:r>
                        <a:rPr lang="en-AU" sz="1200" b="0" u="none"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br>
                        <a:rPr lang="en-AU" sz="1200" b="0" u="sng" strike="noStrike" kern="1200" baseline="0" dirty="0">
                          <a:solidFill>
                            <a:schemeClr val="dk1"/>
                          </a:solidFill>
                        </a:rPr>
                      </a:br>
                      <a:r>
                        <a:rPr lang="en-AU" sz="1200" b="0" u="sng" strike="noStrike" kern="1200" baseline="0" dirty="0">
                          <a:solidFill>
                            <a:schemeClr val="dk1"/>
                          </a:solidFill>
                        </a:rPr>
                        <a:t>Receipt of this value may be used as an enabling signal for C2C operation, if allowed by regulation</a:t>
                      </a:r>
                      <a:endParaRPr lang="en-AU" sz="1200" u="sng" dirty="0"/>
                    </a:p>
                  </a:txBody>
                  <a:tcPr/>
                </a:tc>
                <a:extLst>
                  <a:ext uri="{0D108BD9-81ED-4DB2-BD59-A6C34878D82A}">
                    <a16:rowId xmlns:a16="http://schemas.microsoft.com/office/drawing/2014/main" val="3527449031"/>
                  </a:ext>
                </a:extLst>
              </a:tr>
              <a:tr h="370840">
                <a:tc>
                  <a:txBody>
                    <a:bodyPr/>
                    <a:lstStyle/>
                    <a:p>
                      <a:pPr algn="ctr"/>
                      <a:r>
                        <a:rPr lang="en-AU" sz="1200" dirty="0"/>
                        <a:t>1</a:t>
                      </a:r>
                    </a:p>
                  </a:txBody>
                  <a:tcPr/>
                </a:tc>
                <a:tc>
                  <a:txBody>
                    <a:bodyPr/>
                    <a:lstStyle/>
                    <a:p>
                      <a:r>
                        <a:rPr lang="en-AU" sz="1200" b="0" i="0" u="none" strike="noStrike" kern="1200" baseline="0" dirty="0">
                          <a:solidFill>
                            <a:schemeClr val="dk1"/>
                          </a:solidFill>
                          <a:latin typeface="+mn-lt"/>
                          <a:ea typeface="+mn-ea"/>
                          <a:cs typeface="+mn-cs"/>
                        </a:rPr>
                        <a:t>Standard power AP </a:t>
                      </a:r>
                    </a:p>
                    <a:p>
                      <a:r>
                        <a:rPr lang="en-AU" sz="1200" b="0" i="0" u="none" strike="noStrike" kern="1200" baseline="0" dirty="0">
                          <a:solidFill>
                            <a:schemeClr val="dk1"/>
                          </a:solidFill>
                          <a:latin typeface="+mn-lt"/>
                          <a:ea typeface="+mn-ea"/>
                          <a:cs typeface="+mn-cs"/>
                        </a:rPr>
                        <a:t>An AP whose operation requires control from an external system such as an AFC system.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212283637"/>
                  </a:ext>
                </a:extLst>
              </a:tr>
              <a:tr h="370840">
                <a:tc>
                  <a:txBody>
                    <a:bodyPr/>
                    <a:lstStyle/>
                    <a:p>
                      <a:pPr algn="ctr"/>
                      <a:r>
                        <a:rPr lang="en-AU" sz="1200" dirty="0"/>
                        <a:t>2</a:t>
                      </a:r>
                    </a:p>
                  </a:txBody>
                  <a:tcPr/>
                </a:tc>
                <a:tc>
                  <a:txBody>
                    <a:bodyPr/>
                    <a:lstStyle/>
                    <a:p>
                      <a:r>
                        <a:rPr lang="en-AU" sz="1200" b="0" i="0" u="none" strike="noStrike" kern="1200" baseline="0" dirty="0">
                          <a:solidFill>
                            <a:schemeClr val="dk1"/>
                          </a:solidFill>
                          <a:latin typeface="+mn-lt"/>
                          <a:ea typeface="+mn-ea"/>
                          <a:cs typeface="+mn-cs"/>
                        </a:rPr>
                        <a:t>Very low power AP </a:t>
                      </a:r>
                    </a:p>
                    <a:p>
                      <a:r>
                        <a:rPr lang="en-AU" sz="1200" b="0" i="0" u="none" strike="noStrike" kern="1200" baseline="0" dirty="0">
                          <a:solidFill>
                            <a:schemeClr val="dk1"/>
                          </a:solidFill>
                          <a:latin typeface="+mn-lt"/>
                          <a:ea typeface="+mn-ea"/>
                          <a:cs typeface="+mn-cs"/>
                        </a:rPr>
                        <a:t>An AP whose operation does not require control from an external system such as an AFC system, is not subject to additional regulatory requirements intended to prohibit outdoor operation, and is restricted to very low transmit power.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p>
                      <a:endParaRPr lang="en-AU" sz="1200" dirty="0"/>
                    </a:p>
                  </a:txBody>
                  <a:tcPr/>
                </a:tc>
                <a:extLst>
                  <a:ext uri="{0D108BD9-81ED-4DB2-BD59-A6C34878D82A}">
                    <a16:rowId xmlns:a16="http://schemas.microsoft.com/office/drawing/2014/main" val="1273196099"/>
                  </a:ext>
                </a:extLst>
              </a:tr>
              <a:tr h="370840">
                <a:tc>
                  <a:txBody>
                    <a:bodyPr/>
                    <a:lstStyle/>
                    <a:p>
                      <a:pPr algn="ctr"/>
                      <a:r>
                        <a:rPr lang="en-AU" sz="1200" dirty="0"/>
                        <a:t>3</a:t>
                      </a:r>
                    </a:p>
                  </a:txBody>
                  <a:tcPr/>
                </a:tc>
                <a:tc>
                  <a:txBody>
                    <a:bodyPr/>
                    <a:lstStyle/>
                    <a:p>
                      <a:r>
                        <a:rPr lang="en-AU" sz="1200" b="0" i="0" u="none" strike="noStrike" kern="1200" baseline="0" dirty="0">
                          <a:solidFill>
                            <a:schemeClr val="dk1"/>
                          </a:solidFill>
                          <a:latin typeface="+mn-lt"/>
                          <a:ea typeface="+mn-ea"/>
                          <a:cs typeface="+mn-cs"/>
                        </a:rPr>
                        <a:t>Indoor enabled AP</a:t>
                      </a:r>
                    </a:p>
                    <a:p>
                      <a:r>
                        <a:rPr lang="en-AU" sz="1200" b="0" i="0" u="none" strike="noStrike" kern="1200" baseline="0" dirty="0">
                          <a:solidFill>
                            <a:schemeClr val="dk1"/>
                          </a:solidFill>
                          <a:latin typeface="+mn-lt"/>
                          <a:ea typeface="+mn-ea"/>
                          <a:cs typeface="+mn-cs"/>
                        </a:rPr>
                        <a:t>An AP whose </a:t>
                      </a:r>
                      <a:r>
                        <a:rPr lang="en-AU" sz="1200" b="0" i="0" u="sng" strike="noStrike" kern="1200" baseline="0" dirty="0">
                          <a:solidFill>
                            <a:schemeClr val="dk1"/>
                          </a:solidFill>
                          <a:latin typeface="+mn-lt"/>
                          <a:ea typeface="+mn-ea"/>
                          <a:cs typeface="+mn-cs"/>
                        </a:rPr>
                        <a:t>C2C</a:t>
                      </a:r>
                      <a:r>
                        <a:rPr lang="en-AU" sz="1200" b="0" i="0" u="none" strike="noStrike" kern="1200" baseline="0" dirty="0">
                          <a:solidFill>
                            <a:schemeClr val="dk1"/>
                          </a:solidFill>
                          <a:latin typeface="+mn-lt"/>
                          <a:ea typeface="+mn-ea"/>
                          <a:cs typeface="+mn-cs"/>
                        </a:rPr>
                        <a:t> operation relies on being able to successfully receive an enabling signal (as defined by the regulatory rules) from an indoor AP or an indoor standard power AP.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180347030"/>
                  </a:ext>
                </a:extLst>
              </a:tr>
            </a:tbl>
          </a:graphicData>
        </a:graphic>
      </p:graphicFrame>
    </p:spTree>
    <p:extLst>
      <p:ext uri="{BB962C8B-B14F-4D97-AF65-F5344CB8AC3E}">
        <p14:creationId xmlns:p14="http://schemas.microsoft.com/office/powerpoint/2010/main" val="3750911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1784</Words>
  <Application>Microsoft Office PowerPoint</Application>
  <PresentationFormat>On-screen Show (4:3)</PresentationFormat>
  <Paragraphs>164</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Discussion of CID2323 in LB258 on 802.11m D1.0</vt:lpstr>
      <vt:lpstr>CID2323 notes a problem with Table E-12 caused by overloading</vt:lpstr>
      <vt:lpstr>The problem noted in Table E-12 is based on a false premise</vt:lpstr>
      <vt:lpstr>The reality of Table E-12 is that its contents are often country specific or not defined/agreed</vt:lpstr>
      <vt:lpstr>The US-focused justifications in CC35 to refine Table E-12 no longer support the table</vt:lpstr>
      <vt:lpstr>A solution to the problem highlighted in CID2323 is further generalisation &amp; a “none of the above”  value</vt:lpstr>
      <vt:lpstr>Further generalisation of Table E-12 would allow blocking of C2C enablement in some environments</vt:lpstr>
      <vt:lpstr>It is proposed that the response to CID 2323 is REVISED</vt:lpstr>
      <vt:lpstr>It is proposed that the response to CID 2323 is REVISED</vt:lpstr>
      <vt:lpstr>It is proposed that the response to CID 2323 is REVISED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2022-03-04T07:46:54Z</dcterms:modified>
</cp:coreProperties>
</file>