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1" r:id="rId17"/>
    <p:sldId id="298" r:id="rId18"/>
    <p:sldId id="309" r:id="rId19"/>
    <p:sldId id="312" r:id="rId20"/>
    <p:sldId id="313" r:id="rId21"/>
    <p:sldId id="297" r:id="rId22"/>
    <p:sldId id="310" r:id="rId23"/>
    <p:sldId id="296" r:id="rId24"/>
    <p:sldId id="307" r:id="rId25"/>
    <p:sldId id="295" r:id="rId26"/>
    <p:sldId id="306"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61" d="100"/>
          <a:sy n="161" d="100"/>
        </p:scale>
        <p:origin x="426" y="1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76644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6375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24</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27063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6069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802.11-22/0348r1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February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157-00-00bh-mac-address-designation-maad.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301-00-00bh-maad-mac-text.doc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 Type="http://schemas.openxmlformats.org/officeDocument/2006/relationships/notesSlide" Target="../notesSlides/notesSlide9.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7-03-00bh-mac-address-designation-maad.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158-03-00bh-sta-generated-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187-01-00bh-network-generated-device-id.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TGbh-agenda-2022-February-17</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2022-02-17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17 February 2022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457200" indent="-457200">
              <a:lnSpc>
                <a:spcPct val="90000"/>
              </a:lnSpc>
              <a:spcBef>
                <a:spcPts val="0"/>
              </a:spcBef>
              <a:spcAft>
                <a:spcPts val="600"/>
              </a:spcAft>
              <a:buFont typeface="Arial" panose="020B0604020202020204" pitchFamily="34" charset="0"/>
              <a:buChar char="•"/>
              <a:defRPr/>
            </a:pPr>
            <a:r>
              <a:rPr lang="en-US" dirty="0"/>
              <a:t>Issues Tracking updates/status: </a:t>
            </a:r>
            <a:r>
              <a:rPr lang="en-US" b="0" dirty="0">
                <a:hlinkClick r:id="rId3"/>
              </a:rPr>
              <a:t>11-21/0332r29</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Contributions (analysis of proposed solutions):</a:t>
            </a:r>
          </a:p>
          <a:p>
            <a:pPr lvl="1">
              <a:lnSpc>
                <a:spcPct val="90000"/>
              </a:lnSpc>
              <a:spcBef>
                <a:spcPts val="0"/>
              </a:spcBef>
              <a:spcAft>
                <a:spcPts val="300"/>
              </a:spcAft>
              <a:buFont typeface="Arial" panose="020B0604020202020204" pitchFamily="34" charset="0"/>
              <a:buChar char="•"/>
              <a:defRPr/>
            </a:pPr>
            <a:r>
              <a:rPr lang="en-US" altLang="en-US" sz="2400" dirty="0">
                <a:solidFill>
                  <a:schemeClr val="tx1"/>
                </a:solidFill>
                <a:hlinkClick r:id="rId4"/>
              </a:rPr>
              <a:t>11-22/0296r6</a:t>
            </a:r>
            <a:r>
              <a:rPr lang="en-US" sz="2400" dirty="0"/>
              <a:t>: TGbh proposals</a:t>
            </a:r>
            <a:endParaRPr lang="en-US" altLang="en-US" sz="2400" dirty="0">
              <a:solidFill>
                <a:schemeClr val="tx1"/>
              </a:solidFill>
              <a:hlinkClick r:id="rId4"/>
            </a:endParaRPr>
          </a:p>
          <a:p>
            <a:pPr lvl="1">
              <a:lnSpc>
                <a:spcPct val="90000"/>
              </a:lnSpc>
              <a:spcBef>
                <a:spcPts val="0"/>
              </a:spcBef>
              <a:spcAft>
                <a:spcPts val="300"/>
              </a:spcAft>
              <a:buFont typeface="Arial" panose="020B0604020202020204" pitchFamily="34" charset="0"/>
              <a:buChar char="•"/>
              <a:defRPr/>
            </a:pPr>
            <a:r>
              <a:rPr lang="en-US" altLang="en-US" sz="2400" dirty="0">
                <a:solidFill>
                  <a:schemeClr val="tx1"/>
                </a:solidFill>
                <a:hlinkClick r:id="rId4"/>
              </a:rPr>
              <a:t>11-22/0343r0</a:t>
            </a:r>
            <a:r>
              <a:rPr lang="en-US" sz="2400" dirty="0"/>
              <a:t>: TGbh solutions analysis</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Way forward on solutions</a:t>
            </a:r>
          </a:p>
          <a:p>
            <a:pPr marL="457200" indent="-457200">
              <a:lnSpc>
                <a:spcPct val="90000"/>
              </a:lnSpc>
              <a:spcBef>
                <a:spcPts val="0"/>
              </a:spcBef>
              <a:spcAft>
                <a:spcPts val="600"/>
              </a:spcAft>
              <a:buFont typeface="Arial" panose="020B0604020202020204" pitchFamily="34" charset="0"/>
              <a:buChar char="•"/>
              <a:defRPr/>
            </a:pPr>
            <a:r>
              <a:rPr lang="en-US" dirty="0"/>
              <a:t>Review of Issues Tracking uncovered items (margin comments, etc.)</a:t>
            </a:r>
          </a:p>
          <a:p>
            <a:pPr marL="457200" indent="-457200">
              <a:lnSpc>
                <a:spcPct val="90000"/>
              </a:lnSpc>
              <a:spcBef>
                <a:spcPts val="0"/>
              </a:spcBef>
              <a:spcAft>
                <a:spcPts val="600"/>
              </a:spcAft>
              <a:buFont typeface="Arial" panose="020B0604020202020204" pitchFamily="34" charset="0"/>
              <a:buChar char="•"/>
              <a:defRPr/>
            </a:pPr>
            <a:r>
              <a:rPr lang="en-US" dirty="0"/>
              <a:t>Next meetings: Feb 22 9:00 ET, Mar 3 19:00 ET</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Main considerations – Feb 8 discussion</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Use cases covered, affected by:</a:t>
            </a:r>
          </a:p>
          <a:p>
            <a:pPr marL="857250" lvl="1" indent="-457200">
              <a:lnSpc>
                <a:spcPct val="90000"/>
              </a:lnSpc>
              <a:spcBef>
                <a:spcPts val="0"/>
              </a:spcBef>
              <a:spcAft>
                <a:spcPts val="600"/>
              </a:spcAft>
              <a:buFont typeface="Arial" panose="020B0604020202020204" pitchFamily="34" charset="0"/>
              <a:buChar char="•"/>
              <a:defRPr/>
            </a:pPr>
            <a:r>
              <a:rPr lang="en-US" sz="2400" dirty="0"/>
              <a:t>During association&amp;4WH or post-association/security context (e.g., robust action frame)</a:t>
            </a:r>
          </a:p>
          <a:p>
            <a:pPr marL="1257300" lvl="2" indent="-457200">
              <a:lnSpc>
                <a:spcPct val="90000"/>
              </a:lnSpc>
              <a:spcBef>
                <a:spcPts val="0"/>
              </a:spcBef>
              <a:spcAft>
                <a:spcPts val="600"/>
              </a:spcAft>
              <a:buFont typeface="Arial" panose="020B0604020202020204" pitchFamily="34" charset="0"/>
              <a:buChar char="•"/>
              <a:defRPr/>
            </a:pPr>
            <a:r>
              <a:rPr lang="en-US" sz="2200" dirty="0"/>
              <a:t># of message exchanges(s)</a:t>
            </a:r>
          </a:p>
          <a:p>
            <a:pPr marL="1257300" lvl="2" indent="-457200">
              <a:lnSpc>
                <a:spcPct val="90000"/>
              </a:lnSpc>
              <a:spcBef>
                <a:spcPts val="0"/>
              </a:spcBef>
              <a:spcAft>
                <a:spcPts val="600"/>
              </a:spcAft>
              <a:buFont typeface="Arial" panose="020B0604020202020204" pitchFamily="34" charset="0"/>
              <a:buChar char="•"/>
              <a:defRPr/>
            </a:pPr>
            <a:r>
              <a:rPr lang="en-US" sz="2200" dirty="0"/>
              <a:t>Timing of the ID: </a:t>
            </a:r>
          </a:p>
          <a:p>
            <a:pPr marL="1714500" lvl="3" indent="-457200">
              <a:lnSpc>
                <a:spcPct val="90000"/>
              </a:lnSpc>
              <a:spcBef>
                <a:spcPts val="0"/>
              </a:spcBef>
              <a:spcAft>
                <a:spcPts val="600"/>
              </a:spcAft>
              <a:buFont typeface="Arial" panose="020B0604020202020204" pitchFamily="34" charset="0"/>
              <a:buChar char="•"/>
              <a:defRPr/>
            </a:pPr>
            <a:r>
              <a:rPr lang="en-US" sz="2000" dirty="0"/>
              <a:t>Is the identifier needed before network services/access?</a:t>
            </a:r>
          </a:p>
          <a:p>
            <a:pPr marL="1714500" lvl="3" indent="-457200">
              <a:lnSpc>
                <a:spcPct val="90000"/>
              </a:lnSpc>
              <a:spcBef>
                <a:spcPts val="0"/>
              </a:spcBef>
              <a:spcAft>
                <a:spcPts val="600"/>
              </a:spcAft>
              <a:buFont typeface="Arial" panose="020B0604020202020204" pitchFamily="34" charset="0"/>
              <a:buChar char="•"/>
              <a:defRPr/>
            </a:pPr>
            <a:r>
              <a:rPr lang="en-US" sz="2000" dirty="0"/>
              <a:t>Can it be changed during association?</a:t>
            </a:r>
          </a:p>
          <a:p>
            <a:pPr marL="857250" lvl="1" indent="-457200">
              <a:lnSpc>
                <a:spcPct val="90000"/>
              </a:lnSpc>
              <a:spcBef>
                <a:spcPts val="0"/>
              </a:spcBef>
              <a:spcAft>
                <a:spcPts val="600"/>
              </a:spcAft>
              <a:buFont typeface="Arial" panose="020B0604020202020204" pitchFamily="34" charset="0"/>
              <a:buChar char="•"/>
              <a:defRPr/>
            </a:pPr>
            <a:endParaRPr lang="en-US" sz="2400" dirty="0"/>
          </a:p>
          <a:p>
            <a:pPr marL="857250" lvl="1" indent="-457200">
              <a:lnSpc>
                <a:spcPct val="90000"/>
              </a:lnSpc>
              <a:spcBef>
                <a:spcPts val="0"/>
              </a:spcBef>
              <a:spcAft>
                <a:spcPts val="600"/>
              </a:spcAft>
              <a:buFont typeface="Arial" panose="020B0604020202020204" pitchFamily="34" charset="0"/>
              <a:buChar char="•"/>
              <a:defRPr/>
            </a:pPr>
            <a:r>
              <a:rPr lang="en-US" sz="2400" dirty="0"/>
              <a:t>ID generation (Network or STA)</a:t>
            </a:r>
          </a:p>
          <a:p>
            <a:pPr marL="457200" indent="-457200">
              <a:lnSpc>
                <a:spcPct val="90000"/>
              </a:lnSpc>
              <a:spcBef>
                <a:spcPts val="0"/>
              </a:spcBef>
              <a:spcAft>
                <a:spcPts val="600"/>
              </a:spcAft>
              <a:buFont typeface="Arial" panose="020B0604020202020204" pitchFamily="34" charset="0"/>
              <a:buChar char="•"/>
              <a:defRPr/>
            </a:pP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How much “new” is being designed?  (“simplicity” measure?)</a:t>
            </a:r>
          </a:p>
          <a:p>
            <a:pPr marL="457200" indent="-457200">
              <a:lnSpc>
                <a:spcPct val="90000"/>
              </a:lnSpc>
              <a:spcBef>
                <a:spcPts val="0"/>
              </a:spcBef>
              <a:spcAft>
                <a:spcPts val="600"/>
              </a:spcAft>
              <a:buFont typeface="Arial" panose="020B0604020202020204" pitchFamily="34" charset="0"/>
              <a:buChar char="•"/>
              <a:defRPr/>
            </a:pPr>
            <a:r>
              <a:rPr lang="en-US" sz="2800" dirty="0"/>
              <a:t>Protection against spoofing (of AP and/or STA)?</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76448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Feb 17 </a:t>
            </a:r>
            <a:r>
              <a:rPr lang="en-GB" dirty="0" err="1"/>
              <a:t>add’l</a:t>
            </a:r>
            <a:r>
              <a:rPr lang="en-GB" dirty="0"/>
              <a:t> considerations</a:t>
            </a:r>
          </a:p>
        </p:txBody>
      </p:sp>
      <p:sp>
        <p:nvSpPr>
          <p:cNvPr id="4098" name="Rectangle 2"/>
          <p:cNvSpPr>
            <a:spLocks noGrp="1" noChangeArrowheads="1"/>
          </p:cNvSpPr>
          <p:nvPr>
            <p:ph idx="1"/>
          </p:nvPr>
        </p:nvSpPr>
        <p:spPr>
          <a:xfrm>
            <a:off x="914401" y="1752600"/>
            <a:ext cx="10361084" cy="4722814"/>
          </a:xfrm>
          <a:ln/>
        </p:spPr>
        <p:txBody>
          <a:bodyPr/>
          <a:lstStyle/>
          <a:p>
            <a:pPr>
              <a:spcBef>
                <a:spcPts val="300"/>
              </a:spcBef>
            </a:pPr>
            <a:r>
              <a:rPr lang="en-US" altLang="en-US" sz="2800" dirty="0"/>
              <a:t>During the Feb 17 TGbh teleconference, the following criteria/considerations were added, for evaluating the submitted solutions:</a:t>
            </a:r>
          </a:p>
          <a:p>
            <a:pPr marL="457200" indent="-457200">
              <a:lnSpc>
                <a:spcPct val="90000"/>
              </a:lnSpc>
              <a:spcBef>
                <a:spcPts val="0"/>
              </a:spcBef>
              <a:spcAft>
                <a:spcPts val="0"/>
              </a:spcAft>
              <a:buFont typeface="Arial" panose="020B0604020202020204" pitchFamily="34" charset="0"/>
              <a:buChar char="•"/>
              <a:defRPr/>
            </a:pPr>
            <a:r>
              <a:rPr lang="en-US" dirty="0"/>
              <a:t>Is the ID distinct across different ESSs?</a:t>
            </a:r>
          </a:p>
          <a:p>
            <a:pPr marL="857250" lvl="1" indent="-457200">
              <a:lnSpc>
                <a:spcPct val="90000"/>
              </a:lnSpc>
              <a:spcBef>
                <a:spcPts val="0"/>
              </a:spcBef>
              <a:spcAft>
                <a:spcPts val="0"/>
              </a:spcAft>
              <a:buFont typeface="Arial" panose="020B0604020202020204" pitchFamily="34" charset="0"/>
              <a:buChar char="•"/>
              <a:defRPr/>
            </a:pPr>
            <a:r>
              <a:rPr lang="en-US" dirty="0"/>
              <a:t>Memory storage implication for non-AP STA (per ESS or not)</a:t>
            </a:r>
          </a:p>
          <a:p>
            <a:pPr marL="857250" lvl="1" indent="-457200">
              <a:lnSpc>
                <a:spcPct val="90000"/>
              </a:lnSpc>
              <a:spcBef>
                <a:spcPts val="0"/>
              </a:spcBef>
              <a:spcAft>
                <a:spcPts val="0"/>
              </a:spcAft>
              <a:buFont typeface="Arial" panose="020B0604020202020204" pitchFamily="34" charset="0"/>
              <a:buChar char="•"/>
              <a:defRPr/>
            </a:pPr>
            <a:r>
              <a:rPr lang="en-US" dirty="0"/>
              <a:t>Can the ID be used to track the non-AP STA?</a:t>
            </a:r>
          </a:p>
          <a:p>
            <a:pPr marL="457200" indent="-457200">
              <a:lnSpc>
                <a:spcPct val="90000"/>
              </a:lnSpc>
              <a:spcBef>
                <a:spcPts val="0"/>
              </a:spcBef>
              <a:spcAft>
                <a:spcPts val="0"/>
              </a:spcAft>
              <a:buFont typeface="Arial" panose="020B0604020202020204" pitchFamily="34" charset="0"/>
              <a:buChar char="•"/>
              <a:defRPr/>
            </a:pPr>
            <a:r>
              <a:rPr lang="en-US" dirty="0"/>
              <a:t>Are there ancillary requirements (for example requirements on the “key”/ID generation)?</a:t>
            </a:r>
          </a:p>
          <a:p>
            <a:pPr>
              <a:spcBef>
                <a:spcPts val="300"/>
              </a:spcBef>
            </a:pPr>
            <a:endParaRPr lang="en-US" altLang="en-US" sz="2800" dirty="0"/>
          </a:p>
          <a:p>
            <a:pPr>
              <a:buFont typeface="Arial" panose="020B0604020202020204" pitchFamily="34" charset="0"/>
              <a:buChar char="•"/>
            </a:pPr>
            <a:endParaRPr lang="en-US" altLang="en-US" sz="2400" dirty="0"/>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758851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Proposal Contributions</a:t>
            </a:r>
            <a:endParaRPr lang="en-GB" dirty="0"/>
          </a:p>
        </p:txBody>
      </p:sp>
      <p:sp>
        <p:nvSpPr>
          <p:cNvPr id="4098" name="Rectangle 2"/>
          <p:cNvSpPr>
            <a:spLocks noGrp="1" noChangeArrowheads="1"/>
          </p:cNvSpPr>
          <p:nvPr>
            <p:ph idx="1"/>
          </p:nvPr>
        </p:nvSpPr>
        <p:spPr>
          <a:xfrm>
            <a:off x="685800" y="914400"/>
            <a:ext cx="10744200" cy="5561014"/>
          </a:xfrm>
          <a:ln/>
        </p:spPr>
        <p:txBody>
          <a:bodyPr/>
          <a:lstStyle/>
          <a:p>
            <a:pPr marL="0" indent="0">
              <a:lnSpc>
                <a:spcPct val="90000"/>
              </a:lnSpc>
              <a:spcBef>
                <a:spcPts val="0"/>
              </a:spcBef>
              <a:spcAft>
                <a:spcPts val="600"/>
              </a:spcAft>
              <a:defRPr/>
            </a:pPr>
            <a:r>
              <a:rPr lang="en-US" altLang="en-US"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3"/>
              </a:rPr>
              <a:t>11-21/1083r0</a:t>
            </a:r>
            <a:r>
              <a:rPr lang="en-US" altLang="en-US" sz="16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600" b="1" dirty="0">
                <a:hlinkClick r:id="rId4"/>
              </a:rPr>
              <a:t>11-21/2039r0</a:t>
            </a:r>
            <a:r>
              <a:rPr lang="en-US" sz="16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600" b="1" dirty="0">
                <a:hlinkClick r:id="rId5"/>
              </a:rPr>
              <a:t>11-22/0054r0</a:t>
            </a:r>
            <a:r>
              <a:rPr lang="en-US" sz="1600" b="1" dirty="0">
                <a:solidFill>
                  <a:schemeClr val="tx1"/>
                </a:solidFill>
              </a:rPr>
              <a:t>: Signature based RCM STA identification solution analysis (reviewed Jan 11)</a:t>
            </a:r>
            <a:endParaRPr lang="en-US" altLang="en-US" sz="16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6"/>
              </a:rPr>
              <a:t>11-21/1585r12</a:t>
            </a:r>
            <a:r>
              <a:rPr lang="en-US" altLang="en-US" sz="1600" dirty="0">
                <a:solidFill>
                  <a:schemeClr val="tx1"/>
                </a:solidFill>
              </a:rPr>
              <a:t>: Identifiable Random MAC address (reviewed Nov 10, </a:t>
            </a:r>
            <a:r>
              <a:rPr lang="en-US" altLang="en-US" sz="1600" u="sng" dirty="0">
                <a:solidFill>
                  <a:schemeClr val="tx1"/>
                </a:solidFill>
              </a:rPr>
              <a:t>updated</a:t>
            </a:r>
            <a:r>
              <a:rPr lang="en-US" altLang="en-US" sz="16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7"/>
              </a:rPr>
              <a:t>11-21/1673r10</a:t>
            </a:r>
            <a:r>
              <a:rPr lang="en-US" altLang="en-US" sz="1600" b="1" dirty="0">
                <a:solidFill>
                  <a:schemeClr val="tx1"/>
                </a:solidFill>
              </a:rPr>
              <a:t>: Proposed Text for IRMA (briefly reviewed Oct 21, </a:t>
            </a:r>
            <a:r>
              <a:rPr lang="en-US" altLang="en-US" sz="1600" b="1" u="sng" dirty="0">
                <a:solidFill>
                  <a:schemeClr val="tx1"/>
                </a:solidFill>
              </a:rPr>
              <a:t>updated</a:t>
            </a:r>
            <a:r>
              <a:rPr lang="en-US" altLang="en-US" sz="16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8"/>
              </a:rPr>
              <a:t>11-21/1720r1</a:t>
            </a:r>
            <a:r>
              <a:rPr lang="en-US" altLang="en-US" sz="16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9"/>
              </a:rPr>
              <a:t>11-21/2006r1</a:t>
            </a:r>
            <a:r>
              <a:rPr lang="en-US" altLang="en-US" sz="16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0"/>
              </a:rPr>
              <a:t>11-22/0118r0</a:t>
            </a:r>
            <a:r>
              <a:rPr lang="en-US" altLang="en-US" sz="16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1"/>
              </a:rPr>
              <a:t>11-22/0085r0</a:t>
            </a:r>
            <a:r>
              <a:rPr lang="en-US" altLang="en-US" sz="1600" b="1" dirty="0">
                <a:solidFill>
                  <a:schemeClr val="tx1"/>
                </a:solidFill>
              </a:rPr>
              <a:t>: IRMA and spoof discussion (</a:t>
            </a:r>
            <a:r>
              <a:rPr lang="en-US" altLang="en-US" sz="1600" b="1" u="sng" dirty="0">
                <a:solidFill>
                  <a:schemeClr val="tx1"/>
                </a:solidFill>
              </a:rPr>
              <a:t>not reviewed yet)</a:t>
            </a:r>
            <a:endParaRPr lang="en-US" altLang="en-US" sz="16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2"/>
              </a:rPr>
              <a:t>11-21/1378r0</a:t>
            </a:r>
            <a:r>
              <a:rPr lang="en-US" altLang="en-US" sz="16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3"/>
              </a:rPr>
              <a:t>11-21/1379r3</a:t>
            </a:r>
            <a:r>
              <a:rPr lang="en-US" altLang="en-US" sz="16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4"/>
              </a:rPr>
              <a:t>11-21/1853r2</a:t>
            </a:r>
            <a:r>
              <a:rPr lang="en-US" altLang="en-US" sz="1600" b="1" dirty="0">
                <a:solidFill>
                  <a:schemeClr val="tx1"/>
                </a:solidFill>
              </a:rPr>
              <a:t>: ID Query analysis (reviewed Jan 11, </a:t>
            </a:r>
            <a:r>
              <a:rPr lang="en-US" altLang="en-US" sz="1600" b="1" u="sng" dirty="0">
                <a:solidFill>
                  <a:schemeClr val="tx1"/>
                </a:solidFill>
              </a:rPr>
              <a:t>updated)</a:t>
            </a:r>
            <a:endParaRPr lang="en-US" altLang="en-US" sz="16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5"/>
              </a:rPr>
              <a:t>11-21/1839r1</a:t>
            </a:r>
            <a:r>
              <a:rPr lang="en-US" altLang="en-US" sz="1600" dirty="0">
                <a:solidFill>
                  <a:schemeClr val="tx1"/>
                </a:solidFill>
              </a:rPr>
              <a:t>: Transient STA ID (reviewed Nov 10, </a:t>
            </a:r>
            <a:r>
              <a:rPr lang="en-US" altLang="en-US" sz="1600" u="sng" dirty="0">
                <a:solidFill>
                  <a:schemeClr val="tx1"/>
                </a:solidFill>
              </a:rPr>
              <a:t>updated</a:t>
            </a:r>
            <a:r>
              <a:rPr lang="en-US" altLang="en-US" sz="16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16"/>
              </a:rPr>
              <a:t>11-22/0025r0</a:t>
            </a:r>
            <a:r>
              <a:rPr lang="en-US" altLang="en-US" sz="16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7"/>
              </a:rPr>
              <a:t>11-22/0117r0</a:t>
            </a:r>
            <a:r>
              <a:rPr lang="en-US" altLang="en-US" sz="16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8"/>
              </a:rPr>
              <a:t>11-22/0154r0</a:t>
            </a:r>
            <a:r>
              <a:rPr lang="en-US" altLang="en-US" sz="1600" dirty="0">
                <a:solidFill>
                  <a:schemeClr val="tx1"/>
                </a:solidFill>
              </a:rPr>
              <a:t>: Opaque device ID (reviewed Jan 21)</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19"/>
              </a:rPr>
              <a:t>11-22/0158r3</a:t>
            </a:r>
            <a:r>
              <a:rPr lang="en-US" altLang="en-US" sz="1600" dirty="0">
                <a:solidFill>
                  <a:schemeClr val="tx1"/>
                </a:solidFill>
              </a:rPr>
              <a:t>: STA generated device ID (reviewed Feb 8, </a:t>
            </a:r>
            <a:r>
              <a:rPr lang="en-US" altLang="en-US" sz="1600" u="sng" dirty="0">
                <a:solidFill>
                  <a:schemeClr val="tx1"/>
                </a:solidFill>
              </a:rPr>
              <a:t>updated</a:t>
            </a:r>
            <a:r>
              <a:rPr lang="en-US" altLang="en-US" sz="16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20"/>
              </a:rPr>
              <a:t>11-22/0157r3</a:t>
            </a:r>
            <a:r>
              <a:rPr lang="en-US" altLang="en-US" sz="1600" dirty="0">
                <a:solidFill>
                  <a:schemeClr val="tx1"/>
                </a:solidFill>
              </a:rPr>
              <a:t>: MAC address designation (reviewed Feb 8, </a:t>
            </a:r>
            <a:r>
              <a:rPr lang="en-US" altLang="en-US" sz="1600" u="sng" dirty="0">
                <a:solidFill>
                  <a:schemeClr val="tx1"/>
                </a:solidFill>
              </a:rPr>
              <a:t>updated</a:t>
            </a:r>
            <a:r>
              <a:rPr lang="en-US" altLang="en-US" sz="16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600" b="1" dirty="0">
                <a:solidFill>
                  <a:schemeClr val="tx1"/>
                </a:solidFill>
                <a:hlinkClick r:id="rId21"/>
              </a:rPr>
              <a:t>11-22/0301r0</a:t>
            </a:r>
            <a:r>
              <a:rPr lang="en-US" altLang="en-US" sz="1600" b="1" dirty="0">
                <a:solidFill>
                  <a:schemeClr val="tx1"/>
                </a:solidFill>
              </a:rPr>
              <a:t>: MAAD MAC text (</a:t>
            </a:r>
            <a:r>
              <a:rPr lang="en-US" altLang="en-US" sz="1600" b="1" u="sng" dirty="0">
                <a:solidFill>
                  <a:schemeClr val="tx1"/>
                </a:solidFill>
              </a:rPr>
              <a:t>not reviewed yet</a:t>
            </a:r>
            <a:r>
              <a:rPr lang="en-US" altLang="en-US" sz="16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600" dirty="0">
                <a:solidFill>
                  <a:schemeClr val="tx1"/>
                </a:solidFill>
                <a:hlinkClick r:id="rId22"/>
              </a:rPr>
              <a:t>11-22/0187r1</a:t>
            </a:r>
            <a:r>
              <a:rPr lang="en-US" altLang="en-US" sz="1600" dirty="0">
                <a:solidFill>
                  <a:schemeClr val="tx1"/>
                </a:solidFill>
              </a:rPr>
              <a:t>: Network generated device ID (reviewed Feb 8, </a:t>
            </a:r>
            <a:r>
              <a:rPr lang="en-US" altLang="en-US" sz="1600" u="sng" dirty="0">
                <a:solidFill>
                  <a:schemeClr val="tx1"/>
                </a:solidFill>
              </a:rPr>
              <a:t>updated</a:t>
            </a:r>
            <a:r>
              <a:rPr lang="en-US" altLang="en-US" sz="1600" dirty="0">
                <a:solidFill>
                  <a:schemeClr val="tx1"/>
                </a:solidFill>
              </a:rPr>
              <a:t>)</a:t>
            </a: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Proposed way forward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marR="0" lvl="0" indent="0">
              <a:spcBef>
                <a:spcPts val="0"/>
              </a:spcBef>
              <a:spcAft>
                <a:spcPts val="0"/>
              </a:spcAft>
            </a:pPr>
            <a:r>
              <a:rPr lang="en-US" dirty="0">
                <a:effectLst/>
                <a:latin typeface="Calibri" panose="020F0502020204030204" pitchFamily="34" charset="0"/>
                <a:ea typeface="Times New Roman" panose="02020603050405020304" pitchFamily="18" charset="0"/>
              </a:rPr>
              <a:t>Run straw polls (anyone can vote), both today and next week Tues (AM call):</a:t>
            </a:r>
          </a:p>
          <a:p>
            <a:pPr marR="0" lvl="0">
              <a:spcBef>
                <a:spcPts val="0"/>
              </a:spcBef>
              <a:spcAft>
                <a:spcPts val="0"/>
              </a:spcAft>
              <a:buFont typeface="Arial" panose="020B0604020202020204" pitchFamily="34" charset="0"/>
              <a:buChar char="•"/>
            </a:pPr>
            <a:r>
              <a:rPr lang="en-US" dirty="0">
                <a:effectLst/>
                <a:latin typeface="Calibri" panose="020F0502020204030204" pitchFamily="34" charset="0"/>
                <a:ea typeface="Calibri" panose="020F0502020204030204" pitchFamily="34" charset="0"/>
              </a:rPr>
              <a:t>For each proposal (9 main proposals, on previous slide): </a:t>
            </a:r>
          </a:p>
          <a:p>
            <a:pPr lvl="1">
              <a:spcBef>
                <a:spcPts val="0"/>
              </a:spcBef>
              <a:spcAft>
                <a:spcPts val="0"/>
              </a:spcAft>
              <a:buFont typeface="Arial" panose="020B0604020202020204" pitchFamily="34" charset="0"/>
              <a:buChar char="•"/>
            </a:pPr>
            <a:r>
              <a:rPr lang="en-US" sz="2400" b="1" dirty="0">
                <a:effectLst/>
                <a:latin typeface="Calibri" panose="020F0502020204030204" pitchFamily="34" charset="0"/>
                <a:ea typeface="Calibri" panose="020F0502020204030204" pitchFamily="34" charset="0"/>
              </a:rPr>
              <a:t>“</a:t>
            </a:r>
            <a:r>
              <a:rPr lang="en-US" sz="2400" b="1" dirty="0">
                <a:effectLst/>
                <a:latin typeface="Calibri" panose="020F0502020204030204" pitchFamily="34" charset="0"/>
                <a:ea typeface="Times New Roman" panose="02020603050405020304" pitchFamily="18" charset="0"/>
              </a:rPr>
              <a:t>How much priority do you put on continuing work on this proposal?”  </a:t>
            </a:r>
          </a:p>
          <a:p>
            <a:pPr lvl="1">
              <a:spcBef>
                <a:spcPts val="0"/>
              </a:spcBef>
              <a:spcAft>
                <a:spcPts val="0"/>
              </a:spcAft>
              <a:buFont typeface="Arial" panose="020B0604020202020204" pitchFamily="34" charset="0"/>
              <a:buChar char="•"/>
            </a:pPr>
            <a:r>
              <a:rPr lang="en-US" sz="2400" b="1" dirty="0">
                <a:effectLst/>
                <a:latin typeface="Calibri" panose="020F0502020204030204" pitchFamily="34" charset="0"/>
                <a:ea typeface="Times New Roman" panose="02020603050405020304" pitchFamily="18" charset="0"/>
              </a:rPr>
              <a:t>Answer choices: High/Medium/Low</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rPr>
              <a:t>Hope is that we’ll see some clear pattern/trends that will help select 2 or 3 proposals that seem to have broad support to continue at a High priority and did not receive a lot of Low priority votes.</a:t>
            </a:r>
          </a:p>
          <a:p>
            <a:pPr marR="0" lvl="0">
              <a:spcBef>
                <a:spcPts val="0"/>
              </a:spcBef>
              <a:spcAft>
                <a:spcPts val="0"/>
              </a:spcAft>
              <a:buFont typeface="Arial" panose="020B0604020202020204" pitchFamily="34" charset="0"/>
              <a:buChar char="•"/>
            </a:pPr>
            <a:endParaRPr lang="en-US" dirty="0">
              <a:effectLst/>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dirty="0">
                <a:effectLst/>
                <a:latin typeface="Calibri" panose="020F0502020204030204" pitchFamily="34" charset="0"/>
                <a:ea typeface="Calibri" panose="020F0502020204030204" pitchFamily="34" charset="0"/>
              </a:rPr>
              <a:t>No option for Abstain (or “more information ne</a:t>
            </a:r>
            <a:r>
              <a:rPr lang="en-US" dirty="0">
                <a:latin typeface="Calibri" panose="020F0502020204030204" pitchFamily="34" charset="0"/>
                <a:ea typeface="Calibri" panose="020F0502020204030204" pitchFamily="34" charset="0"/>
              </a:rPr>
              <a:t>eded”).  If you don’t know, either just don’t vote in the poll, or maybe vote “Medium” as a placeholder for “not a high priority, but don’t drop it either”.</a:t>
            </a:r>
            <a:endParaRPr lang="en-US" dirty="0">
              <a:effectLst/>
              <a:latin typeface="Calibri" panose="020F0502020204030204" pitchFamily="34" charset="0"/>
              <a:ea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8397493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17 February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Way forward</a:t>
            </a:r>
            <a:endParaRPr lang="en-GB" dirty="0"/>
          </a:p>
        </p:txBody>
      </p:sp>
      <p:sp>
        <p:nvSpPr>
          <p:cNvPr id="4098" name="Rectangle 2"/>
          <p:cNvSpPr>
            <a:spLocks noGrp="1" noChangeArrowheads="1"/>
          </p:cNvSpPr>
          <p:nvPr>
            <p:ph idx="1"/>
          </p:nvPr>
        </p:nvSpPr>
        <p:spPr>
          <a:xfrm>
            <a:off x="685800" y="1295400"/>
            <a:ext cx="10744200" cy="5180014"/>
          </a:xfrm>
          <a:ln/>
        </p:spPr>
        <p:txBody>
          <a:bodyPr/>
          <a:lstStyle/>
          <a:p>
            <a:pPr marL="0" marR="0" lvl="0" indent="0">
              <a:spcBef>
                <a:spcPts val="0"/>
              </a:spcBef>
              <a:spcAft>
                <a:spcPts val="0"/>
              </a:spcAft>
            </a:pPr>
            <a:r>
              <a:rPr lang="en-US" dirty="0">
                <a:effectLst/>
                <a:latin typeface="Calibri" panose="020F0502020204030204" pitchFamily="34" charset="0"/>
                <a:ea typeface="Times New Roman" panose="02020603050405020304" pitchFamily="18" charset="0"/>
              </a:rPr>
              <a:t>Run straw polls (anyone can vote), next week Tues (AM call):</a:t>
            </a:r>
          </a:p>
          <a:p>
            <a:pPr marR="0" lvl="0">
              <a:spcBef>
                <a:spcPts val="0"/>
              </a:spcBef>
              <a:spcAft>
                <a:spcPts val="0"/>
              </a:spcAft>
              <a:buFont typeface="Arial" panose="020B0604020202020204" pitchFamily="34" charset="0"/>
              <a:buChar char="•"/>
            </a:pPr>
            <a:r>
              <a:rPr lang="en-US" dirty="0">
                <a:effectLst/>
                <a:latin typeface="Calibri" panose="020F0502020204030204" pitchFamily="34" charset="0"/>
                <a:ea typeface="Calibri" panose="020F0502020204030204" pitchFamily="34" charset="0"/>
              </a:rPr>
              <a:t>For each proposal (9 main proposals, on previous slide): </a:t>
            </a:r>
          </a:p>
          <a:p>
            <a:pPr lvl="1">
              <a:spcBef>
                <a:spcPts val="0"/>
              </a:spcBef>
              <a:spcAft>
                <a:spcPts val="0"/>
              </a:spcAft>
              <a:buFont typeface="Arial" panose="020B0604020202020204" pitchFamily="34" charset="0"/>
              <a:buChar char="•"/>
            </a:pPr>
            <a:r>
              <a:rPr lang="en-US" sz="2400" b="1" dirty="0">
                <a:effectLst/>
                <a:latin typeface="Calibri" panose="020F0502020204030204" pitchFamily="34" charset="0"/>
                <a:ea typeface="Calibri" panose="020F0502020204030204" pitchFamily="34" charset="0"/>
              </a:rPr>
              <a:t>“</a:t>
            </a:r>
            <a:r>
              <a:rPr lang="en-US" sz="2400" b="1" dirty="0">
                <a:effectLst/>
                <a:latin typeface="Calibri" panose="020F0502020204030204" pitchFamily="34" charset="0"/>
                <a:ea typeface="Times New Roman" panose="02020603050405020304" pitchFamily="18" charset="0"/>
              </a:rPr>
              <a:t>How much priority do you put on continuing work on this proposal?”  </a:t>
            </a:r>
          </a:p>
          <a:p>
            <a:pPr lvl="1">
              <a:spcBef>
                <a:spcPts val="0"/>
              </a:spcBef>
              <a:spcAft>
                <a:spcPts val="0"/>
              </a:spcAft>
              <a:buFont typeface="Arial" panose="020B0604020202020204" pitchFamily="34" charset="0"/>
              <a:buChar char="•"/>
            </a:pPr>
            <a:r>
              <a:rPr lang="en-US" sz="2400" b="1" dirty="0">
                <a:effectLst/>
                <a:latin typeface="Calibri" panose="020F0502020204030204" pitchFamily="34" charset="0"/>
                <a:ea typeface="Times New Roman" panose="02020603050405020304" pitchFamily="18" charset="0"/>
              </a:rPr>
              <a:t>Answer choices: High/Medium/Low</a:t>
            </a:r>
          </a:p>
          <a:p>
            <a:pPr marR="0" lvl="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rPr>
              <a:t>In the meantime, request all proposal authors to provide 1 slide for 11-22/0296, if there isn’t one, for their proposal.</a:t>
            </a:r>
          </a:p>
          <a:p>
            <a:pPr marR="0" lvl="0">
              <a:spcBef>
                <a:spcPts val="0"/>
              </a:spcBef>
              <a:spcAft>
                <a:spcPts val="0"/>
              </a:spcAft>
              <a:buFont typeface="Arial" panose="020B0604020202020204" pitchFamily="34" charset="0"/>
              <a:buChar char="•"/>
            </a:pPr>
            <a:endParaRPr lang="en-US" dirty="0">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dirty="0">
                <a:latin typeface="Calibri" panose="020F0502020204030204" pitchFamily="34" charset="0"/>
                <a:ea typeface="Calibri" panose="020F0502020204030204" pitchFamily="34" charset="0"/>
              </a:rPr>
              <a:t>Hope is that we’ll see some clear pattern/trends that will help select 2 or 3 proposals that seem to have broad support to continue at a High priority and did not receive a lot of Low priority votes.</a:t>
            </a:r>
          </a:p>
          <a:p>
            <a:pPr marR="0" lvl="0">
              <a:spcBef>
                <a:spcPts val="0"/>
              </a:spcBef>
              <a:spcAft>
                <a:spcPts val="0"/>
              </a:spcAft>
              <a:buFont typeface="Arial" panose="020B0604020202020204" pitchFamily="34" charset="0"/>
              <a:buChar char="•"/>
            </a:pPr>
            <a:endParaRPr lang="en-US" dirty="0">
              <a:effectLst/>
              <a:latin typeface="Calibri" panose="020F0502020204030204" pitchFamily="34" charset="0"/>
              <a:ea typeface="Calibri" panose="020F0502020204030204" pitchFamily="34" charset="0"/>
            </a:endParaRPr>
          </a:p>
          <a:p>
            <a:pPr marR="0" lvl="0">
              <a:spcBef>
                <a:spcPts val="0"/>
              </a:spcBef>
              <a:spcAft>
                <a:spcPts val="0"/>
              </a:spcAft>
              <a:buFont typeface="Arial" panose="020B0604020202020204" pitchFamily="34" charset="0"/>
              <a:buChar char="•"/>
            </a:pPr>
            <a:r>
              <a:rPr lang="en-US" dirty="0">
                <a:effectLst/>
                <a:latin typeface="Calibri" panose="020F0502020204030204" pitchFamily="34" charset="0"/>
                <a:ea typeface="Calibri" panose="020F0502020204030204" pitchFamily="34" charset="0"/>
              </a:rPr>
              <a:t>No option for Abstain (or “more information ne</a:t>
            </a:r>
            <a:r>
              <a:rPr lang="en-US" dirty="0">
                <a:latin typeface="Calibri" panose="020F0502020204030204" pitchFamily="34" charset="0"/>
                <a:ea typeface="Calibri" panose="020F0502020204030204" pitchFamily="34" charset="0"/>
              </a:rPr>
              <a:t>eded”).  If you don’t know, either just don’t vote in the poll, or maybe vote “Medium” as a placeholder for “not a high priority, but don’t drop it either”.</a:t>
            </a:r>
            <a:endParaRPr lang="en-US" dirty="0">
              <a:effectLst/>
              <a:latin typeface="Calibri" panose="020F0502020204030204" pitchFamily="34" charset="0"/>
              <a:ea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7243309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Jan 2022</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b="0" dirty="0">
                <a:hlinkClick r:id="rId3"/>
              </a:rPr>
              <a:t>11-21/0332r29</a:t>
            </a:r>
            <a:r>
              <a:rPr lang="en-US" sz="2800" b="0" dirty="0"/>
              <a:t> </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17 February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11973</TotalTime>
  <Words>3026</Words>
  <Application>Microsoft Office PowerPoint</Application>
  <PresentationFormat>Widescreen</PresentationFormat>
  <Paragraphs>297</Paragraphs>
  <Slides>26</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TGbh-agenda-2022-February-17</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17 February 2022</vt:lpstr>
      <vt:lpstr>Main considerations – Feb 8 discussion</vt:lpstr>
      <vt:lpstr>Feb 17 add’l considerations</vt:lpstr>
      <vt:lpstr>Solution Proposal Contributions</vt:lpstr>
      <vt:lpstr>Proposed way forward</vt:lpstr>
      <vt:lpstr>Way forward</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128</cp:revision>
  <cp:lastPrinted>1601-01-01T00:00:00Z</cp:lastPrinted>
  <dcterms:created xsi:type="dcterms:W3CDTF">2021-01-26T19:12:38Z</dcterms:created>
  <dcterms:modified xsi:type="dcterms:W3CDTF">2022-02-17T23:21:45Z</dcterms:modified>
</cp:coreProperties>
</file>