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8" autoAdjust="0"/>
    <p:restoredTop sz="94688"/>
  </p:normalViewPr>
  <p:slideViewPr>
    <p:cSldViewPr>
      <p:cViewPr varScale="1">
        <p:scale>
          <a:sx n="166" d="100"/>
          <a:sy n="166" d="100"/>
        </p:scale>
        <p:origin x="872" y="176"/>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802.11-22/0340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802.11-22/0340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802.11-22/0340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802.11-22/0340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802.11-22/0340r01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15,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2022-02-15</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92"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64D4C695-C3C8-8042-B607-8B25C9DE4301}"/>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15,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7" name="Table 6">
            <a:extLst>
              <a:ext uri="{FF2B5EF4-FFF2-40B4-BE49-F238E27FC236}">
                <a16:creationId xmlns:a16="http://schemas.microsoft.com/office/drawing/2014/main" id="{6263D4BF-E8D4-7A45-9428-E440B94BF7A0}"/>
              </a:ext>
            </a:extLst>
          </p:cNvPr>
          <p:cNvGraphicFramePr>
            <a:graphicFrameLocks noGrp="1"/>
          </p:cNvGraphicFramePr>
          <p:nvPr>
            <p:extLst>
              <p:ext uri="{D42A27DB-BD31-4B8C-83A1-F6EECF244321}">
                <p14:modId xmlns:p14="http://schemas.microsoft.com/office/powerpoint/2010/main" val="1260176289"/>
              </p:ext>
            </p:extLst>
          </p:nvPr>
        </p:nvGraphicFramePr>
        <p:xfrm>
          <a:off x="459583" y="1182314"/>
          <a:ext cx="4414043" cy="2674620"/>
        </p:xfrm>
        <a:graphic>
          <a:graphicData uri="http://schemas.openxmlformats.org/drawingml/2006/table">
            <a:tbl>
              <a:tblPr/>
              <a:tblGrid>
                <a:gridCol w="2528241">
                  <a:extLst>
                    <a:ext uri="{9D8B030D-6E8A-4147-A177-3AD203B41FA5}">
                      <a16:colId xmlns:a16="http://schemas.microsoft.com/office/drawing/2014/main" val="3655121119"/>
                    </a:ext>
                  </a:extLst>
                </a:gridCol>
                <a:gridCol w="1885802">
                  <a:extLst>
                    <a:ext uri="{9D8B030D-6E8A-4147-A177-3AD203B41FA5}">
                      <a16:colId xmlns:a16="http://schemas.microsoft.com/office/drawing/2014/main" val="160807959"/>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988728688"/>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8701835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4730027"/>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084247"/>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345370"/>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799730"/>
                  </a:ext>
                </a:extLst>
              </a:tr>
              <a:tr h="205740">
                <a:tc>
                  <a:txBody>
                    <a:bodyPr/>
                    <a:lstStyle/>
                    <a:p>
                      <a:r>
                        <a:rPr lang="en-GB" sz="1300">
                          <a:effectLst/>
                          <a:latin typeface="Calibri" panose="020F0502020204030204" pitchFamily="34" charset="0"/>
                        </a:rPr>
                        <a:t>2022-01-19 -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70</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799337"/>
                  </a:ext>
                </a:extLst>
              </a:tr>
              <a:tr h="205740">
                <a:tc>
                  <a:txBody>
                    <a:bodyPr/>
                    <a:lstStyle/>
                    <a:p>
                      <a:r>
                        <a:rPr lang="en-GB" sz="1300">
                          <a:effectLst/>
                          <a:latin typeface="Calibri" panose="020F0502020204030204" pitchFamily="34" charset="0"/>
                        </a:rPr>
                        <a:t>2022-01-20 -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16</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473929"/>
                  </a:ext>
                </a:extLst>
              </a:tr>
              <a:tr h="205740">
                <a:tc>
                  <a:txBody>
                    <a:bodyPr/>
                    <a:lstStyle/>
                    <a:p>
                      <a:r>
                        <a:rPr lang="en-GB" sz="1300">
                          <a:effectLst/>
                          <a:latin typeface="Calibri" panose="020F0502020204030204" pitchFamily="34" charset="0"/>
                        </a:rPr>
                        <a:t>2022-01-20 - motion 144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1796981"/>
                  </a:ext>
                </a:extLst>
              </a:tr>
              <a:tr h="205740">
                <a:tc>
                  <a:txBody>
                    <a:bodyPr/>
                    <a:lstStyle/>
                    <a:p>
                      <a:r>
                        <a:rPr lang="en-GB" sz="1300">
                          <a:effectLst/>
                          <a:latin typeface="Calibri" panose="020F0502020204030204" pitchFamily="34" charset="0"/>
                        </a:rPr>
                        <a:t>2022-02-01 -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3384679"/>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902104942"/>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94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199127"/>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685781"/>
                  </a:ext>
                </a:extLst>
              </a:tr>
            </a:tbl>
          </a:graphicData>
        </a:graphic>
      </p:graphicFrame>
      <p:graphicFrame>
        <p:nvGraphicFramePr>
          <p:cNvPr id="8" name="Table 7">
            <a:extLst>
              <a:ext uri="{FF2B5EF4-FFF2-40B4-BE49-F238E27FC236}">
                <a16:creationId xmlns:a16="http://schemas.microsoft.com/office/drawing/2014/main" id="{8449EA08-958F-DD44-9BA5-A609D1E57983}"/>
              </a:ext>
            </a:extLst>
          </p:cNvPr>
          <p:cNvGraphicFramePr>
            <a:graphicFrameLocks noGrp="1"/>
          </p:cNvGraphicFramePr>
          <p:nvPr>
            <p:extLst>
              <p:ext uri="{D42A27DB-BD31-4B8C-83A1-F6EECF244321}">
                <p14:modId xmlns:p14="http://schemas.microsoft.com/office/powerpoint/2010/main" val="276057578"/>
              </p:ext>
            </p:extLst>
          </p:nvPr>
        </p:nvGraphicFramePr>
        <p:xfrm>
          <a:off x="5652120" y="1214696"/>
          <a:ext cx="2662064" cy="1836420"/>
        </p:xfrm>
        <a:graphic>
          <a:graphicData uri="http://schemas.openxmlformats.org/drawingml/2006/table">
            <a:tbl>
              <a:tblPr/>
              <a:tblGrid>
                <a:gridCol w="1725960">
                  <a:extLst>
                    <a:ext uri="{9D8B030D-6E8A-4147-A177-3AD203B41FA5}">
                      <a16:colId xmlns:a16="http://schemas.microsoft.com/office/drawing/2014/main" val="870417262"/>
                    </a:ext>
                  </a:extLst>
                </a:gridCol>
                <a:gridCol w="936104">
                  <a:extLst>
                    <a:ext uri="{9D8B030D-6E8A-4147-A177-3AD203B41FA5}">
                      <a16:colId xmlns:a16="http://schemas.microsoft.com/office/drawing/2014/main" val="3564447746"/>
                    </a:ext>
                  </a:extLst>
                </a:gridCol>
              </a:tblGrid>
              <a:tr h="205740">
                <a:tc>
                  <a:txBody>
                    <a:bodyPr/>
                    <a:lstStyle/>
                    <a:p>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sz="1300" b="1" dirty="0">
                          <a:solidFill>
                            <a:srgbClr val="FFFFFF"/>
                          </a:solidFill>
                          <a:effectLst/>
                          <a:latin typeface="Calibri" panose="020F0502020204030204" pitchFamily="34" charset="0"/>
                        </a:rPr>
                        <a:t>Count of CIDs</a:t>
                      </a:r>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708436639"/>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69011866"/>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54034838"/>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57849933"/>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406870447"/>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38292487"/>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24758115"/>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497520"/>
                  </a:ext>
                </a:extLst>
              </a:tr>
            </a:tbl>
          </a:graphicData>
        </a:graphic>
      </p:graphicFrame>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=m036f9f96ed546357e513fac90f103e19</a:t>
            </a:r>
          </a:p>
          <a:p>
            <a:endParaRPr lang="en-GB" sz="1600" dirty="0"/>
          </a:p>
          <a:p>
            <a:r>
              <a:rPr lang="en-GB" sz="1600" dirty="0"/>
              <a:t>Meeting number: 234 650 65188</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3" name="Table 2">
            <a:extLst>
              <a:ext uri="{FF2B5EF4-FFF2-40B4-BE49-F238E27FC236}">
                <a16:creationId xmlns:a16="http://schemas.microsoft.com/office/drawing/2014/main" id="{D9E1CCEE-BFB1-D040-A1E2-12B630FABD0F}"/>
              </a:ext>
            </a:extLst>
          </p:cNvPr>
          <p:cNvGraphicFramePr>
            <a:graphicFrameLocks noGrp="1"/>
          </p:cNvGraphicFramePr>
          <p:nvPr>
            <p:extLst>
              <p:ext uri="{D42A27DB-BD31-4B8C-83A1-F6EECF244321}">
                <p14:modId xmlns:p14="http://schemas.microsoft.com/office/powerpoint/2010/main" val="378714412"/>
              </p:ext>
            </p:extLst>
          </p:nvPr>
        </p:nvGraphicFramePr>
        <p:xfrm>
          <a:off x="687388" y="1448278"/>
          <a:ext cx="7770812" cy="3231427"/>
        </p:xfrm>
        <a:graphic>
          <a:graphicData uri="http://schemas.openxmlformats.org/drawingml/2006/table">
            <a:tbl>
              <a:tblPr>
                <a:tableStyleId>{5C22544A-7EE6-4342-B048-85BDC9FD1C3A}</a:tableStyleId>
              </a:tblPr>
              <a:tblGrid>
                <a:gridCol w="815812">
                  <a:extLst>
                    <a:ext uri="{9D8B030D-6E8A-4147-A177-3AD203B41FA5}">
                      <a16:colId xmlns:a16="http://schemas.microsoft.com/office/drawing/2014/main" val="1240346685"/>
                    </a:ext>
                  </a:extLst>
                </a:gridCol>
                <a:gridCol w="373570">
                  <a:extLst>
                    <a:ext uri="{9D8B030D-6E8A-4147-A177-3AD203B41FA5}">
                      <a16:colId xmlns:a16="http://schemas.microsoft.com/office/drawing/2014/main" val="3960357848"/>
                    </a:ext>
                  </a:extLst>
                </a:gridCol>
                <a:gridCol w="373570">
                  <a:extLst>
                    <a:ext uri="{9D8B030D-6E8A-4147-A177-3AD203B41FA5}">
                      <a16:colId xmlns:a16="http://schemas.microsoft.com/office/drawing/2014/main" val="1925420095"/>
                    </a:ext>
                  </a:extLst>
                </a:gridCol>
                <a:gridCol w="373570">
                  <a:extLst>
                    <a:ext uri="{9D8B030D-6E8A-4147-A177-3AD203B41FA5}">
                      <a16:colId xmlns:a16="http://schemas.microsoft.com/office/drawing/2014/main" val="980272959"/>
                    </a:ext>
                  </a:extLst>
                </a:gridCol>
                <a:gridCol w="2021675">
                  <a:extLst>
                    <a:ext uri="{9D8B030D-6E8A-4147-A177-3AD203B41FA5}">
                      <a16:colId xmlns:a16="http://schemas.microsoft.com/office/drawing/2014/main" val="3633939770"/>
                    </a:ext>
                  </a:extLst>
                </a:gridCol>
                <a:gridCol w="2021675">
                  <a:extLst>
                    <a:ext uri="{9D8B030D-6E8A-4147-A177-3AD203B41FA5}">
                      <a16:colId xmlns:a16="http://schemas.microsoft.com/office/drawing/2014/main" val="1702444026"/>
                    </a:ext>
                  </a:extLst>
                </a:gridCol>
                <a:gridCol w="1790940">
                  <a:extLst>
                    <a:ext uri="{9D8B030D-6E8A-4147-A177-3AD203B41FA5}">
                      <a16:colId xmlns:a16="http://schemas.microsoft.com/office/drawing/2014/main" val="4119286571"/>
                    </a:ext>
                  </a:extLst>
                </a:gridCol>
              </a:tblGrid>
              <a:tr h="307755">
                <a:tc>
                  <a:txBody>
                    <a:bodyPr/>
                    <a:lstStyle/>
                    <a:p>
                      <a:pPr algn="l" fontAlgn="t"/>
                      <a:r>
                        <a:rPr lang="en-GB" sz="900" u="none" strike="noStrike">
                          <a:effectLst/>
                        </a:rPr>
                        <a:t>Discussion Order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Year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DCN</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Title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Author (Affiliation)</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Notes</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4025431354"/>
                  </a:ext>
                </a:extLst>
              </a:tr>
              <a:tr h="153877">
                <a:tc>
                  <a:txBody>
                    <a:bodyPr/>
                    <a:lstStyle/>
                    <a:p>
                      <a:pPr algn="l" fontAlgn="t"/>
                      <a:r>
                        <a:rPr lang="en-GB" sz="900" u="none" strike="noStrike" dirty="0">
                          <a:effectLst/>
                        </a:rPr>
                        <a:t>10</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2022</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298</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0</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CID 2217 addressing scheme</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Michael </a:t>
                      </a:r>
                      <a:r>
                        <a:rPr lang="en-GB" sz="900" u="none" strike="noStrike" dirty="0" err="1">
                          <a:effectLst/>
                        </a:rPr>
                        <a:t>Montemurro</a:t>
                      </a:r>
                      <a:r>
                        <a:rPr lang="en-GB" sz="900" u="none" strike="noStrike" dirty="0">
                          <a:effectLst/>
                        </a:rPr>
                        <a:t> (Huawei)</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New submission</a:t>
                      </a:r>
                      <a:endParaRPr lang="en-GB" sz="900" b="0" i="0" u="none" strike="noStrike" dirty="0">
                        <a:effectLst/>
                        <a:latin typeface="Arial" panose="020B0604020202020204" pitchFamily="34" charset="0"/>
                      </a:endParaRPr>
                    </a:p>
                  </a:txBody>
                  <a:tcPr marL="8243" marR="8243" marT="8243" marB="0"/>
                </a:tc>
                <a:extLst>
                  <a:ext uri="{0D108BD9-81ED-4DB2-BD59-A6C34878D82A}">
                    <a16:rowId xmlns:a16="http://schemas.microsoft.com/office/drawing/2014/main" val="487377443"/>
                  </a:ext>
                </a:extLst>
              </a:tr>
              <a:tr h="307755">
                <a:tc>
                  <a:txBody>
                    <a:bodyPr/>
                    <a:lstStyle/>
                    <a:p>
                      <a:pPr algn="l" fontAlgn="t"/>
                      <a:r>
                        <a:rPr lang="en-GB" sz="900" b="0" i="0" u="none" strike="noStrike" dirty="0">
                          <a:effectLst/>
                          <a:latin typeface="Arial" panose="020B0604020202020204" pitchFamily="34" charset="0"/>
                        </a:rPr>
                        <a:t>5</a:t>
                      </a: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89</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7</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Resolution Text for EBCS TIM Related Comments</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Hitoshi Morioka (SRC Software)</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Done; revisit later</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971128865"/>
                  </a:ext>
                </a:extLst>
              </a:tr>
              <a:tr h="307755">
                <a:tc>
                  <a:txBody>
                    <a:bodyPr/>
                    <a:lstStyle/>
                    <a:p>
                      <a:pPr algn="l" fontAlgn="t"/>
                      <a:r>
                        <a:rPr lang="en-GB" sz="900" b="0" i="0" u="none" strike="noStrike" dirty="0">
                          <a:effectLst/>
                          <a:latin typeface="Arial" panose="020B0604020202020204" pitchFamily="34" charset="0"/>
                        </a:rPr>
                        <a:t>6</a:t>
                      </a:r>
                    </a:p>
                  </a:txBody>
                  <a:tcPr marL="8243" marR="8243" marT="8243" marB="0"/>
                </a:tc>
                <a:tc>
                  <a:txBody>
                    <a:bodyPr/>
                    <a:lstStyle/>
                    <a:p>
                      <a:pPr algn="l" fontAlgn="t"/>
                      <a:r>
                        <a:rPr lang="en-GB" sz="900" u="none" strike="noStrike">
                          <a:effectLst/>
                        </a:rPr>
                        <a:t>2021</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1772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19</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LB257 Resolutions Assigned to Hitoshi</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Hitoshi Morioka (SRC Software)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Done; revisit later</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2514443152"/>
                  </a:ext>
                </a:extLst>
              </a:tr>
              <a:tr h="307755">
                <a:tc>
                  <a:txBody>
                    <a:bodyPr/>
                    <a:lstStyle/>
                    <a:p>
                      <a:pPr algn="l" fontAlgn="t"/>
                      <a:r>
                        <a:rPr lang="en-GB" sz="900" u="none" strike="noStrike" dirty="0">
                          <a:effectLst/>
                        </a:rPr>
                        <a:t>1</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138</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b="0" i="0" u="none" strike="noStrike" dirty="0">
                          <a:effectLst/>
                          <a:latin typeface="Arial" panose="020B0604020202020204" pitchFamily="34" charset="0"/>
                        </a:rPr>
                        <a:t>2</a:t>
                      </a:r>
                    </a:p>
                  </a:txBody>
                  <a:tcPr marL="8243" marR="8243" marT="8243" marB="0"/>
                </a:tc>
                <a:tc>
                  <a:txBody>
                    <a:bodyPr/>
                    <a:lstStyle/>
                    <a:p>
                      <a:pPr algn="l" fontAlgn="t"/>
                      <a:r>
                        <a:rPr lang="en-GB" sz="900" u="none" strike="noStrike">
                          <a:effectLst/>
                        </a:rPr>
                        <a:t>Excel resolution comment 2075</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 Feb 15</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814643744"/>
                  </a:ext>
                </a:extLst>
              </a:tr>
              <a:tr h="307755">
                <a:tc>
                  <a:txBody>
                    <a:bodyPr/>
                    <a:lstStyle/>
                    <a:p>
                      <a:pPr algn="l" fontAlgn="t"/>
                      <a:r>
                        <a:rPr lang="en-GB" sz="900" b="0" i="0" u="none" strike="noStrike" dirty="0">
                          <a:effectLst/>
                          <a:latin typeface="Arial" panose="020B0604020202020204" pitchFamily="34" charset="0"/>
                        </a:rPr>
                        <a:t>2</a:t>
                      </a: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137</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b="0" i="0" u="none" strike="noStrike" dirty="0">
                          <a:effectLst/>
                          <a:latin typeface="Arial" panose="020B0604020202020204" pitchFamily="34" charset="0"/>
                        </a:rPr>
                        <a:t>2</a:t>
                      </a:r>
                    </a:p>
                  </a:txBody>
                  <a:tcPr marL="8243" marR="8243" marT="8243" marB="0"/>
                </a:tc>
                <a:tc>
                  <a:txBody>
                    <a:bodyPr/>
                    <a:lstStyle/>
                    <a:p>
                      <a:pPr algn="l" fontAlgn="t"/>
                      <a:r>
                        <a:rPr lang="en-GB" sz="900" u="none" strike="noStrike">
                          <a:effectLst/>
                        </a:rPr>
                        <a:t>Comment resolution CID 2075</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 Feb 15</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885767070"/>
                  </a:ext>
                </a:extLst>
              </a:tr>
              <a:tr h="307755">
                <a:tc>
                  <a:txBody>
                    <a:bodyPr/>
                    <a:lstStyle/>
                    <a:p>
                      <a:pPr algn="l" fontAlgn="t"/>
                      <a:r>
                        <a:rPr lang="en-GB" sz="900" b="0" i="0" u="none" strike="noStrike" dirty="0">
                          <a:effectLst/>
                          <a:latin typeface="Arial" panose="020B0604020202020204" pitchFamily="34" charset="0"/>
                        </a:rPr>
                        <a:t>3</a:t>
                      </a: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245</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b="0" i="0" u="none" strike="noStrike" dirty="0">
                          <a:effectLst/>
                          <a:latin typeface="Arial" panose="020B0604020202020204" pitchFamily="34" charset="0"/>
                        </a:rPr>
                        <a:t>1</a:t>
                      </a:r>
                    </a:p>
                  </a:txBody>
                  <a:tcPr marL="8243" marR="8243" marT="8243" marB="0"/>
                </a:tc>
                <a:tc>
                  <a:txBody>
                    <a:bodyPr/>
                    <a:lstStyle/>
                    <a:p>
                      <a:pPr algn="l" fontAlgn="t"/>
                      <a:r>
                        <a:rPr lang="en-GB" sz="900" u="none" strike="noStrike">
                          <a:effectLst/>
                        </a:rPr>
                        <a:t>Word_comment_resolution_2035_2125_2137_2163_2279_2010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149525159"/>
                  </a:ext>
                </a:extLst>
              </a:tr>
              <a:tr h="307755">
                <a:tc>
                  <a:txBody>
                    <a:bodyPr/>
                    <a:lstStyle/>
                    <a:p>
                      <a:pPr algn="l" fontAlgn="t"/>
                      <a:r>
                        <a:rPr lang="en-GB" sz="900" b="0" i="0" u="none" strike="noStrike" dirty="0">
                          <a:effectLst/>
                          <a:latin typeface="Arial" panose="020B0604020202020204" pitchFamily="34" charset="0"/>
                        </a:rPr>
                        <a:t>4</a:t>
                      </a: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246</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b="0" i="0" u="none" strike="noStrike" dirty="0">
                          <a:effectLst/>
                          <a:latin typeface="Arial" panose="020B0604020202020204" pitchFamily="34" charset="0"/>
                        </a:rPr>
                        <a:t>1</a:t>
                      </a:r>
                    </a:p>
                  </a:txBody>
                  <a:tcPr marL="8243" marR="8243" marT="8243" marB="0"/>
                </a:tc>
                <a:tc>
                  <a:txBody>
                    <a:bodyPr/>
                    <a:lstStyle/>
                    <a:p>
                      <a:pPr algn="l" fontAlgn="t"/>
                      <a:r>
                        <a:rPr lang="en-GB" sz="900" u="none" strike="noStrike">
                          <a:effectLst/>
                        </a:rPr>
                        <a:t>Excel_comment_resolution_2035_2125_2137_2163_2279_2010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 for additional comment resolution</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225049059"/>
                  </a:ext>
                </a:extLst>
              </a:tr>
              <a:tr h="307755">
                <a:tc>
                  <a:txBody>
                    <a:bodyPr/>
                    <a:lstStyle/>
                    <a:p>
                      <a:pPr algn="l" fontAlgn="t"/>
                      <a:r>
                        <a:rPr lang="en-GB" sz="900" u="none" strike="noStrike">
                          <a:effectLst/>
                        </a:rPr>
                        <a:t>150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249</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0</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Discussion on CID 2074 - RNR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Antonio de la Oliva (</a:t>
                      </a:r>
                      <a:r>
                        <a:rPr lang="en-GB" sz="900" u="none" strike="noStrike" dirty="0" err="1">
                          <a:effectLst/>
                        </a:rPr>
                        <a:t>InterDigital</a:t>
                      </a:r>
                      <a:r>
                        <a:rPr lang="en-GB" sz="900" u="none" strike="noStrike" dirty="0">
                          <a:effectLst/>
                        </a:rPr>
                        <a:t>, UC3M)</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Revisit</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928408112"/>
                  </a:ext>
                </a:extLst>
              </a:tr>
              <a:tr h="307755">
                <a:tc>
                  <a:txBody>
                    <a:bodyPr/>
                    <a:lstStyle/>
                    <a:p>
                      <a:pPr algn="l" fontAlgn="t"/>
                      <a:r>
                        <a:rPr lang="en-GB" sz="900" u="none" strike="noStrike">
                          <a:effectLst/>
                        </a:rPr>
                        <a:t>900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143</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1</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Resolution Text for PHY Type Related Comments</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Hitoshi Morioka (SRC Software)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revisit after DCN 89 &amp; 1772 are done</a:t>
                      </a:r>
                      <a:endParaRPr lang="en-GB" sz="900" b="0" i="0" u="none" strike="noStrike" dirty="0">
                        <a:effectLst/>
                        <a:latin typeface="Arial" panose="020B0604020202020204" pitchFamily="34" charset="0"/>
                      </a:endParaRPr>
                    </a:p>
                  </a:txBody>
                  <a:tcPr marL="8243" marR="8243" marT="8243" marB="0"/>
                </a:tc>
                <a:extLst>
                  <a:ext uri="{0D108BD9-81ED-4DB2-BD59-A6C34878D82A}">
                    <a16:rowId xmlns:a16="http://schemas.microsoft.com/office/drawing/2014/main" val="3036056750"/>
                  </a:ext>
                </a:extLst>
              </a:tr>
              <a:tr h="307755">
                <a:tc>
                  <a:txBody>
                    <a:bodyPr/>
                    <a:lstStyle/>
                    <a:p>
                      <a:pPr algn="l" fontAlgn="t"/>
                      <a:r>
                        <a:rPr lang="en-GB" sz="900" b="0" i="0" u="none" strike="noStrike" dirty="0">
                          <a:effectLst/>
                          <a:latin typeface="Arial" panose="020B0604020202020204" pitchFamily="34" charset="0"/>
                        </a:rPr>
                        <a:t>1000</a:t>
                      </a:r>
                    </a:p>
                  </a:txBody>
                  <a:tcPr marL="8243" marR="8243" marT="8243" marB="0"/>
                </a:tc>
                <a:tc>
                  <a:txBody>
                    <a:bodyPr/>
                    <a:lstStyle/>
                    <a:p>
                      <a:pPr algn="l" fontAlgn="t"/>
                      <a:r>
                        <a:rPr lang="en-GB" sz="900" b="0" i="0" u="none" strike="noStrike" dirty="0">
                          <a:effectLst/>
                          <a:latin typeface="Arial" panose="020B0604020202020204" pitchFamily="34" charset="0"/>
                        </a:rPr>
                        <a:t>2022</a:t>
                      </a:r>
                    </a:p>
                  </a:txBody>
                  <a:tcPr marL="8243" marR="8243" marT="8243" marB="0"/>
                </a:tc>
                <a:tc>
                  <a:txBody>
                    <a:bodyPr/>
                    <a:lstStyle/>
                    <a:p>
                      <a:pPr algn="l" fontAlgn="t"/>
                      <a:r>
                        <a:rPr lang="en-GB" sz="900" b="0" i="0" u="none" strike="noStrike" dirty="0">
                          <a:effectLst/>
                          <a:latin typeface="Arial" panose="020B0604020202020204" pitchFamily="34" charset="0"/>
                        </a:rPr>
                        <a:t>341</a:t>
                      </a:r>
                    </a:p>
                  </a:txBody>
                  <a:tcPr marL="8243" marR="8243" marT="8243" marB="0"/>
                </a:tc>
                <a:tc>
                  <a:txBody>
                    <a:bodyPr/>
                    <a:lstStyle/>
                    <a:p>
                      <a:pPr algn="l" fontAlgn="t"/>
                      <a:endParaRPr lang="en-GB" sz="900" b="0" i="0" u="none" strike="noStrike" dirty="0">
                        <a:effectLst/>
                        <a:latin typeface="Arial" panose="020B0604020202020204" pitchFamily="34" charset="0"/>
                      </a:endParaRPr>
                    </a:p>
                  </a:txBody>
                  <a:tcPr marL="8243" marR="8243" marT="8243" marB="0"/>
                </a:tc>
                <a:tc>
                  <a:txBody>
                    <a:bodyPr/>
                    <a:lstStyle/>
                    <a:p>
                      <a:pPr algn="l" fontAlgn="t"/>
                      <a:endParaRPr lang="en-GB" sz="900" b="0" i="0" u="none" strike="noStrike">
                        <a:effectLst/>
                        <a:latin typeface="Arial" panose="020B0604020202020204" pitchFamily="34" charset="0"/>
                      </a:endParaRPr>
                    </a:p>
                  </a:txBody>
                  <a:tcPr marL="8243" marR="8243" marT="8243"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u="none" strike="noStrike" dirty="0">
                          <a:effectLst/>
                        </a:rPr>
                        <a:t>Antonio de la Oliva (</a:t>
                      </a:r>
                      <a:r>
                        <a:rPr lang="en-GB" sz="900" u="none" strike="noStrike" dirty="0" err="1">
                          <a:effectLst/>
                        </a:rPr>
                        <a:t>InterDigital</a:t>
                      </a:r>
                      <a:r>
                        <a:rPr lang="en-GB" sz="900" u="none" strike="noStrike" dirty="0">
                          <a:effectLst/>
                        </a:rPr>
                        <a:t>, UC3M)</a:t>
                      </a:r>
                      <a:endParaRPr lang="en-GB" sz="900" b="0" i="0" u="none" strike="noStrike" dirty="0">
                        <a:effectLst/>
                        <a:latin typeface="Arial" panose="020B0604020202020204" pitchFamily="34" charset="0"/>
                      </a:endParaRPr>
                    </a:p>
                  </a:txBody>
                  <a:tcPr marL="8243" marR="8243" marT="8243" marB="0"/>
                </a:tc>
                <a:tc>
                  <a:txBody>
                    <a:bodyPr/>
                    <a:lstStyle/>
                    <a:p>
                      <a:pPr algn="l" fontAlgn="t"/>
                      <a:endParaRPr lang="en-GB" sz="900" b="0" i="0" u="none" strike="noStrike" dirty="0">
                        <a:effectLst/>
                        <a:latin typeface="Arial" panose="020B0604020202020204" pitchFamily="34" charset="0"/>
                      </a:endParaRPr>
                    </a:p>
                  </a:txBody>
                  <a:tcPr marL="8243" marR="8243" marT="8243" marB="0"/>
                </a:tc>
                <a:extLst>
                  <a:ext uri="{0D108BD9-81ED-4DB2-BD59-A6C34878D82A}">
                    <a16:rowId xmlns:a16="http://schemas.microsoft.com/office/drawing/2014/main" val="2603970639"/>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4013</TotalTime>
  <Words>2661</Words>
  <Application>Microsoft Macintosh PowerPoint</Application>
  <PresentationFormat>On-screen Show (16:9)</PresentationFormat>
  <Paragraphs>387</Paragraphs>
  <Slides>30</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15,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382</cp:revision>
  <cp:lastPrinted>1601-01-01T00:00:00Z</cp:lastPrinted>
  <dcterms:created xsi:type="dcterms:W3CDTF">2020-02-25T15:01:23Z</dcterms:created>
  <dcterms:modified xsi:type="dcterms:W3CDTF">2022-02-15T15:17:54Z</dcterms:modified>
  <cp:category/>
</cp:coreProperties>
</file>