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70" r:id="rId6"/>
    <p:sldId id="278" r:id="rId7"/>
    <p:sldId id="277" r:id="rId8"/>
    <p:sldId id="261" r:id="rId9"/>
    <p:sldId id="275" r:id="rId10"/>
    <p:sldId id="279" r:id="rId11"/>
    <p:sldId id="276" r:id="rId12"/>
    <p:sldId id="273" r:id="rId13"/>
    <p:sldId id="272" r:id="rId14"/>
    <p:sldId id="264" r:id="rId15"/>
    <p:sldId id="269" r:id="rId16"/>
    <p:sldId id="280" r:id="rId17"/>
    <p:sldId id="281" r:id="rId18"/>
  </p:sldIdLst>
  <p:sldSz cx="9144000" cy="6858000" type="screen4x3"/>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2" roundtripDataSignature="AMtx7minRTmeeKOMUKKqImaaRjfjIYK1c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875F859-7CEB-14D6-9307-30E4D72E124D}" name="Chunyu Hu" initials="CH" userId="29eb7801c1b91784" providerId="Windows Live"/>
  <p188:author id="{CB065EC2-255B-EB54-0AD7-19A576C2F3B5}" name="Chunyu Hu" initials="CH" userId="S::chunyuhu@fb.com::98f12de9-3d6a-4c20-ab50-c5ddda7fb399" providerId="AD"/>
  <p188:author id="{29C797DB-635A-8E13-7D5A-0FC77BBF39B6}" name="Binita Gupta" initials="BG" userId="S::binitagupta@fb.com::46cb697c-f03b-46a5-a5b1-4b5f2e7dec3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Chitto Ghosh" initials="" lastIdx="2" clrIdx="0"/>
  <p:cmAuthor id="1" name="Muhammad Kumail Haider" initials="MKH" lastIdx="5" clrIdx="1">
    <p:extLst>
      <p:ext uri="{19B8F6BF-5375-455C-9EA6-DF929625EA0E}">
        <p15:presenceInfo xmlns:p15="http://schemas.microsoft.com/office/powerpoint/2012/main" userId="S::haiderkumail@fb.com::444f6398-5440-4ffb-8d43-328cf9a715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B4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E05D72-DBD6-4D12-970D-62EF90CAB9E8}">
  <a:tblStyle styleId="{D5E05D72-DBD6-4D12-970D-62EF90CAB9E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6544DC8-A752-4D18-BBD4-048BD0E03968}" styleName="Table_1">
    <a:wholeTbl>
      <a:tcTxStyle b="off" i="off">
        <a:font>
          <a:latin typeface="Times New Roman"/>
          <a:ea typeface="Times New Roman"/>
          <a:cs typeface="Times New Roman"/>
        </a:font>
        <a:schemeClr val="dk1"/>
      </a:tcTxStyle>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tcBdr>
      </a:tcStyle>
    </a:band1H>
    <a:band2H>
      <a:tcTxStyle/>
      <a:tcStyle>
        <a:tcBdr/>
      </a:tcStyle>
    </a:band2H>
    <a:band1V>
      <a:tcTxStyle/>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cBdr>
      </a:tcStyle>
    </a:band1V>
    <a:band2V>
      <a:tcTxStyle/>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1"/>
              </a:solidFill>
              <a:prstDash val="solid"/>
              <a:round/>
              <a:headEnd type="none" w="sm" len="sm"/>
              <a:tailEnd type="none" w="sm" len="sm"/>
            </a:ln>
          </a:top>
        </a:tcBdr>
      </a:tcStyle>
    </a:lastRow>
    <a:seCell>
      <a:tcTxStyle/>
      <a:tcStyle>
        <a:tcBdr/>
      </a:tcStyle>
    </a:seCell>
    <a:swCell>
      <a:tcTxStyle/>
      <a:tcStyle>
        <a:tcBdr/>
      </a:tcStyle>
    </a:swCell>
    <a:firstRow>
      <a:tcTxStyle b="on" i="off">
        <a:font>
          <a:latin typeface="Times New Roman"/>
          <a:ea typeface="Times New Roman"/>
          <a:cs typeface="Times New Roman"/>
        </a:font>
        <a:schemeClr val="lt1"/>
      </a:tcTxStyle>
      <a:tcStyle>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99"/>
    <p:restoredTop sz="94626"/>
  </p:normalViewPr>
  <p:slideViewPr>
    <p:cSldViewPr snapToGrid="0">
      <p:cViewPr varScale="1">
        <p:scale>
          <a:sx n="121" d="100"/>
          <a:sy n="121" d="100"/>
        </p:scale>
        <p:origin x="1520" y="168"/>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085880" y="95706"/>
            <a:ext cx="2195858" cy="215444"/>
          </a:xfrm>
          <a:prstGeom prst="rect">
            <a:avLst/>
          </a:prstGeom>
          <a:noFill/>
          <a:ln>
            <a:noFill/>
          </a:ln>
        </p:spPr>
        <p:txBody>
          <a:bodyPr spcFirstLastPara="1" wrap="square" lIns="0" tIns="0" rIns="0" bIns="0" anchor="b" anchorCtr="0">
            <a:spAutoFit/>
          </a:bodyPr>
          <a:lstStyle>
            <a:lvl1pPr marR="0" lvl="0" algn="r" rtl="0">
              <a:spcBef>
                <a:spcPts val="0"/>
              </a:spcBef>
              <a:spcAft>
                <a:spcPts val="0"/>
              </a:spcAft>
              <a:buSzPts val="1400"/>
              <a:buNone/>
              <a:defRPr sz="1400" b="1"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654050" y="98425"/>
            <a:ext cx="827088" cy="212725"/>
          </a:xfrm>
          <a:prstGeom prst="rect">
            <a:avLst/>
          </a:prstGeom>
          <a:noFill/>
          <a:ln>
            <a:noFill/>
          </a:ln>
        </p:spPr>
        <p:txBody>
          <a:bodyPr spcFirstLastPara="1" wrap="square" lIns="0" tIns="0" rIns="0" bIns="0" anchor="b" anchorCtr="0">
            <a:spAutoFit/>
          </a:bodyPr>
          <a:lstStyle>
            <a:lvl1pPr marR="0" lvl="0" algn="l" rtl="0">
              <a:spcBef>
                <a:spcPts val="0"/>
              </a:spcBef>
              <a:spcAft>
                <a:spcPts val="0"/>
              </a:spcAft>
              <a:buSzPts val="1400"/>
              <a:buNone/>
              <a:defRPr sz="1400" b="1"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52525" y="701675"/>
            <a:ext cx="4629150" cy="34686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6" name="Google Shape;6;n"/>
          <p:cNvSpPr txBox="1">
            <a:spLocks noGrp="1"/>
          </p:cNvSpPr>
          <p:nvPr>
            <p:ph type="body" idx="1"/>
          </p:nvPr>
        </p:nvSpPr>
        <p:spPr>
          <a:xfrm>
            <a:off x="923925" y="4408488"/>
            <a:ext cx="5086350" cy="4176712"/>
          </a:xfrm>
          <a:prstGeom prst="rect">
            <a:avLst/>
          </a:prstGeom>
          <a:noFill/>
          <a:ln>
            <a:noFill/>
          </a:ln>
        </p:spPr>
        <p:txBody>
          <a:bodyPr spcFirstLastPara="1" wrap="square" lIns="93650" tIns="46025" rIns="93650" bIns="460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357813" y="8985250"/>
            <a:ext cx="923925" cy="182563"/>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222625" y="8985250"/>
            <a:ext cx="512763" cy="182563"/>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None/>
            </a:pPr>
            <a:r>
              <a:rPr lang="en-US" sz="1800" b="0" i="0" u="none" strike="noStrike" cap="none">
                <a:solidFill>
                  <a:schemeClr val="dk1"/>
                </a:solidFill>
                <a:latin typeface="Calibri"/>
                <a:ea typeface="Calibri"/>
                <a:cs typeface="Calibri"/>
                <a:sym typeface="Calibri"/>
              </a:rPr>
              <a:t>Page </a:t>
            </a:r>
            <a:fld id="{00000000-1234-1234-1234-123412341234}" type="slidenum">
              <a:rPr lang="en-US" sz="1800" b="0" i="0" u="none" strike="noStrike" cap="none">
                <a:solidFill>
                  <a:schemeClr val="dk1"/>
                </a:solidFill>
                <a:latin typeface="Calibri"/>
                <a:ea typeface="Calibri"/>
                <a:cs typeface="Calibri"/>
                <a:sym typeface="Calibri"/>
              </a:rPr>
              <a:t>‹#›</a:t>
            </a:fld>
            <a:endParaRPr sz="1800" b="0" i="0" u="none" strike="noStrike" cap="none">
              <a:solidFill>
                <a:schemeClr val="dk1"/>
              </a:solidFill>
              <a:latin typeface="Calibri"/>
              <a:ea typeface="Calibri"/>
              <a:cs typeface="Calibri"/>
              <a:sym typeface="Calibri"/>
            </a:endParaRPr>
          </a:p>
        </p:txBody>
      </p:sp>
      <p:sp>
        <p:nvSpPr>
          <p:cNvPr id="9" name="Google Shape;9;n"/>
          <p:cNvSpPr/>
          <p:nvPr/>
        </p:nvSpPr>
        <p:spPr>
          <a:xfrm>
            <a:off x="723900" y="8985250"/>
            <a:ext cx="711200" cy="18256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1800" b="0" i="0" u="none" strike="noStrike" cap="none">
                <a:solidFill>
                  <a:schemeClr val="dk1"/>
                </a:solidFill>
                <a:latin typeface="Calibri"/>
                <a:ea typeface="Calibri"/>
                <a:cs typeface="Calibri"/>
                <a:sym typeface="Calibri"/>
              </a:rPr>
              <a:t>Submission</a:t>
            </a:r>
            <a:endParaRPr/>
          </a:p>
        </p:txBody>
      </p:sp>
      <p:cxnSp>
        <p:nvCxnSpPr>
          <p:cNvPr id="10" name="Google Shape;10;n"/>
          <p:cNvCxnSpPr/>
          <p:nvPr/>
        </p:nvCxnSpPr>
        <p:spPr>
          <a:xfrm>
            <a:off x="723900" y="8983663"/>
            <a:ext cx="5486400"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647700" y="296863"/>
            <a:ext cx="56388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hdr" idx="2"/>
          </p:nvPr>
        </p:nvSpPr>
        <p:spPr>
          <a:xfrm>
            <a:off x="4085880" y="95706"/>
            <a:ext cx="2195858" cy="215444"/>
          </a:xfrm>
          <a:prstGeom prst="rect">
            <a:avLst/>
          </a:prstGeom>
          <a:noFill/>
          <a:ln>
            <a:noFill/>
          </a:ln>
        </p:spPr>
        <p:txBody>
          <a:bodyPr spcFirstLastPara="1" wrap="square" lIns="0" tIns="0" rIns="0" bIns="0" anchor="b" anchorCtr="0">
            <a:spAutoFit/>
          </a:bodyPr>
          <a:lstStyle/>
          <a:p>
            <a:pPr marL="0" lvl="0" indent="0" algn="r" rtl="0">
              <a:spcBef>
                <a:spcPts val="0"/>
              </a:spcBef>
              <a:spcAft>
                <a:spcPts val="0"/>
              </a:spcAft>
              <a:buNone/>
            </a:pPr>
            <a:r>
              <a:rPr lang="en-US"/>
              <a:t>doc.: IEEE 802.11-yy/xxxxr0</a:t>
            </a:r>
            <a:endParaRPr/>
          </a:p>
        </p:txBody>
      </p:sp>
      <p:sp>
        <p:nvSpPr>
          <p:cNvPr id="78" name="Google Shape;78;p1:notes"/>
          <p:cNvSpPr txBox="1">
            <a:spLocks noGrp="1"/>
          </p:cNvSpPr>
          <p:nvPr>
            <p:ph type="dt" idx="10"/>
          </p:nvPr>
        </p:nvSpPr>
        <p:spPr>
          <a:xfrm>
            <a:off x="654050" y="98425"/>
            <a:ext cx="827088" cy="212725"/>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9/19/21</a:t>
            </a:r>
            <a:endParaRPr/>
          </a:p>
        </p:txBody>
      </p:sp>
      <p:sp>
        <p:nvSpPr>
          <p:cNvPr id="79" name="Google Shape;79;p1:notes"/>
          <p:cNvSpPr txBox="1">
            <a:spLocks noGrp="1"/>
          </p:cNvSpPr>
          <p:nvPr>
            <p:ph type="ftr" idx="11"/>
          </p:nvPr>
        </p:nvSpPr>
        <p:spPr>
          <a:xfrm>
            <a:off x="5357813" y="8985250"/>
            <a:ext cx="923925" cy="182563"/>
          </a:xfrm>
          <a:prstGeom prst="rect">
            <a:avLst/>
          </a:prstGeom>
          <a:noFill/>
          <a:ln>
            <a:noFill/>
          </a:ln>
        </p:spPr>
        <p:txBody>
          <a:bodyPr spcFirstLastPara="1" wrap="square" lIns="0" tIns="0" rIns="0" bIns="0" anchor="t" anchorCtr="0">
            <a:spAutoFit/>
          </a:bodyPr>
          <a:lstStyle/>
          <a:p>
            <a:pPr marL="457200" lvl="4" indent="0" algn="r" rtl="0">
              <a:spcBef>
                <a:spcPts val="0"/>
              </a:spcBef>
              <a:spcAft>
                <a:spcPts val="0"/>
              </a:spcAft>
              <a:buNone/>
            </a:pPr>
            <a:r>
              <a:rPr lang="en-US"/>
              <a:t>John Doe, Some Company</a:t>
            </a:r>
            <a:endParaRPr/>
          </a:p>
        </p:txBody>
      </p:sp>
      <p:sp>
        <p:nvSpPr>
          <p:cNvPr id="80" name="Google Shape;80;p1:notes"/>
          <p:cNvSpPr txBox="1">
            <a:spLocks noGrp="1"/>
          </p:cNvSpPr>
          <p:nvPr>
            <p:ph type="sldNum" idx="12"/>
          </p:nvPr>
        </p:nvSpPr>
        <p:spPr>
          <a:xfrm>
            <a:off x="3222625" y="8985250"/>
            <a:ext cx="512763" cy="182563"/>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Page </a:t>
            </a:r>
            <a:fld id="{00000000-1234-1234-1234-123412341234}" type="slidenum">
              <a:rPr lang="en-US"/>
              <a:t>1</a:t>
            </a:fld>
            <a:endParaRPr/>
          </a:p>
        </p:txBody>
      </p:sp>
      <p:sp>
        <p:nvSpPr>
          <p:cNvPr id="81" name="Google Shape;81;p1:notes"/>
          <p:cNvSpPr>
            <a:spLocks noGrp="1" noRot="1" noChangeAspect="1"/>
          </p:cNvSpPr>
          <p:nvPr>
            <p:ph type="sldImg" idx="3"/>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2" name="Google Shape;82;p1:notes"/>
          <p:cNvSpPr txBox="1">
            <a:spLocks noGrp="1"/>
          </p:cNvSpPr>
          <p:nvPr>
            <p:ph type="body" idx="1"/>
          </p:nvPr>
        </p:nvSpPr>
        <p:spPr>
          <a:xfrm>
            <a:off x="923925" y="4408488"/>
            <a:ext cx="5086350" cy="4176712"/>
          </a:xfrm>
          <a:prstGeom prst="rect">
            <a:avLst/>
          </a:prstGeom>
          <a:noFill/>
          <a:ln>
            <a:noFill/>
          </a:ln>
        </p:spPr>
        <p:txBody>
          <a:bodyPr spcFirstLastPara="1" wrap="square" lIns="93650" tIns="46025" rIns="93650" bIns="460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48" name="Google Shape;148;p7: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3535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dirty="0"/>
          </a:p>
        </p:txBody>
      </p:sp>
      <p:sp>
        <p:nvSpPr>
          <p:cNvPr id="148" name="Google Shape;148;p7: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4734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48" name="Google Shape;148;p7: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48145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48" name="Google Shape;148;p7: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9851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9: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68" name="Google Shape;168;p9: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US" sz="1800" b="0" i="0" u="none" strike="noStrike" cap="none">
                <a:solidFill>
                  <a:schemeClr val="dk1"/>
                </a:solidFill>
                <a:latin typeface="Calibri"/>
                <a:ea typeface="Calibri"/>
                <a:cs typeface="Calibri"/>
                <a:sym typeface="Calibri"/>
              </a:rPr>
              <a:t>Page </a:t>
            </a:r>
            <a:fld id="{00000000-1234-1234-1234-123412341234}" type="slidenum">
              <a:rPr lang="en-US" sz="1800" b="0" i="0" u="none" strike="noStrike" cap="none" smtClean="0">
                <a:solidFill>
                  <a:schemeClr val="dk1"/>
                </a:solidFill>
                <a:latin typeface="Calibri"/>
                <a:ea typeface="Calibri"/>
                <a:cs typeface="Calibri"/>
                <a:sym typeface="Calibri"/>
              </a:rPr>
              <a:t>15</a:t>
            </a:fld>
            <a:endParaRPr sz="18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96501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92" name="Google Shape;92;p2: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dirty="0"/>
          </a:p>
        </p:txBody>
      </p:sp>
      <p:sp>
        <p:nvSpPr>
          <p:cNvPr id="101" name="Google Shape;101;p3: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10" name="Google Shape;110;p4: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r>
              <a:rPr lang="en-US" dirty="0"/>
              <a:t>For non trigger enabled TWT, scheduled STA may need to terminate; also helps with PS.</a:t>
            </a:r>
            <a:endParaRPr dirty="0"/>
          </a:p>
        </p:txBody>
      </p:sp>
      <p:sp>
        <p:nvSpPr>
          <p:cNvPr id="110" name="Google Shape;110;p4: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2157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dirty="0"/>
          </a:p>
        </p:txBody>
      </p:sp>
      <p:sp>
        <p:nvSpPr>
          <p:cNvPr id="110" name="Google Shape;110;p4: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6687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dirty="0"/>
          </a:p>
        </p:txBody>
      </p:sp>
      <p:sp>
        <p:nvSpPr>
          <p:cNvPr id="110" name="Google Shape;110;p4: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1117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dirty="0"/>
          </a:p>
        </p:txBody>
      </p:sp>
      <p:sp>
        <p:nvSpPr>
          <p:cNvPr id="129" name="Google Shape;129;p6: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48" name="Google Shape;148;p7: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4666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12"/>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a:lvl1pPr>
            <a:lvl2pPr marL="914400" lvl="1" indent="-342900" algn="l">
              <a:spcBef>
                <a:spcPts val="375"/>
              </a:spcBef>
              <a:spcAft>
                <a:spcPts val="0"/>
              </a:spcAft>
              <a:buSzPts val="1800"/>
              <a:buChar char="o"/>
              <a:defRPr/>
            </a:lvl2pPr>
            <a:lvl3pPr marL="1371600" lvl="2" indent="-342900" algn="l">
              <a:spcBef>
                <a:spcPts val="338"/>
              </a:spcBef>
              <a:spcAft>
                <a:spcPts val="0"/>
              </a:spcAft>
              <a:buSzPts val="1800"/>
              <a:buChar char="•"/>
              <a:defRPr/>
            </a:lvl3pPr>
            <a:lvl4pPr marL="1828800" lvl="3" indent="-342900" algn="l">
              <a:spcBef>
                <a:spcPts val="300"/>
              </a:spcBef>
              <a:spcAft>
                <a:spcPts val="0"/>
              </a:spcAft>
              <a:buSzPts val="1800"/>
              <a:buChar char="▪"/>
              <a:defRPr/>
            </a:lvl4pPr>
            <a:lvl5pPr marL="2286000" lvl="4" indent="-228600" algn="l">
              <a:spcBef>
                <a:spcPts val="300"/>
              </a:spcBef>
              <a:spcAft>
                <a:spcPts val="0"/>
              </a:spcAft>
              <a:buSzPts val="1400"/>
              <a:buNone/>
              <a:defRPr/>
            </a:lvl5pPr>
            <a:lvl6pPr marL="2743200" lvl="5" indent="-228600" algn="l">
              <a:spcBef>
                <a:spcPts val="300"/>
              </a:spcBef>
              <a:spcAft>
                <a:spcPts val="0"/>
              </a:spcAft>
              <a:buSzPts val="1400"/>
              <a:buNone/>
              <a:defRPr/>
            </a:lvl6pPr>
            <a:lvl7pPr marL="3200400" lvl="6" indent="-228600" algn="l">
              <a:spcBef>
                <a:spcPts val="300"/>
              </a:spcBef>
              <a:spcAft>
                <a:spcPts val="0"/>
              </a:spcAft>
              <a:buSzPts val="1400"/>
              <a:buNone/>
              <a:defRPr/>
            </a:lvl7pPr>
            <a:lvl8pPr marL="3657600" lvl="7" indent="-228600" algn="l">
              <a:spcBef>
                <a:spcPts val="300"/>
              </a:spcBef>
              <a:spcAft>
                <a:spcPts val="0"/>
              </a:spcAft>
              <a:buSzPts val="1400"/>
              <a:buNone/>
              <a:defRPr/>
            </a:lvl8pPr>
            <a:lvl9pPr marL="4114800" lvl="8" indent="-228600" algn="l">
              <a:spcBef>
                <a:spcPts val="300"/>
              </a:spcBef>
              <a:spcAft>
                <a:spcPts val="0"/>
              </a:spcAft>
              <a:buSzPts val="1400"/>
              <a:buNone/>
              <a:defRPr/>
            </a:lvl9pPr>
          </a:lstStyle>
          <a:p>
            <a:endParaRPr/>
          </a:p>
        </p:txBody>
      </p:sp>
      <p:sp>
        <p:nvSpPr>
          <p:cNvPr id="25" name="Google Shape;25;p12"/>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 name="Google Shape;26;p12"/>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i="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Meta</a:t>
            </a:r>
          </a:p>
        </p:txBody>
      </p:sp>
      <p:sp>
        <p:nvSpPr>
          <p:cNvPr id="27" name="Google Shape;27;p12"/>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28" name="Google Shape;28;p12"/>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July 2022</a:t>
            </a: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3"/>
        <p:cNvGrpSpPr/>
        <p:nvPr/>
      </p:nvGrpSpPr>
      <p:grpSpPr>
        <a:xfrm>
          <a:off x="0" y="0"/>
          <a:ext cx="0" cy="0"/>
          <a:chOff x="0" y="0"/>
          <a:chExt cx="0" cy="0"/>
        </a:xfrm>
      </p:grpSpPr>
      <p:sp>
        <p:nvSpPr>
          <p:cNvPr id="34" name="Google Shape;34;p14"/>
          <p:cNvSpPr txBox="1">
            <a:spLocks noGrp="1"/>
          </p:cNvSpPr>
          <p:nvPr>
            <p:ph type="title"/>
          </p:nvPr>
        </p:nvSpPr>
        <p:spPr>
          <a:xfrm>
            <a:off x="722313" y="4406902"/>
            <a:ext cx="7772400" cy="1362075"/>
          </a:xfrm>
          <a:prstGeom prst="rect">
            <a:avLst/>
          </a:prstGeom>
          <a:noFill/>
          <a:ln>
            <a:noFill/>
          </a:ln>
        </p:spPr>
        <p:txBody>
          <a:bodyPr spcFirstLastPara="1" wrap="square" lIns="92150" tIns="46075" rIns="92150" bIns="46075" anchor="t" anchorCtr="0">
            <a:noAutofit/>
          </a:bodyPr>
          <a:lstStyle>
            <a:lvl1pPr lvl="0" algn="l">
              <a:spcBef>
                <a:spcPts val="0"/>
              </a:spcBef>
              <a:spcAft>
                <a:spcPts val="0"/>
              </a:spcAft>
              <a:buSzPts val="1400"/>
              <a:buNone/>
              <a:defRPr sz="3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14"/>
          <p:cNvSpPr txBox="1">
            <a:spLocks noGrp="1"/>
          </p:cNvSpPr>
          <p:nvPr>
            <p:ph type="body" idx="1"/>
          </p:nvPr>
        </p:nvSpPr>
        <p:spPr>
          <a:xfrm>
            <a:off x="722313" y="2906713"/>
            <a:ext cx="7772400" cy="1500187"/>
          </a:xfrm>
          <a:prstGeom prst="rect">
            <a:avLst/>
          </a:prstGeom>
          <a:noFill/>
          <a:ln>
            <a:noFill/>
          </a:ln>
        </p:spPr>
        <p:txBody>
          <a:bodyPr spcFirstLastPara="1" wrap="square" lIns="92150" tIns="46075" rIns="92150" bIns="46075" anchor="b" anchorCtr="0">
            <a:noAutofit/>
          </a:bodyPr>
          <a:lstStyle>
            <a:lvl1pPr marL="457200" lvl="0" indent="-228600" algn="l">
              <a:spcBef>
                <a:spcPts val="450"/>
              </a:spcBef>
              <a:spcAft>
                <a:spcPts val="0"/>
              </a:spcAft>
              <a:buSzPts val="1500"/>
              <a:buNone/>
              <a:defRPr sz="1500"/>
            </a:lvl1pPr>
            <a:lvl2pPr marL="914400" lvl="1" indent="-228600" algn="l">
              <a:spcBef>
                <a:spcPts val="375"/>
              </a:spcBef>
              <a:spcAft>
                <a:spcPts val="0"/>
              </a:spcAft>
              <a:buSzPts val="1350"/>
              <a:buNone/>
              <a:defRPr sz="1350"/>
            </a:lvl2pPr>
            <a:lvl3pPr marL="1371600" lvl="2" indent="-228600" algn="l">
              <a:spcBef>
                <a:spcPts val="338"/>
              </a:spcBef>
              <a:spcAft>
                <a:spcPts val="0"/>
              </a:spcAft>
              <a:buSzPts val="1200"/>
              <a:buNone/>
              <a:defRPr sz="1200"/>
            </a:lvl3pPr>
            <a:lvl4pPr marL="1828800" lvl="3" indent="-228600" algn="l">
              <a:spcBef>
                <a:spcPts val="300"/>
              </a:spcBef>
              <a:spcAft>
                <a:spcPts val="0"/>
              </a:spcAft>
              <a:buSzPts val="1050"/>
              <a:buNone/>
              <a:defRPr sz="1050"/>
            </a:lvl4pPr>
            <a:lvl5pPr marL="2286000" lvl="4" indent="-228600" algn="l">
              <a:spcBef>
                <a:spcPts val="300"/>
              </a:spcBef>
              <a:spcAft>
                <a:spcPts val="0"/>
              </a:spcAft>
              <a:buSzPts val="1050"/>
              <a:buNone/>
              <a:defRPr sz="1050"/>
            </a:lvl5pPr>
            <a:lvl6pPr marL="2743200" lvl="5" indent="-228600" algn="l">
              <a:spcBef>
                <a:spcPts val="300"/>
              </a:spcBef>
              <a:spcAft>
                <a:spcPts val="0"/>
              </a:spcAft>
              <a:buSzPts val="1050"/>
              <a:buNone/>
              <a:defRPr sz="1050"/>
            </a:lvl6pPr>
            <a:lvl7pPr marL="3200400" lvl="6" indent="-228600" algn="l">
              <a:spcBef>
                <a:spcPts val="300"/>
              </a:spcBef>
              <a:spcAft>
                <a:spcPts val="0"/>
              </a:spcAft>
              <a:buSzPts val="1050"/>
              <a:buNone/>
              <a:defRPr sz="1050"/>
            </a:lvl7pPr>
            <a:lvl8pPr marL="3657600" lvl="7" indent="-228600" algn="l">
              <a:spcBef>
                <a:spcPts val="300"/>
              </a:spcBef>
              <a:spcAft>
                <a:spcPts val="0"/>
              </a:spcAft>
              <a:buSzPts val="1050"/>
              <a:buNone/>
              <a:defRPr sz="1050"/>
            </a:lvl8pPr>
            <a:lvl9pPr marL="4114800" lvl="8" indent="-228600" algn="l">
              <a:spcBef>
                <a:spcPts val="300"/>
              </a:spcBef>
              <a:spcAft>
                <a:spcPts val="0"/>
              </a:spcAft>
              <a:buSzPts val="1050"/>
              <a:buNone/>
              <a:defRPr sz="1050"/>
            </a:lvl9pPr>
          </a:lstStyle>
          <a:p>
            <a:endParaRPr/>
          </a:p>
        </p:txBody>
      </p:sp>
      <p:sp>
        <p:nvSpPr>
          <p:cNvPr id="36" name="Google Shape;36;p14"/>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37" name="Google Shape;37;p14"/>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38" name="Google Shape;38;p14"/>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July 2021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15"/>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15"/>
          <p:cNvSpPr txBox="1">
            <a:spLocks noGrp="1"/>
          </p:cNvSpPr>
          <p:nvPr>
            <p:ph type="body" idx="1"/>
          </p:nvPr>
        </p:nvSpPr>
        <p:spPr>
          <a:xfrm>
            <a:off x="685801" y="1508759"/>
            <a:ext cx="3808413" cy="502920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sz="1800"/>
            </a:lvl1pPr>
            <a:lvl2pPr marL="914400" lvl="1" indent="-323850" algn="l">
              <a:spcBef>
                <a:spcPts val="375"/>
              </a:spcBef>
              <a:spcAft>
                <a:spcPts val="0"/>
              </a:spcAft>
              <a:buSzPts val="1500"/>
              <a:buChar char="o"/>
              <a:defRPr sz="1500"/>
            </a:lvl2pPr>
            <a:lvl3pPr marL="1371600" lvl="2" indent="-314325" algn="l">
              <a:spcBef>
                <a:spcPts val="338"/>
              </a:spcBef>
              <a:spcAft>
                <a:spcPts val="0"/>
              </a:spcAft>
              <a:buSzPts val="1350"/>
              <a:buChar char="•"/>
              <a:defRPr sz="1350"/>
            </a:lvl3pPr>
            <a:lvl4pPr marL="1828800" lvl="3" indent="-304800" algn="l">
              <a:spcBef>
                <a:spcPts val="300"/>
              </a:spcBef>
              <a:spcAft>
                <a:spcPts val="0"/>
              </a:spcAft>
              <a:buSzPts val="1200"/>
              <a:buChar char="▪"/>
              <a:defRPr sz="1200"/>
            </a:lvl4pPr>
            <a:lvl5pPr marL="2286000" lvl="4" indent="-228600" algn="l">
              <a:spcBef>
                <a:spcPts val="300"/>
              </a:spcBef>
              <a:spcAft>
                <a:spcPts val="0"/>
              </a:spcAft>
              <a:buSzPts val="1400"/>
              <a:buNone/>
              <a:defRPr sz="1200"/>
            </a:lvl5pPr>
            <a:lvl6pPr marL="2743200" lvl="5" indent="-228600" algn="l">
              <a:spcBef>
                <a:spcPts val="300"/>
              </a:spcBef>
              <a:spcAft>
                <a:spcPts val="0"/>
              </a:spcAft>
              <a:buSzPts val="1400"/>
              <a:buNone/>
              <a:defRPr sz="1350"/>
            </a:lvl6pPr>
            <a:lvl7pPr marL="3200400" lvl="6" indent="-228600" algn="l">
              <a:spcBef>
                <a:spcPts val="300"/>
              </a:spcBef>
              <a:spcAft>
                <a:spcPts val="0"/>
              </a:spcAft>
              <a:buSzPts val="1400"/>
              <a:buNone/>
              <a:defRPr sz="1350"/>
            </a:lvl7pPr>
            <a:lvl8pPr marL="3657600" lvl="7" indent="-228600" algn="l">
              <a:spcBef>
                <a:spcPts val="300"/>
              </a:spcBef>
              <a:spcAft>
                <a:spcPts val="0"/>
              </a:spcAft>
              <a:buSzPts val="1400"/>
              <a:buNone/>
              <a:defRPr sz="1350"/>
            </a:lvl8pPr>
            <a:lvl9pPr marL="4114800" lvl="8" indent="-228600" algn="l">
              <a:spcBef>
                <a:spcPts val="300"/>
              </a:spcBef>
              <a:spcAft>
                <a:spcPts val="0"/>
              </a:spcAft>
              <a:buSzPts val="1400"/>
              <a:buNone/>
              <a:defRPr sz="1350"/>
            </a:lvl9pPr>
          </a:lstStyle>
          <a:p>
            <a:endParaRPr/>
          </a:p>
        </p:txBody>
      </p:sp>
      <p:sp>
        <p:nvSpPr>
          <p:cNvPr id="42" name="Google Shape;42;p15"/>
          <p:cNvSpPr txBox="1">
            <a:spLocks noGrp="1"/>
          </p:cNvSpPr>
          <p:nvPr>
            <p:ph type="body" idx="2"/>
          </p:nvPr>
        </p:nvSpPr>
        <p:spPr>
          <a:xfrm>
            <a:off x="4646613" y="1508759"/>
            <a:ext cx="3810000" cy="502920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sz="1800"/>
            </a:lvl1pPr>
            <a:lvl2pPr marL="914400" lvl="1" indent="-323850" algn="l">
              <a:spcBef>
                <a:spcPts val="375"/>
              </a:spcBef>
              <a:spcAft>
                <a:spcPts val="0"/>
              </a:spcAft>
              <a:buSzPts val="1500"/>
              <a:buChar char="o"/>
              <a:defRPr sz="1500"/>
            </a:lvl2pPr>
            <a:lvl3pPr marL="1371600" lvl="2" indent="-314325" algn="l">
              <a:spcBef>
                <a:spcPts val="338"/>
              </a:spcBef>
              <a:spcAft>
                <a:spcPts val="0"/>
              </a:spcAft>
              <a:buSzPts val="1350"/>
              <a:buChar char="•"/>
              <a:defRPr sz="1350"/>
            </a:lvl3pPr>
            <a:lvl4pPr marL="1828800" lvl="3" indent="-304800" algn="l">
              <a:spcBef>
                <a:spcPts val="300"/>
              </a:spcBef>
              <a:spcAft>
                <a:spcPts val="0"/>
              </a:spcAft>
              <a:buSzPts val="1200"/>
              <a:buChar char="▪"/>
              <a:defRPr sz="1200"/>
            </a:lvl4pPr>
            <a:lvl5pPr marL="2286000" lvl="4" indent="-228600" algn="l">
              <a:spcBef>
                <a:spcPts val="300"/>
              </a:spcBef>
              <a:spcAft>
                <a:spcPts val="0"/>
              </a:spcAft>
              <a:buSzPts val="1400"/>
              <a:buNone/>
              <a:defRPr sz="1200"/>
            </a:lvl5pPr>
            <a:lvl6pPr marL="2743200" lvl="5" indent="-228600" algn="l">
              <a:spcBef>
                <a:spcPts val="300"/>
              </a:spcBef>
              <a:spcAft>
                <a:spcPts val="0"/>
              </a:spcAft>
              <a:buSzPts val="1400"/>
              <a:buNone/>
              <a:defRPr sz="1350"/>
            </a:lvl6pPr>
            <a:lvl7pPr marL="3200400" lvl="6" indent="-228600" algn="l">
              <a:spcBef>
                <a:spcPts val="300"/>
              </a:spcBef>
              <a:spcAft>
                <a:spcPts val="0"/>
              </a:spcAft>
              <a:buSzPts val="1400"/>
              <a:buNone/>
              <a:defRPr sz="1350"/>
            </a:lvl7pPr>
            <a:lvl8pPr marL="3657600" lvl="7" indent="-228600" algn="l">
              <a:spcBef>
                <a:spcPts val="300"/>
              </a:spcBef>
              <a:spcAft>
                <a:spcPts val="0"/>
              </a:spcAft>
              <a:buSzPts val="1400"/>
              <a:buNone/>
              <a:defRPr sz="1350"/>
            </a:lvl8pPr>
            <a:lvl9pPr marL="4114800" lvl="8" indent="-228600" algn="l">
              <a:spcBef>
                <a:spcPts val="300"/>
              </a:spcBef>
              <a:spcAft>
                <a:spcPts val="0"/>
              </a:spcAft>
              <a:buSzPts val="1400"/>
              <a:buNone/>
              <a:defRPr sz="1350"/>
            </a:lvl9pPr>
          </a:lstStyle>
          <a:p>
            <a:endParaRPr/>
          </a:p>
        </p:txBody>
      </p:sp>
      <p:sp>
        <p:nvSpPr>
          <p:cNvPr id="43" name="Google Shape;43;p15"/>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44" name="Google Shape;44;p15"/>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45" name="Google Shape;45;p15"/>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July 2021</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sp>
        <p:nvSpPr>
          <p:cNvPr id="47" name="Google Shape;47;p16"/>
          <p:cNvSpPr txBox="1">
            <a:spLocks noGrp="1"/>
          </p:cNvSpPr>
          <p:nvPr>
            <p:ph type="title"/>
          </p:nvPr>
        </p:nvSpPr>
        <p:spPr>
          <a:xfrm>
            <a:off x="457200" y="274638"/>
            <a:ext cx="8229600" cy="11430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48" name="Google Shape;48;p16"/>
          <p:cNvSpPr txBox="1">
            <a:spLocks noGrp="1"/>
          </p:cNvSpPr>
          <p:nvPr>
            <p:ph type="body" idx="1"/>
          </p:nvPr>
        </p:nvSpPr>
        <p:spPr>
          <a:xfrm>
            <a:off x="457200" y="1535113"/>
            <a:ext cx="4040188" cy="639762"/>
          </a:xfrm>
          <a:prstGeom prst="rect">
            <a:avLst/>
          </a:prstGeom>
          <a:noFill/>
          <a:ln>
            <a:noFill/>
          </a:ln>
        </p:spPr>
        <p:txBody>
          <a:bodyPr spcFirstLastPara="1" wrap="square" lIns="92150" tIns="46075" rIns="92150" bIns="46075" anchor="b" anchorCtr="0">
            <a:noAutofit/>
          </a:bodyPr>
          <a:lstStyle>
            <a:lvl1pPr marL="457200" lvl="0" indent="-228600" algn="l">
              <a:spcBef>
                <a:spcPts val="450"/>
              </a:spcBef>
              <a:spcAft>
                <a:spcPts val="0"/>
              </a:spcAft>
              <a:buSzPts val="1800"/>
              <a:buNone/>
              <a:defRPr sz="1800" b="1"/>
            </a:lvl1pPr>
            <a:lvl2pPr marL="914400" lvl="1" indent="-228600" algn="l">
              <a:spcBef>
                <a:spcPts val="375"/>
              </a:spcBef>
              <a:spcAft>
                <a:spcPts val="0"/>
              </a:spcAft>
              <a:buSzPts val="1500"/>
              <a:buNone/>
              <a:defRPr sz="1500" b="1"/>
            </a:lvl2pPr>
            <a:lvl3pPr marL="1371600" lvl="2" indent="-228600" algn="l">
              <a:spcBef>
                <a:spcPts val="338"/>
              </a:spcBef>
              <a:spcAft>
                <a:spcPts val="0"/>
              </a:spcAft>
              <a:buSzPts val="1350"/>
              <a:buNone/>
              <a:defRPr sz="1350" b="1"/>
            </a:lvl3pPr>
            <a:lvl4pPr marL="1828800" lvl="3" indent="-228600" algn="l">
              <a:spcBef>
                <a:spcPts val="300"/>
              </a:spcBef>
              <a:spcAft>
                <a:spcPts val="0"/>
              </a:spcAft>
              <a:buSzPts val="1200"/>
              <a:buNone/>
              <a:defRPr sz="1200" b="1"/>
            </a:lvl4pPr>
            <a:lvl5pPr marL="2286000" lvl="4" indent="-228600" algn="l">
              <a:spcBef>
                <a:spcPts val="300"/>
              </a:spcBef>
              <a:spcAft>
                <a:spcPts val="0"/>
              </a:spcAft>
              <a:buSzPts val="1200"/>
              <a:buNone/>
              <a:defRPr sz="1200" b="1"/>
            </a:lvl5pPr>
            <a:lvl6pPr marL="2743200" lvl="5" indent="-228600" algn="l">
              <a:spcBef>
                <a:spcPts val="300"/>
              </a:spcBef>
              <a:spcAft>
                <a:spcPts val="0"/>
              </a:spcAft>
              <a:buSzPts val="1200"/>
              <a:buNone/>
              <a:defRPr sz="1200" b="1"/>
            </a:lvl6pPr>
            <a:lvl7pPr marL="3200400" lvl="6" indent="-228600" algn="l">
              <a:spcBef>
                <a:spcPts val="300"/>
              </a:spcBef>
              <a:spcAft>
                <a:spcPts val="0"/>
              </a:spcAft>
              <a:buSzPts val="1200"/>
              <a:buNone/>
              <a:defRPr sz="1200" b="1"/>
            </a:lvl7pPr>
            <a:lvl8pPr marL="3657600" lvl="7" indent="-228600" algn="l">
              <a:spcBef>
                <a:spcPts val="300"/>
              </a:spcBef>
              <a:spcAft>
                <a:spcPts val="0"/>
              </a:spcAft>
              <a:buSzPts val="1200"/>
              <a:buNone/>
              <a:defRPr sz="1200" b="1"/>
            </a:lvl8pPr>
            <a:lvl9pPr marL="4114800" lvl="8" indent="-228600" algn="l">
              <a:spcBef>
                <a:spcPts val="300"/>
              </a:spcBef>
              <a:spcAft>
                <a:spcPts val="0"/>
              </a:spcAft>
              <a:buSzPts val="1200"/>
              <a:buNone/>
              <a:defRPr sz="1200" b="1"/>
            </a:lvl9pPr>
          </a:lstStyle>
          <a:p>
            <a:endParaRPr/>
          </a:p>
        </p:txBody>
      </p:sp>
      <p:sp>
        <p:nvSpPr>
          <p:cNvPr id="49" name="Google Shape;49;p16"/>
          <p:cNvSpPr txBox="1">
            <a:spLocks noGrp="1"/>
          </p:cNvSpPr>
          <p:nvPr>
            <p:ph type="body" idx="2"/>
          </p:nvPr>
        </p:nvSpPr>
        <p:spPr>
          <a:xfrm>
            <a:off x="457200" y="2174875"/>
            <a:ext cx="4040188" cy="3951288"/>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sz="1800"/>
            </a:lvl1pPr>
            <a:lvl2pPr marL="914400" lvl="1" indent="-323850" algn="l">
              <a:spcBef>
                <a:spcPts val="375"/>
              </a:spcBef>
              <a:spcAft>
                <a:spcPts val="0"/>
              </a:spcAft>
              <a:buSzPts val="1500"/>
              <a:buChar char="o"/>
              <a:defRPr sz="1500"/>
            </a:lvl2pPr>
            <a:lvl3pPr marL="1371600" lvl="2" indent="-314325" algn="l">
              <a:spcBef>
                <a:spcPts val="338"/>
              </a:spcBef>
              <a:spcAft>
                <a:spcPts val="0"/>
              </a:spcAft>
              <a:buSzPts val="1350"/>
              <a:buChar char="•"/>
              <a:defRPr sz="1350"/>
            </a:lvl3pPr>
            <a:lvl4pPr marL="1828800" lvl="3" indent="-304800" algn="l">
              <a:spcBef>
                <a:spcPts val="300"/>
              </a:spcBef>
              <a:spcAft>
                <a:spcPts val="0"/>
              </a:spcAft>
              <a:buSzPts val="1200"/>
              <a:buChar char="▪"/>
              <a:defRPr sz="1200"/>
            </a:lvl4pPr>
            <a:lvl5pPr marL="2286000" lvl="4" indent="-228600" algn="l">
              <a:spcBef>
                <a:spcPts val="300"/>
              </a:spcBef>
              <a:spcAft>
                <a:spcPts val="0"/>
              </a:spcAft>
              <a:buSzPts val="1400"/>
              <a:buNone/>
              <a:defRPr sz="1200"/>
            </a:lvl5pPr>
            <a:lvl6pPr marL="2743200" lvl="5" indent="-228600" algn="l">
              <a:spcBef>
                <a:spcPts val="300"/>
              </a:spcBef>
              <a:spcAft>
                <a:spcPts val="0"/>
              </a:spcAft>
              <a:buSzPts val="1400"/>
              <a:buNone/>
              <a:defRPr sz="1200"/>
            </a:lvl6pPr>
            <a:lvl7pPr marL="3200400" lvl="6" indent="-228600" algn="l">
              <a:spcBef>
                <a:spcPts val="300"/>
              </a:spcBef>
              <a:spcAft>
                <a:spcPts val="0"/>
              </a:spcAft>
              <a:buSzPts val="1400"/>
              <a:buNone/>
              <a:defRPr sz="1200"/>
            </a:lvl7pPr>
            <a:lvl8pPr marL="3657600" lvl="7" indent="-228600" algn="l">
              <a:spcBef>
                <a:spcPts val="300"/>
              </a:spcBef>
              <a:spcAft>
                <a:spcPts val="0"/>
              </a:spcAft>
              <a:buSzPts val="1400"/>
              <a:buNone/>
              <a:defRPr sz="1200"/>
            </a:lvl8pPr>
            <a:lvl9pPr marL="4114800" lvl="8" indent="-228600" algn="l">
              <a:spcBef>
                <a:spcPts val="300"/>
              </a:spcBef>
              <a:spcAft>
                <a:spcPts val="0"/>
              </a:spcAft>
              <a:buSzPts val="1400"/>
              <a:buNone/>
              <a:defRPr sz="1200"/>
            </a:lvl9pPr>
          </a:lstStyle>
          <a:p>
            <a:endParaRPr/>
          </a:p>
        </p:txBody>
      </p:sp>
      <p:sp>
        <p:nvSpPr>
          <p:cNvPr id="50" name="Google Shape;50;p16"/>
          <p:cNvSpPr txBox="1">
            <a:spLocks noGrp="1"/>
          </p:cNvSpPr>
          <p:nvPr>
            <p:ph type="body" idx="3"/>
          </p:nvPr>
        </p:nvSpPr>
        <p:spPr>
          <a:xfrm>
            <a:off x="4645026" y="1535113"/>
            <a:ext cx="4041775" cy="639762"/>
          </a:xfrm>
          <a:prstGeom prst="rect">
            <a:avLst/>
          </a:prstGeom>
          <a:noFill/>
          <a:ln>
            <a:noFill/>
          </a:ln>
        </p:spPr>
        <p:txBody>
          <a:bodyPr spcFirstLastPara="1" wrap="square" lIns="92150" tIns="46075" rIns="92150" bIns="46075" anchor="b" anchorCtr="0">
            <a:noAutofit/>
          </a:bodyPr>
          <a:lstStyle>
            <a:lvl1pPr marL="457200" lvl="0" indent="-228600" algn="l">
              <a:spcBef>
                <a:spcPts val="450"/>
              </a:spcBef>
              <a:spcAft>
                <a:spcPts val="0"/>
              </a:spcAft>
              <a:buSzPts val="1800"/>
              <a:buNone/>
              <a:defRPr sz="1800" b="1"/>
            </a:lvl1pPr>
            <a:lvl2pPr marL="914400" lvl="1" indent="-228600" algn="l">
              <a:spcBef>
                <a:spcPts val="375"/>
              </a:spcBef>
              <a:spcAft>
                <a:spcPts val="0"/>
              </a:spcAft>
              <a:buSzPts val="1500"/>
              <a:buNone/>
              <a:defRPr sz="1500" b="1"/>
            </a:lvl2pPr>
            <a:lvl3pPr marL="1371600" lvl="2" indent="-228600" algn="l">
              <a:spcBef>
                <a:spcPts val="338"/>
              </a:spcBef>
              <a:spcAft>
                <a:spcPts val="0"/>
              </a:spcAft>
              <a:buSzPts val="1350"/>
              <a:buNone/>
              <a:defRPr sz="1350" b="1"/>
            </a:lvl3pPr>
            <a:lvl4pPr marL="1828800" lvl="3" indent="-228600" algn="l">
              <a:spcBef>
                <a:spcPts val="300"/>
              </a:spcBef>
              <a:spcAft>
                <a:spcPts val="0"/>
              </a:spcAft>
              <a:buSzPts val="1200"/>
              <a:buNone/>
              <a:defRPr sz="1200" b="1"/>
            </a:lvl4pPr>
            <a:lvl5pPr marL="2286000" lvl="4" indent="-228600" algn="l">
              <a:spcBef>
                <a:spcPts val="300"/>
              </a:spcBef>
              <a:spcAft>
                <a:spcPts val="0"/>
              </a:spcAft>
              <a:buSzPts val="1200"/>
              <a:buNone/>
              <a:defRPr sz="1200" b="1"/>
            </a:lvl5pPr>
            <a:lvl6pPr marL="2743200" lvl="5" indent="-228600" algn="l">
              <a:spcBef>
                <a:spcPts val="300"/>
              </a:spcBef>
              <a:spcAft>
                <a:spcPts val="0"/>
              </a:spcAft>
              <a:buSzPts val="1200"/>
              <a:buNone/>
              <a:defRPr sz="1200" b="1"/>
            </a:lvl6pPr>
            <a:lvl7pPr marL="3200400" lvl="6" indent="-228600" algn="l">
              <a:spcBef>
                <a:spcPts val="300"/>
              </a:spcBef>
              <a:spcAft>
                <a:spcPts val="0"/>
              </a:spcAft>
              <a:buSzPts val="1200"/>
              <a:buNone/>
              <a:defRPr sz="1200" b="1"/>
            </a:lvl7pPr>
            <a:lvl8pPr marL="3657600" lvl="7" indent="-228600" algn="l">
              <a:spcBef>
                <a:spcPts val="300"/>
              </a:spcBef>
              <a:spcAft>
                <a:spcPts val="0"/>
              </a:spcAft>
              <a:buSzPts val="1200"/>
              <a:buNone/>
              <a:defRPr sz="1200" b="1"/>
            </a:lvl8pPr>
            <a:lvl9pPr marL="4114800" lvl="8" indent="-228600" algn="l">
              <a:spcBef>
                <a:spcPts val="300"/>
              </a:spcBef>
              <a:spcAft>
                <a:spcPts val="0"/>
              </a:spcAft>
              <a:buSzPts val="1200"/>
              <a:buNone/>
              <a:defRPr sz="1200" b="1"/>
            </a:lvl9pPr>
          </a:lstStyle>
          <a:p>
            <a:endParaRPr/>
          </a:p>
        </p:txBody>
      </p:sp>
      <p:sp>
        <p:nvSpPr>
          <p:cNvPr id="51" name="Google Shape;51;p16"/>
          <p:cNvSpPr txBox="1">
            <a:spLocks noGrp="1"/>
          </p:cNvSpPr>
          <p:nvPr>
            <p:ph type="body" idx="4"/>
          </p:nvPr>
        </p:nvSpPr>
        <p:spPr>
          <a:xfrm>
            <a:off x="4645026" y="2174875"/>
            <a:ext cx="4041775" cy="3951288"/>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sz="1800"/>
            </a:lvl1pPr>
            <a:lvl2pPr marL="914400" lvl="1" indent="-323850" algn="l">
              <a:spcBef>
                <a:spcPts val="375"/>
              </a:spcBef>
              <a:spcAft>
                <a:spcPts val="0"/>
              </a:spcAft>
              <a:buSzPts val="1500"/>
              <a:buChar char="o"/>
              <a:defRPr sz="1500"/>
            </a:lvl2pPr>
            <a:lvl3pPr marL="1371600" lvl="2" indent="-314325" algn="l">
              <a:spcBef>
                <a:spcPts val="338"/>
              </a:spcBef>
              <a:spcAft>
                <a:spcPts val="0"/>
              </a:spcAft>
              <a:buSzPts val="1350"/>
              <a:buChar char="•"/>
              <a:defRPr sz="1350"/>
            </a:lvl3pPr>
            <a:lvl4pPr marL="1828800" lvl="3" indent="-304800" algn="l">
              <a:spcBef>
                <a:spcPts val="300"/>
              </a:spcBef>
              <a:spcAft>
                <a:spcPts val="0"/>
              </a:spcAft>
              <a:buSzPts val="1200"/>
              <a:buChar char="▪"/>
              <a:defRPr sz="1200"/>
            </a:lvl4pPr>
            <a:lvl5pPr marL="2286000" lvl="4" indent="-228600" algn="l">
              <a:spcBef>
                <a:spcPts val="300"/>
              </a:spcBef>
              <a:spcAft>
                <a:spcPts val="0"/>
              </a:spcAft>
              <a:buSzPts val="1400"/>
              <a:buNone/>
              <a:defRPr sz="1200"/>
            </a:lvl5pPr>
            <a:lvl6pPr marL="2743200" lvl="5" indent="-228600" algn="l">
              <a:spcBef>
                <a:spcPts val="300"/>
              </a:spcBef>
              <a:spcAft>
                <a:spcPts val="0"/>
              </a:spcAft>
              <a:buSzPts val="1400"/>
              <a:buNone/>
              <a:defRPr sz="1200"/>
            </a:lvl6pPr>
            <a:lvl7pPr marL="3200400" lvl="6" indent="-228600" algn="l">
              <a:spcBef>
                <a:spcPts val="300"/>
              </a:spcBef>
              <a:spcAft>
                <a:spcPts val="0"/>
              </a:spcAft>
              <a:buSzPts val="1400"/>
              <a:buNone/>
              <a:defRPr sz="1200"/>
            </a:lvl7pPr>
            <a:lvl8pPr marL="3657600" lvl="7" indent="-228600" algn="l">
              <a:spcBef>
                <a:spcPts val="300"/>
              </a:spcBef>
              <a:spcAft>
                <a:spcPts val="0"/>
              </a:spcAft>
              <a:buSzPts val="1400"/>
              <a:buNone/>
              <a:defRPr sz="1200"/>
            </a:lvl8pPr>
            <a:lvl9pPr marL="4114800" lvl="8" indent="-228600" algn="l">
              <a:spcBef>
                <a:spcPts val="300"/>
              </a:spcBef>
              <a:spcAft>
                <a:spcPts val="0"/>
              </a:spcAft>
              <a:buSzPts val="1400"/>
              <a:buNone/>
              <a:defRPr sz="1200"/>
            </a:lvl9pPr>
          </a:lstStyle>
          <a:p>
            <a:endParaRPr/>
          </a:p>
        </p:txBody>
      </p:sp>
      <p:sp>
        <p:nvSpPr>
          <p:cNvPr id="52" name="Google Shape;52;p16"/>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September 2021</a:t>
            </a:r>
          </a:p>
        </p:txBody>
      </p:sp>
      <p:sp>
        <p:nvSpPr>
          <p:cNvPr id="53" name="Google Shape;53;p16"/>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54" name="Google Shape;54;p16"/>
          <p:cNvSpPr txBox="1">
            <a:spLocks noGrp="1"/>
          </p:cNvSpPr>
          <p:nvPr>
            <p:ph type="ftr" idx="11"/>
          </p:nvPr>
        </p:nvSpPr>
        <p:spPr>
          <a:xfrm>
            <a:off x="5394960" y="6537961"/>
            <a:ext cx="320040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900">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17"/>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17"/>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58" name="Google Shape;58;p17"/>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59" name="Google Shape;59;p17"/>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September 2021</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8"/>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62" name="Google Shape;62;p18"/>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63" name="Google Shape;63;p18"/>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September 2021</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9"/>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6" name="Google Shape;66;p19"/>
          <p:cNvSpPr txBox="1">
            <a:spLocks noGrp="1"/>
          </p:cNvSpPr>
          <p:nvPr>
            <p:ph type="body" idx="1"/>
          </p:nvPr>
        </p:nvSpPr>
        <p:spPr>
          <a:xfrm rot="5400000">
            <a:off x="2171700" y="114300"/>
            <a:ext cx="4937760" cy="790956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a:lvl1pPr>
            <a:lvl2pPr marL="914400" lvl="1" indent="-342900" algn="l">
              <a:spcBef>
                <a:spcPts val="375"/>
              </a:spcBef>
              <a:spcAft>
                <a:spcPts val="0"/>
              </a:spcAft>
              <a:buSzPts val="1800"/>
              <a:buChar char="o"/>
              <a:defRPr/>
            </a:lvl2pPr>
            <a:lvl3pPr marL="1371600" lvl="2" indent="-342900" algn="l">
              <a:spcBef>
                <a:spcPts val="338"/>
              </a:spcBef>
              <a:spcAft>
                <a:spcPts val="0"/>
              </a:spcAft>
              <a:buSzPts val="1800"/>
              <a:buChar char="•"/>
              <a:defRPr/>
            </a:lvl3pPr>
            <a:lvl4pPr marL="1828800" lvl="3" indent="-342900" algn="l">
              <a:spcBef>
                <a:spcPts val="300"/>
              </a:spcBef>
              <a:spcAft>
                <a:spcPts val="0"/>
              </a:spcAft>
              <a:buSzPts val="1800"/>
              <a:buChar char="▪"/>
              <a:defRPr/>
            </a:lvl4pPr>
            <a:lvl5pPr marL="2286000" lvl="4" indent="-228600" algn="l">
              <a:spcBef>
                <a:spcPts val="300"/>
              </a:spcBef>
              <a:spcAft>
                <a:spcPts val="0"/>
              </a:spcAft>
              <a:buSzPts val="1400"/>
              <a:buNone/>
              <a:defRPr/>
            </a:lvl5pPr>
            <a:lvl6pPr marL="2743200" lvl="5" indent="-228600" algn="l">
              <a:spcBef>
                <a:spcPts val="300"/>
              </a:spcBef>
              <a:spcAft>
                <a:spcPts val="0"/>
              </a:spcAft>
              <a:buSzPts val="1400"/>
              <a:buNone/>
              <a:defRPr/>
            </a:lvl6pPr>
            <a:lvl7pPr marL="3200400" lvl="6" indent="-228600" algn="l">
              <a:spcBef>
                <a:spcPts val="300"/>
              </a:spcBef>
              <a:spcAft>
                <a:spcPts val="0"/>
              </a:spcAft>
              <a:buSzPts val="1400"/>
              <a:buNone/>
              <a:defRPr/>
            </a:lvl7pPr>
            <a:lvl8pPr marL="3657600" lvl="7" indent="-228600" algn="l">
              <a:spcBef>
                <a:spcPts val="300"/>
              </a:spcBef>
              <a:spcAft>
                <a:spcPts val="0"/>
              </a:spcAft>
              <a:buSzPts val="1400"/>
              <a:buNone/>
              <a:defRPr/>
            </a:lvl8pPr>
            <a:lvl9pPr marL="4114800" lvl="8" indent="-228600" algn="l">
              <a:spcBef>
                <a:spcPts val="300"/>
              </a:spcBef>
              <a:spcAft>
                <a:spcPts val="0"/>
              </a:spcAft>
              <a:buSzPts val="1400"/>
              <a:buNone/>
              <a:defRPr/>
            </a:lvl9pPr>
          </a:lstStyle>
          <a:p>
            <a:endParaRPr/>
          </a:p>
        </p:txBody>
      </p:sp>
      <p:sp>
        <p:nvSpPr>
          <p:cNvPr id="67" name="Google Shape;67;p19"/>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68" name="Google Shape;68;p19"/>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69" name="Google Shape;69;p19"/>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September 2021</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20"/>
          <p:cNvSpPr txBox="1">
            <a:spLocks noGrp="1"/>
          </p:cNvSpPr>
          <p:nvPr>
            <p:ph type="title"/>
          </p:nvPr>
        </p:nvSpPr>
        <p:spPr>
          <a:xfrm rot="5400000">
            <a:off x="4781551" y="2419352"/>
            <a:ext cx="5408613" cy="19415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2" name="Google Shape;72;p20"/>
          <p:cNvSpPr txBox="1">
            <a:spLocks noGrp="1"/>
          </p:cNvSpPr>
          <p:nvPr>
            <p:ph type="body" idx="1"/>
          </p:nvPr>
        </p:nvSpPr>
        <p:spPr>
          <a:xfrm rot="5400000">
            <a:off x="819944" y="551658"/>
            <a:ext cx="5408613" cy="5676900"/>
          </a:xfrm>
          <a:prstGeom prst="rect">
            <a:avLst/>
          </a:prstGeom>
          <a:noFill/>
          <a:ln>
            <a:noFill/>
          </a:ln>
        </p:spPr>
        <p:txBody>
          <a:bodyPr spcFirstLastPara="1" wrap="square" lIns="92150" tIns="46075" rIns="92150" bIns="46075" anchor="t" anchorCtr="0">
            <a:noAutofit/>
          </a:bodyPr>
          <a:lstStyle>
            <a:lvl1pPr marL="457200" lvl="0" indent="-342900" algn="l">
              <a:spcBef>
                <a:spcPts val="450"/>
              </a:spcBef>
              <a:spcAft>
                <a:spcPts val="0"/>
              </a:spcAft>
              <a:buSzPts val="1800"/>
              <a:buChar char="•"/>
              <a:defRPr/>
            </a:lvl1pPr>
            <a:lvl2pPr marL="914400" lvl="1" indent="-342900" algn="l">
              <a:spcBef>
                <a:spcPts val="375"/>
              </a:spcBef>
              <a:spcAft>
                <a:spcPts val="0"/>
              </a:spcAft>
              <a:buSzPts val="1800"/>
              <a:buChar char="o"/>
              <a:defRPr/>
            </a:lvl2pPr>
            <a:lvl3pPr marL="1371600" lvl="2" indent="-342900" algn="l">
              <a:spcBef>
                <a:spcPts val="338"/>
              </a:spcBef>
              <a:spcAft>
                <a:spcPts val="0"/>
              </a:spcAft>
              <a:buSzPts val="1800"/>
              <a:buChar char="•"/>
              <a:defRPr/>
            </a:lvl3pPr>
            <a:lvl4pPr marL="1828800" lvl="3" indent="-342900" algn="l">
              <a:spcBef>
                <a:spcPts val="300"/>
              </a:spcBef>
              <a:spcAft>
                <a:spcPts val="0"/>
              </a:spcAft>
              <a:buSzPts val="1800"/>
              <a:buChar char="▪"/>
              <a:defRPr/>
            </a:lvl4pPr>
            <a:lvl5pPr marL="2286000" lvl="4" indent="-228600" algn="l">
              <a:spcBef>
                <a:spcPts val="300"/>
              </a:spcBef>
              <a:spcAft>
                <a:spcPts val="0"/>
              </a:spcAft>
              <a:buSzPts val="1400"/>
              <a:buNone/>
              <a:defRPr/>
            </a:lvl5pPr>
            <a:lvl6pPr marL="2743200" lvl="5" indent="-228600" algn="l">
              <a:spcBef>
                <a:spcPts val="300"/>
              </a:spcBef>
              <a:spcAft>
                <a:spcPts val="0"/>
              </a:spcAft>
              <a:buSzPts val="1400"/>
              <a:buNone/>
              <a:defRPr/>
            </a:lvl6pPr>
            <a:lvl7pPr marL="3200400" lvl="6" indent="-228600" algn="l">
              <a:spcBef>
                <a:spcPts val="300"/>
              </a:spcBef>
              <a:spcAft>
                <a:spcPts val="0"/>
              </a:spcAft>
              <a:buSzPts val="1400"/>
              <a:buNone/>
              <a:defRPr/>
            </a:lvl7pPr>
            <a:lvl8pPr marL="3657600" lvl="7" indent="-228600" algn="l">
              <a:spcBef>
                <a:spcPts val="300"/>
              </a:spcBef>
              <a:spcAft>
                <a:spcPts val="0"/>
              </a:spcAft>
              <a:buSzPts val="1400"/>
              <a:buNone/>
              <a:defRPr/>
            </a:lvl8pPr>
            <a:lvl9pPr marL="4114800" lvl="8" indent="-228600" algn="l">
              <a:spcBef>
                <a:spcPts val="300"/>
              </a:spcBef>
              <a:spcAft>
                <a:spcPts val="0"/>
              </a:spcAft>
              <a:buSzPts val="1400"/>
              <a:buNone/>
              <a:defRPr/>
            </a:lvl9pPr>
          </a:lstStyle>
          <a:p>
            <a:endParaRPr/>
          </a:p>
        </p:txBody>
      </p:sp>
      <p:sp>
        <p:nvSpPr>
          <p:cNvPr id="73" name="Google Shape;73;p20"/>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 Kumail Haider et al. FB</a:t>
            </a:r>
          </a:p>
        </p:txBody>
      </p:sp>
      <p:sp>
        <p:nvSpPr>
          <p:cNvPr id="74" name="Google Shape;74;p20"/>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a:spcBef>
                <a:spcPts val="0"/>
              </a:spcBef>
              <a:buNone/>
              <a:defRPr sz="900">
                <a:solidFill>
                  <a:srgbClr val="000000"/>
                </a:solidFill>
                <a:latin typeface="Times New Roman"/>
                <a:ea typeface="Times New Roman"/>
                <a:cs typeface="Times New Roman"/>
                <a:sym typeface="Times New Roman"/>
              </a:defRPr>
            </a:lvl1pPr>
            <a:lvl2pPr marL="0" marR="0" lvl="1" indent="0" algn="ctr">
              <a:spcBef>
                <a:spcPts val="0"/>
              </a:spcBef>
              <a:buNone/>
              <a:defRPr sz="900">
                <a:solidFill>
                  <a:srgbClr val="000000"/>
                </a:solidFill>
                <a:latin typeface="Times New Roman"/>
                <a:ea typeface="Times New Roman"/>
                <a:cs typeface="Times New Roman"/>
                <a:sym typeface="Times New Roman"/>
              </a:defRPr>
            </a:lvl2pPr>
            <a:lvl3pPr marL="0" marR="0" lvl="2" indent="0" algn="ctr">
              <a:spcBef>
                <a:spcPts val="0"/>
              </a:spcBef>
              <a:buNone/>
              <a:defRPr sz="900">
                <a:solidFill>
                  <a:srgbClr val="000000"/>
                </a:solidFill>
                <a:latin typeface="Times New Roman"/>
                <a:ea typeface="Times New Roman"/>
                <a:cs typeface="Times New Roman"/>
                <a:sym typeface="Times New Roman"/>
              </a:defRPr>
            </a:lvl3pPr>
            <a:lvl4pPr marL="0" marR="0" lvl="3" indent="0" algn="ctr">
              <a:spcBef>
                <a:spcPts val="0"/>
              </a:spcBef>
              <a:buNone/>
              <a:defRPr sz="900">
                <a:solidFill>
                  <a:srgbClr val="000000"/>
                </a:solidFill>
                <a:latin typeface="Times New Roman"/>
                <a:ea typeface="Times New Roman"/>
                <a:cs typeface="Times New Roman"/>
                <a:sym typeface="Times New Roman"/>
              </a:defRPr>
            </a:lvl4pPr>
            <a:lvl5pPr marL="0" marR="0" lvl="4" indent="0" algn="ctr">
              <a:spcBef>
                <a:spcPts val="0"/>
              </a:spcBef>
              <a:buNone/>
              <a:defRPr sz="900">
                <a:solidFill>
                  <a:srgbClr val="000000"/>
                </a:solidFill>
                <a:latin typeface="Times New Roman"/>
                <a:ea typeface="Times New Roman"/>
                <a:cs typeface="Times New Roman"/>
                <a:sym typeface="Times New Roman"/>
              </a:defRPr>
            </a:lvl5pPr>
            <a:lvl6pPr marL="0" marR="0" lvl="5" indent="0" algn="ctr">
              <a:spcBef>
                <a:spcPts val="0"/>
              </a:spcBef>
              <a:buNone/>
              <a:defRPr sz="900">
                <a:solidFill>
                  <a:srgbClr val="000000"/>
                </a:solidFill>
                <a:latin typeface="Times New Roman"/>
                <a:ea typeface="Times New Roman"/>
                <a:cs typeface="Times New Roman"/>
                <a:sym typeface="Times New Roman"/>
              </a:defRPr>
            </a:lvl6pPr>
            <a:lvl7pPr marL="0" marR="0" lvl="6" indent="0" algn="ctr">
              <a:spcBef>
                <a:spcPts val="0"/>
              </a:spcBef>
              <a:buNone/>
              <a:defRPr sz="900">
                <a:solidFill>
                  <a:srgbClr val="000000"/>
                </a:solidFill>
                <a:latin typeface="Times New Roman"/>
                <a:ea typeface="Times New Roman"/>
                <a:cs typeface="Times New Roman"/>
                <a:sym typeface="Times New Roman"/>
              </a:defRPr>
            </a:lvl7pPr>
            <a:lvl8pPr marL="0" marR="0" lvl="7" indent="0" algn="ctr">
              <a:spcBef>
                <a:spcPts val="0"/>
              </a:spcBef>
              <a:buNone/>
              <a:defRPr sz="900">
                <a:solidFill>
                  <a:srgbClr val="000000"/>
                </a:solidFill>
                <a:latin typeface="Times New Roman"/>
                <a:ea typeface="Times New Roman"/>
                <a:cs typeface="Times New Roman"/>
                <a:sym typeface="Times New Roman"/>
              </a:defRPr>
            </a:lvl8pPr>
            <a:lvl9pPr marL="0" marR="0" lvl="8" indent="0" algn="ctr">
              <a:spcBef>
                <a:spcPts val="0"/>
              </a:spcBef>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75" name="Google Shape;75;p20"/>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September 2021</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
        <p:cNvGrpSpPr/>
        <p:nvPr/>
      </p:nvGrpSpPr>
      <p:grpSpPr>
        <a:xfrm>
          <a:off x="0" y="0"/>
          <a:ext cx="0" cy="0"/>
          <a:chOff x="0" y="0"/>
          <a:chExt cx="0" cy="0"/>
        </a:xfrm>
      </p:grpSpPr>
      <p:sp>
        <p:nvSpPr>
          <p:cNvPr id="13" name="Google Shape;13;p11"/>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lvl1pPr marR="0" lvl="0" algn="ctr" rtl="0">
              <a:spcBef>
                <a:spcPts val="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4" name="Google Shape;14;p11"/>
          <p:cNvSpPr txBox="1"/>
          <p:nvPr/>
        </p:nvSpPr>
        <p:spPr>
          <a:xfrm>
            <a:off x="5829300" y="365760"/>
            <a:ext cx="2743200" cy="2286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350"/>
              <a:buFont typeface="Times New Roman"/>
              <a:buNone/>
            </a:pPr>
            <a:endParaRPr sz="1350" b="1" i="0" u="none" strike="noStrike" cap="none">
              <a:solidFill>
                <a:srgbClr val="000000"/>
              </a:solidFill>
              <a:latin typeface="Times New Roman"/>
              <a:ea typeface="Times New Roman"/>
              <a:cs typeface="Times New Roman"/>
              <a:sym typeface="Times New Roman"/>
            </a:endParaRPr>
          </a:p>
        </p:txBody>
      </p:sp>
      <p:sp>
        <p:nvSpPr>
          <p:cNvPr id="15" name="Google Shape;15;p11"/>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lvl1pPr marL="457200" marR="0" lvl="0" indent="-342900" algn="l" rtl="0">
              <a:spcBef>
                <a:spcPts val="450"/>
              </a:spcBef>
              <a:spcAft>
                <a:spcPts val="0"/>
              </a:spcAft>
              <a:buClr>
                <a:srgbClr val="000000"/>
              </a:buClr>
              <a:buSzPts val="1800"/>
              <a:buFont typeface="Arial"/>
              <a:buChar char="•"/>
              <a:defRPr sz="1800" b="1" i="0" u="none" strike="noStrike" cap="none">
                <a:solidFill>
                  <a:srgbClr val="000000"/>
                </a:solidFill>
                <a:latin typeface="Times New Roman"/>
                <a:ea typeface="Times New Roman"/>
                <a:cs typeface="Times New Roman"/>
                <a:sym typeface="Times New Roman"/>
              </a:defRPr>
            </a:lvl1pPr>
            <a:lvl2pPr marL="914400" marR="0" lvl="1" indent="-330200" algn="l" rtl="0">
              <a:spcBef>
                <a:spcPts val="375"/>
              </a:spcBef>
              <a:spcAft>
                <a:spcPts val="0"/>
              </a:spcAft>
              <a:buClr>
                <a:srgbClr val="000000"/>
              </a:buClr>
              <a:buSzPts val="1600"/>
              <a:buFont typeface="Courier New"/>
              <a:buChar char="o"/>
              <a:defRPr sz="1600" b="0" i="0" u="none" strike="noStrike" cap="none">
                <a:solidFill>
                  <a:srgbClr val="000000"/>
                </a:solidFill>
                <a:latin typeface="Times New Roman"/>
                <a:ea typeface="Times New Roman"/>
                <a:cs typeface="Times New Roman"/>
                <a:sym typeface="Times New Roman"/>
              </a:defRPr>
            </a:lvl2pPr>
            <a:lvl3pPr marL="1371600" marR="0" lvl="2" indent="-317500" algn="l" rtl="0">
              <a:spcBef>
                <a:spcPts val="338"/>
              </a:spcBef>
              <a:spcAft>
                <a:spcPts val="0"/>
              </a:spcAft>
              <a:buClr>
                <a:srgbClr val="000000"/>
              </a:buClr>
              <a:buSzPts val="1400"/>
              <a:buFont typeface="Arial"/>
              <a:buChar char="•"/>
              <a:defRPr sz="1400" b="0" i="0" u="none" strike="noStrike" cap="none">
                <a:solidFill>
                  <a:srgbClr val="000000"/>
                </a:solidFill>
                <a:latin typeface="Times New Roman"/>
                <a:ea typeface="Times New Roman"/>
                <a:cs typeface="Times New Roman"/>
                <a:sym typeface="Times New Roman"/>
              </a:defRPr>
            </a:lvl3pPr>
            <a:lvl4pPr marL="1828800" marR="0" lvl="3" indent="-304800" algn="l" rtl="0">
              <a:spcBef>
                <a:spcPts val="300"/>
              </a:spcBef>
              <a:spcAft>
                <a:spcPts val="0"/>
              </a:spcAft>
              <a:buClr>
                <a:srgbClr val="000000"/>
              </a:buClr>
              <a:buSzPts val="1200"/>
              <a:buFont typeface="Noto Sans Symbols"/>
              <a:buChar char="▪"/>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00"/>
              </a:spcBef>
              <a:spcAft>
                <a:spcPts val="0"/>
              </a:spcAft>
              <a:buSzPts val="1400"/>
              <a:buNone/>
              <a:defRPr sz="1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30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30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30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30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9pPr>
          </a:lstStyle>
          <a:p>
            <a:endParaRPr dirty="0"/>
          </a:p>
        </p:txBody>
      </p:sp>
      <p:cxnSp>
        <p:nvCxnSpPr>
          <p:cNvPr id="16" name="Google Shape;16;p11"/>
          <p:cNvCxnSpPr/>
          <p:nvPr/>
        </p:nvCxnSpPr>
        <p:spPr>
          <a:xfrm>
            <a:off x="685797" y="594360"/>
            <a:ext cx="7909560" cy="1588"/>
          </a:xfrm>
          <a:prstGeom prst="straightConnector1">
            <a:avLst/>
          </a:prstGeom>
          <a:noFill/>
          <a:ln w="12600" cap="flat" cmpd="sng">
            <a:solidFill>
              <a:srgbClr val="000000"/>
            </a:solidFill>
            <a:prstDash val="solid"/>
            <a:miter lim="800000"/>
            <a:headEnd type="none" w="med" len="med"/>
            <a:tailEnd type="none" w="med" len="med"/>
          </a:ln>
        </p:spPr>
      </p:cxnSp>
      <p:sp>
        <p:nvSpPr>
          <p:cNvPr id="17" name="Google Shape;17;p11"/>
          <p:cNvSpPr/>
          <p:nvPr/>
        </p:nvSpPr>
        <p:spPr>
          <a:xfrm>
            <a:off x="684213" y="6537960"/>
            <a:ext cx="548640" cy="228600"/>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900" b="0" i="0" u="none" strike="noStrike" cap="none">
                <a:solidFill>
                  <a:srgbClr val="000000"/>
                </a:solidFill>
                <a:latin typeface="Times New Roman"/>
                <a:ea typeface="Times New Roman"/>
                <a:cs typeface="Times New Roman"/>
                <a:sym typeface="Times New Roman"/>
              </a:rPr>
              <a:t>Submission</a:t>
            </a:r>
            <a:endParaRPr/>
          </a:p>
        </p:txBody>
      </p:sp>
      <p:cxnSp>
        <p:nvCxnSpPr>
          <p:cNvPr id="18" name="Google Shape;18;p11"/>
          <p:cNvCxnSpPr/>
          <p:nvPr/>
        </p:nvCxnSpPr>
        <p:spPr>
          <a:xfrm>
            <a:off x="685800" y="6537960"/>
            <a:ext cx="7886700" cy="1588"/>
          </a:xfrm>
          <a:prstGeom prst="straightConnector1">
            <a:avLst/>
          </a:prstGeom>
          <a:noFill/>
          <a:ln w="12600" cap="flat" cmpd="sng">
            <a:solidFill>
              <a:srgbClr val="000000"/>
            </a:solidFill>
            <a:prstDash val="solid"/>
            <a:miter lim="800000"/>
            <a:headEnd type="none" w="med" len="med"/>
            <a:tailEnd type="none" w="med" len="med"/>
          </a:ln>
        </p:spPr>
      </p:cxnSp>
      <p:sp>
        <p:nvSpPr>
          <p:cNvPr id="19" name="Google Shape;19;p11"/>
          <p:cNvSpPr txBox="1">
            <a:spLocks noGrp="1"/>
          </p:cNvSpPr>
          <p:nvPr>
            <p:ph type="dt" idx="10"/>
          </p:nvPr>
        </p:nvSpPr>
        <p:spPr>
          <a:xfrm>
            <a:off x="684214" y="320040"/>
            <a:ext cx="2743200" cy="2286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r>
              <a:rPr lang="en-US" dirty="0"/>
              <a:t>July 2022</a:t>
            </a:r>
            <a:endParaRPr dirty="0"/>
          </a:p>
        </p:txBody>
      </p:sp>
      <p:sp>
        <p:nvSpPr>
          <p:cNvPr id="20" name="Google Shape;20;p11"/>
          <p:cNvSpPr/>
          <p:nvPr/>
        </p:nvSpPr>
        <p:spPr>
          <a:xfrm>
            <a:off x="6537960" y="320040"/>
            <a:ext cx="2057400" cy="228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350" b="1" i="0" u="none" strike="noStrike" cap="none" dirty="0">
                <a:solidFill>
                  <a:srgbClr val="000000"/>
                </a:solidFill>
                <a:latin typeface="Times New Roman"/>
                <a:ea typeface="Times New Roman"/>
                <a:cs typeface="Times New Roman"/>
                <a:sym typeface="Times New Roman"/>
              </a:rPr>
              <a:t>IEEE 802.11-22/0304r0</a:t>
            </a:r>
            <a:endParaRPr dirty="0"/>
          </a:p>
        </p:txBody>
      </p:sp>
      <p:sp>
        <p:nvSpPr>
          <p:cNvPr id="21" name="Google Shape;21;p11"/>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lvl1pPr marL="0" marR="0" lvl="0" indent="0" algn="ctr" rtl="0">
              <a:spcBef>
                <a:spcPts val="0"/>
              </a:spcBef>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spcBef>
                <a:spcPts val="0"/>
              </a:spcBef>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spcBef>
                <a:spcPts val="0"/>
              </a:spcBef>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spcBef>
                <a:spcPts val="0"/>
              </a:spcBef>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spcBef>
                <a:spcPts val="0"/>
              </a:spcBef>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spcBef>
                <a:spcPts val="0"/>
              </a:spcBef>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spcBef>
                <a:spcPts val="0"/>
              </a:spcBef>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spcBef>
                <a:spcPts val="0"/>
              </a:spcBef>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spcBef>
                <a:spcPts val="0"/>
              </a:spcBef>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22" name="Google Shape;22;p11"/>
          <p:cNvSpPr txBox="1">
            <a:spLocks noGrp="1"/>
          </p:cNvSpPr>
          <p:nvPr>
            <p:ph type="ftr" idx="11"/>
          </p:nvPr>
        </p:nvSpPr>
        <p:spPr>
          <a:xfrm>
            <a:off x="5394960" y="6537961"/>
            <a:ext cx="3200400" cy="2286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r>
              <a:rPr lang="en-US" dirty="0"/>
              <a:t>M. Kumail Haider et al. FB</a:t>
            </a:r>
            <a:endParaRPr dirty="0"/>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1115-01-00be-cc36-cr-35-6-traffic-prioritization-during-restricted-twt-sps.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body" idx="1"/>
          </p:nvPr>
        </p:nvSpPr>
        <p:spPr>
          <a:xfrm>
            <a:off x="685800" y="1752600"/>
            <a:ext cx="7772400" cy="381000"/>
          </a:xfrm>
          <a:prstGeom prst="rect">
            <a:avLst/>
          </a:prstGeom>
          <a:noFill/>
          <a:ln>
            <a:noFill/>
          </a:ln>
        </p:spPr>
        <p:txBody>
          <a:bodyPr spcFirstLastPara="1" wrap="square" lIns="92150" tIns="46075" rIns="92150" bIns="46075" anchor="t" anchorCtr="0">
            <a:noAutofit/>
          </a:bodyPr>
          <a:lstStyle/>
          <a:p>
            <a:pPr marL="257175" lvl="0" indent="-257175" algn="ctr" rtl="0">
              <a:spcBef>
                <a:spcPts val="0"/>
              </a:spcBef>
              <a:spcAft>
                <a:spcPts val="0"/>
              </a:spcAft>
              <a:buSzPts val="2000"/>
              <a:buFont typeface="Times New Roman"/>
              <a:buNone/>
            </a:pPr>
            <a:r>
              <a:rPr lang="en-US" sz="2000" dirty="0"/>
              <a:t>Date:</a:t>
            </a:r>
            <a:r>
              <a:rPr lang="en-US" sz="2000" b="0" dirty="0"/>
              <a:t> 2022-07-08</a:t>
            </a:r>
            <a:endParaRPr dirty="0"/>
          </a:p>
        </p:txBody>
      </p:sp>
      <p:sp>
        <p:nvSpPr>
          <p:cNvPr id="85" name="Google Shape;85;p1"/>
          <p:cNvSpPr txBox="1">
            <a:spLocks noGrp="1"/>
          </p:cNvSpPr>
          <p:nvPr>
            <p:ph type="title"/>
          </p:nvPr>
        </p:nvSpPr>
        <p:spPr>
          <a:xfrm>
            <a:off x="381000" y="685800"/>
            <a:ext cx="8305800" cy="10668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Restricted TWT SP Early Termination</a:t>
            </a:r>
            <a:endParaRPr dirty="0"/>
          </a:p>
        </p:txBody>
      </p:sp>
      <p:sp>
        <p:nvSpPr>
          <p:cNvPr id="86" name="Google Shape;86;p1"/>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a:t>
            </a:fld>
            <a:endParaRPr/>
          </a:p>
        </p:txBody>
      </p:sp>
      <p:sp>
        <p:nvSpPr>
          <p:cNvPr id="87" name="Google Shape;87;p1"/>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
        <p:nvSpPr>
          <p:cNvPr id="88" name="Google Shape;88;p1"/>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graphicFrame>
        <p:nvGraphicFramePr>
          <p:cNvPr id="89" name="Google Shape;89;p1"/>
          <p:cNvGraphicFramePr/>
          <p:nvPr>
            <p:extLst>
              <p:ext uri="{D42A27DB-BD31-4B8C-83A1-F6EECF244321}">
                <p14:modId xmlns:p14="http://schemas.microsoft.com/office/powerpoint/2010/main" val="3110718659"/>
              </p:ext>
            </p:extLst>
          </p:nvPr>
        </p:nvGraphicFramePr>
        <p:xfrm>
          <a:off x="826136" y="2286000"/>
          <a:ext cx="8012975" cy="1648570"/>
        </p:xfrm>
        <a:graphic>
          <a:graphicData uri="http://schemas.openxmlformats.org/drawingml/2006/table">
            <a:tbl>
              <a:tblPr>
                <a:noFill/>
                <a:tableStyleId>{D5E05D72-DBD6-4D12-970D-62EF90CAB9E8}</a:tableStyleId>
              </a:tblPr>
              <a:tblGrid>
                <a:gridCol w="1857175">
                  <a:extLst>
                    <a:ext uri="{9D8B030D-6E8A-4147-A177-3AD203B41FA5}">
                      <a16:colId xmlns:a16="http://schemas.microsoft.com/office/drawing/2014/main" val="20000"/>
                    </a:ext>
                  </a:extLst>
                </a:gridCol>
                <a:gridCol w="1304200">
                  <a:extLst>
                    <a:ext uri="{9D8B030D-6E8A-4147-A177-3AD203B41FA5}">
                      <a16:colId xmlns:a16="http://schemas.microsoft.com/office/drawing/2014/main" val="20001"/>
                    </a:ext>
                  </a:extLst>
                </a:gridCol>
                <a:gridCol w="1866375">
                  <a:extLst>
                    <a:ext uri="{9D8B030D-6E8A-4147-A177-3AD203B41FA5}">
                      <a16:colId xmlns:a16="http://schemas.microsoft.com/office/drawing/2014/main" val="20002"/>
                    </a:ext>
                  </a:extLst>
                </a:gridCol>
                <a:gridCol w="797900">
                  <a:extLst>
                    <a:ext uri="{9D8B030D-6E8A-4147-A177-3AD203B41FA5}">
                      <a16:colId xmlns:a16="http://schemas.microsoft.com/office/drawing/2014/main" val="20003"/>
                    </a:ext>
                  </a:extLst>
                </a:gridCol>
                <a:gridCol w="2187325">
                  <a:extLst>
                    <a:ext uri="{9D8B030D-6E8A-4147-A177-3AD203B41FA5}">
                      <a16:colId xmlns:a16="http://schemas.microsoft.com/office/drawing/2014/main" val="20004"/>
                    </a:ext>
                  </a:extLst>
                </a:gridCol>
              </a:tblGrid>
              <a:tr h="303475">
                <a:tc>
                  <a:txBody>
                    <a:bodyPr/>
                    <a:lstStyle/>
                    <a:p>
                      <a:pPr marL="0" marR="0" lvl="0" indent="0" algn="ctr" rtl="0">
                        <a:spcBef>
                          <a:spcPts val="0"/>
                        </a:spcBef>
                        <a:spcAft>
                          <a:spcPts val="0"/>
                        </a:spcAft>
                        <a:buNone/>
                      </a:pPr>
                      <a:r>
                        <a:rPr lang="en-US" sz="1600" b="1" u="none" strike="noStrike" cap="none">
                          <a:latin typeface="Times New Roman"/>
                          <a:ea typeface="Times New Roman"/>
                          <a:cs typeface="Times New Roman"/>
                          <a:sym typeface="Times New Roman"/>
                        </a:rPr>
                        <a:t>Name</a:t>
                      </a:r>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b="1" u="none" strike="noStrike" cap="none" dirty="0">
                          <a:latin typeface="Times New Roman"/>
                          <a:ea typeface="Times New Roman"/>
                          <a:cs typeface="Times New Roman"/>
                          <a:sym typeface="Times New Roman"/>
                        </a:rPr>
                        <a:t>Affiliations</a:t>
                      </a:r>
                      <a:endParaRPr sz="9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b="1" u="none" strike="noStrike" cap="none">
                          <a:latin typeface="Times New Roman"/>
                          <a:ea typeface="Times New Roman"/>
                          <a:cs typeface="Times New Roman"/>
                          <a:sym typeface="Times New Roman"/>
                        </a:rPr>
                        <a:t>Address</a:t>
                      </a:r>
                      <a:endParaRPr sz="9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b="1" u="none" strike="noStrike" cap="none">
                          <a:latin typeface="Times New Roman"/>
                          <a:ea typeface="Times New Roman"/>
                          <a:cs typeface="Times New Roman"/>
                          <a:sym typeface="Times New Roman"/>
                        </a:rPr>
                        <a:t>Phone</a:t>
                      </a:r>
                      <a:endParaRPr sz="9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b="1" u="none" strike="noStrike" cap="none">
                          <a:latin typeface="Times New Roman"/>
                          <a:ea typeface="Times New Roman"/>
                          <a:cs typeface="Times New Roman"/>
                          <a:sym typeface="Times New Roman"/>
                        </a:rPr>
                        <a:t>email</a:t>
                      </a:r>
                      <a:endParaRPr sz="9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303475">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u="none" strike="noStrike" cap="none" dirty="0">
                          <a:latin typeface="Times New Roman"/>
                          <a:ea typeface="Times New Roman"/>
                          <a:cs typeface="Times New Roman"/>
                          <a:sym typeface="Times New Roman"/>
                        </a:rPr>
                        <a:t>M. </a:t>
                      </a:r>
                      <a:r>
                        <a:rPr lang="en-US" sz="1400" u="none" strike="noStrike" cap="none">
                          <a:latin typeface="Times New Roman"/>
                          <a:ea typeface="Times New Roman"/>
                          <a:cs typeface="Times New Roman"/>
                          <a:sym typeface="Times New Roman"/>
                        </a:rPr>
                        <a:t>Kumail Haider</a:t>
                      </a:r>
                      <a:endParaRPr sz="14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marR="0" lvl="0" indent="0" algn="ctr" rtl="0">
                        <a:spcBef>
                          <a:spcPts val="0"/>
                        </a:spcBef>
                        <a:spcAft>
                          <a:spcPts val="0"/>
                        </a:spcAft>
                        <a:buNone/>
                      </a:pPr>
                      <a:r>
                        <a:rPr lang="en-US" sz="1400" u="none" strike="noStrike" cap="none" dirty="0">
                          <a:latin typeface="Times New Roman"/>
                          <a:ea typeface="Times New Roman"/>
                          <a:cs typeface="Times New Roman"/>
                          <a:sym typeface="Times New Roman"/>
                        </a:rPr>
                        <a:t>Meta </a:t>
                      </a:r>
                      <a:endParaRPr dirty="0"/>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u="none" strike="noStrike" cap="none" dirty="0">
                          <a:latin typeface="Times New Roman"/>
                          <a:ea typeface="Times New Roman"/>
                          <a:cs typeface="Times New Roman"/>
                          <a:sym typeface="Times New Roman"/>
                        </a:rPr>
                        <a:t>1180 Discovery Wy, Sunnyvale, CA </a:t>
                      </a:r>
                      <a:endParaRPr sz="1400" u="none" strike="noStrike" cap="none" dirty="0">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000" u="none" strike="noStrike" cap="none" dirty="0">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r>
                        <a:rPr lang="en-US" sz="1200" u="none" strike="noStrike" cap="none" dirty="0" err="1">
                          <a:latin typeface="Times New Roman"/>
                          <a:ea typeface="Times New Roman"/>
                          <a:cs typeface="Times New Roman"/>
                          <a:sym typeface="Times New Roman"/>
                        </a:rPr>
                        <a:t>kumail.lums@gmail.com</a:t>
                      </a:r>
                      <a:endParaRPr sz="1200" u="none" strike="noStrike" cap="none" dirty="0">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03475">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u="none" strike="noStrike" cap="none">
                          <a:latin typeface="Times New Roman"/>
                          <a:ea typeface="Times New Roman"/>
                          <a:cs typeface="Times New Roman"/>
                          <a:sym typeface="Times New Roman"/>
                        </a:rPr>
                        <a:t>Chunyu Hu</a:t>
                      </a:r>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ctr" rtl="0">
                        <a:spcBef>
                          <a:spcPts val="0"/>
                        </a:spcBef>
                        <a:spcAft>
                          <a:spcPts val="0"/>
                        </a:spcAft>
                        <a:buNone/>
                      </a:pPr>
                      <a:endParaRPr sz="14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0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2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30745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u="none" strike="noStrike" cap="none" dirty="0" err="1">
                          <a:latin typeface="Times New Roman"/>
                          <a:ea typeface="Times New Roman"/>
                          <a:cs typeface="Times New Roman"/>
                          <a:sym typeface="Times New Roman"/>
                        </a:rPr>
                        <a:t>Chitto</a:t>
                      </a:r>
                      <a:r>
                        <a:rPr lang="en-US" sz="1400" u="none" strike="noStrike" cap="none" dirty="0">
                          <a:latin typeface="Times New Roman"/>
                          <a:ea typeface="Times New Roman"/>
                          <a:cs typeface="Times New Roman"/>
                          <a:sym typeface="Times New Roman"/>
                        </a:rPr>
                        <a:t> Ghosh</a:t>
                      </a:r>
                      <a:endParaRPr dirty="0"/>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ctr" rtl="0">
                        <a:spcBef>
                          <a:spcPts val="0"/>
                        </a:spcBef>
                        <a:spcAft>
                          <a:spcPts val="0"/>
                        </a:spcAft>
                        <a:buNone/>
                      </a:pPr>
                      <a:endParaRPr sz="14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000" u="none" strike="noStrike" cap="none">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200" u="none" strike="noStrike" cap="none" dirty="0">
                        <a:latin typeface="Times New Roman"/>
                        <a:ea typeface="Times New Roman"/>
                        <a:cs typeface="Times New Roman"/>
                        <a:sym typeface="Times New Roman"/>
                      </a:endParaRPr>
                    </a:p>
                  </a:txBody>
                  <a:tcPr marL="60700" marR="607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307450">
                <a:tc>
                  <a:txBody>
                    <a:bodyPr/>
                    <a:lstStyle/>
                    <a:p>
                      <a:pPr marL="0" marR="0" lvl="0" indent="0" algn="ctr" rtl="0">
                        <a:lnSpc>
                          <a:spcPct val="100000"/>
                        </a:lnSpc>
                        <a:spcBef>
                          <a:spcPts val="0"/>
                        </a:spcBef>
                        <a:spcAft>
                          <a:spcPts val="0"/>
                        </a:spcAft>
                        <a:buClr>
                          <a:schemeClr val="dk1"/>
                        </a:buClr>
                        <a:buSzPts val="1400"/>
                        <a:buFont typeface="Times New Roman"/>
                        <a:buNone/>
                      </a:pPr>
                      <a:r>
                        <a:rPr lang="en-US" b="0" dirty="0" err="1">
                          <a:latin typeface="Times New Roman" panose="02020603050405020304" pitchFamily="18" charset="0"/>
                          <a:cs typeface="Times New Roman" panose="02020603050405020304" pitchFamily="18" charset="0"/>
                        </a:rPr>
                        <a:t>Binita</a:t>
                      </a:r>
                      <a:r>
                        <a:rPr lang="en-US" b="0" dirty="0">
                          <a:latin typeface="Times New Roman" panose="02020603050405020304" pitchFamily="18" charset="0"/>
                          <a:cs typeface="Times New Roman" panose="02020603050405020304" pitchFamily="18" charset="0"/>
                        </a:rPr>
                        <a:t> Gupta</a:t>
                      </a:r>
                      <a:endParaRPr b="0" dirty="0">
                        <a:latin typeface="Times New Roman" panose="02020603050405020304" pitchFamily="18" charset="0"/>
                        <a:cs typeface="Times New Roman" panose="02020603050405020304" pitchFamily="18" charset="0"/>
                      </a:endParaRPr>
                    </a:p>
                  </a:txBody>
                  <a:tcPr marL="60700" marR="60700" marT="0" marB="0" anchor="ctr">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rtl="0">
                        <a:spcBef>
                          <a:spcPts val="0"/>
                        </a:spcBef>
                        <a:spcAft>
                          <a:spcPts val="0"/>
                        </a:spcAft>
                        <a:buNone/>
                      </a:pPr>
                      <a:endParaRPr dirty="0"/>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400" u="none" strike="noStrike" cap="none" dirty="0">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000" u="none" strike="noStrike" cap="none">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spcBef>
                          <a:spcPts val="0"/>
                        </a:spcBef>
                        <a:spcAft>
                          <a:spcPts val="0"/>
                        </a:spcAft>
                        <a:buNone/>
                      </a:pPr>
                      <a:endParaRPr sz="1200" u="none" strike="noStrike" cap="none" dirty="0">
                        <a:latin typeface="Times New Roman"/>
                        <a:ea typeface="Times New Roman"/>
                        <a:cs typeface="Times New Roman"/>
                        <a:sym typeface="Times New Roman"/>
                      </a:endParaRPr>
                    </a:p>
                  </a:txBody>
                  <a:tcPr marL="60700" marR="6070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331071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txBox="1">
            <a:spLocks noGrp="1"/>
          </p:cNvSpPr>
          <p:nvPr>
            <p:ph type="body" idx="1"/>
          </p:nvPr>
        </p:nvSpPr>
        <p:spPr>
          <a:xfrm>
            <a:off x="685800" y="1551040"/>
            <a:ext cx="8196949" cy="1585329"/>
          </a:xfrm>
          <a:prstGeom prst="rect">
            <a:avLst/>
          </a:prstGeom>
          <a:noFill/>
          <a:ln>
            <a:noFill/>
          </a:ln>
        </p:spPr>
        <p:txBody>
          <a:bodyPr spcFirstLastPara="1" wrap="square" lIns="92150" tIns="46075" rIns="92150" bIns="46075" anchor="t" anchorCtr="0">
            <a:noAutofit/>
          </a:bodyPr>
          <a:lstStyle/>
          <a:p>
            <a:pPr marL="257175" lvl="0" indent="-257175"/>
            <a:r>
              <a:rPr lang="en-US" dirty="0"/>
              <a:t>STA sets up membership in an r-TWT schedule with TIDs 2, 3 in UL and DL</a:t>
            </a:r>
          </a:p>
          <a:p>
            <a:pPr marL="257175" lvl="0" indent="-257175"/>
            <a:r>
              <a:rPr lang="en-US" dirty="0"/>
              <a:t>During an r-SP, AP runs out of traffic first and checks if SP may be terminated</a:t>
            </a:r>
          </a:p>
          <a:p>
            <a:pPr marL="257175" lvl="0" indent="-257175"/>
            <a:r>
              <a:rPr lang="en-US" dirty="0"/>
              <a:t>SP Termination with </a:t>
            </a:r>
            <a:r>
              <a:rPr lang="en-US" u="sng" dirty="0">
                <a:solidFill>
                  <a:srgbClr val="FF0000"/>
                </a:solidFill>
              </a:rPr>
              <a:t>existing</a:t>
            </a:r>
            <a:r>
              <a:rPr lang="en-US" dirty="0"/>
              <a:t> signaling:</a:t>
            </a:r>
          </a:p>
          <a:p>
            <a:pPr marL="714375" lvl="1" indent="-257175"/>
            <a:r>
              <a:rPr lang="en-US" dirty="0"/>
              <a:t>After delivering DL traffic, AP checks STA buffer for TIDs_L before terminating. If STA has pending BUs, it may take multiple runs of signaling in order to terminate SP</a:t>
            </a:r>
            <a:endParaRPr dirty="0"/>
          </a:p>
        </p:txBody>
      </p:sp>
      <p:sp>
        <p:nvSpPr>
          <p:cNvPr id="151" name="Google Shape;151;p7"/>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Example 1: AP runs out of DL traffic first</a:t>
            </a:r>
            <a:endParaRPr dirty="0"/>
          </a:p>
        </p:txBody>
      </p:sp>
      <p:sp>
        <p:nvSpPr>
          <p:cNvPr id="153" name="Google Shape;153;p7"/>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10</a:t>
            </a:fld>
            <a:endParaRPr/>
          </a:p>
        </p:txBody>
      </p:sp>
      <p:grpSp>
        <p:nvGrpSpPr>
          <p:cNvPr id="9" name="Group 8">
            <a:extLst>
              <a:ext uri="{FF2B5EF4-FFF2-40B4-BE49-F238E27FC236}">
                <a16:creationId xmlns:a16="http://schemas.microsoft.com/office/drawing/2014/main" id="{244776F4-5D9F-804A-848C-1B380E5B78F6}"/>
              </a:ext>
            </a:extLst>
          </p:cNvPr>
          <p:cNvGrpSpPr/>
          <p:nvPr/>
        </p:nvGrpSpPr>
        <p:grpSpPr>
          <a:xfrm>
            <a:off x="787571" y="3134522"/>
            <a:ext cx="8356429" cy="3283471"/>
            <a:chOff x="512442" y="521251"/>
            <a:chExt cx="8356429" cy="3283471"/>
          </a:xfrm>
        </p:grpSpPr>
        <p:sp>
          <p:nvSpPr>
            <p:cNvPr id="10" name="Rectangle 9">
              <a:extLst>
                <a:ext uri="{FF2B5EF4-FFF2-40B4-BE49-F238E27FC236}">
                  <a16:creationId xmlns:a16="http://schemas.microsoft.com/office/drawing/2014/main" id="{D624E51D-2FEE-6D4C-AEF1-E1EB3902610C}"/>
                </a:ext>
              </a:extLst>
            </p:cNvPr>
            <p:cNvSpPr/>
            <p:nvPr/>
          </p:nvSpPr>
          <p:spPr>
            <a:xfrm>
              <a:off x="4902974" y="1626675"/>
              <a:ext cx="3341989" cy="693244"/>
            </a:xfrm>
            <a:prstGeom prst="rect">
              <a:avLst/>
            </a:prstGeom>
            <a:pattFill prst="pct60">
              <a:fgClr>
                <a:srgbClr val="A5A5A5">
                  <a:lumMod val="20000"/>
                  <a:lumOff val="80000"/>
                </a:srgbClr>
              </a:fgClr>
              <a:bgClr>
                <a:sysClr val="window" lastClr="FFFFFF"/>
              </a:bgClr>
            </a:pattFill>
            <a:ln w="635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884AE825-4D3C-C843-8C8E-2A9B643A24C8}"/>
                </a:ext>
              </a:extLst>
            </p:cNvPr>
            <p:cNvSpPr/>
            <p:nvPr/>
          </p:nvSpPr>
          <p:spPr>
            <a:xfrm>
              <a:off x="2246671" y="1629688"/>
              <a:ext cx="4514023" cy="693058"/>
            </a:xfrm>
            <a:prstGeom prst="rect">
              <a:avLst/>
            </a:prstGeom>
            <a:solidFill>
              <a:schemeClr val="bg1">
                <a:lumMod val="85000"/>
              </a:schemeClr>
            </a:solidFill>
            <a:ln w="635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12D350EB-4E50-EE4C-A22E-2EFC938C4EC0}"/>
                </a:ext>
              </a:extLst>
            </p:cNvPr>
            <p:cNvSpPr/>
            <p:nvPr/>
          </p:nvSpPr>
          <p:spPr>
            <a:xfrm>
              <a:off x="1231177" y="1350364"/>
              <a:ext cx="247135" cy="975393"/>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3" name="Straight Arrow Connector 12">
              <a:extLst>
                <a:ext uri="{FF2B5EF4-FFF2-40B4-BE49-F238E27FC236}">
                  <a16:creationId xmlns:a16="http://schemas.microsoft.com/office/drawing/2014/main" id="{1B56FD9D-B1B9-CF4C-A10A-10F427204481}"/>
                </a:ext>
              </a:extLst>
            </p:cNvPr>
            <p:cNvCxnSpPr>
              <a:cxnSpLocks/>
            </p:cNvCxnSpPr>
            <p:nvPr/>
          </p:nvCxnSpPr>
          <p:spPr>
            <a:xfrm flipV="1">
              <a:off x="606287" y="2322746"/>
              <a:ext cx="8262584" cy="3014"/>
            </a:xfrm>
            <a:prstGeom prst="straightConnector1">
              <a:avLst/>
            </a:prstGeom>
            <a:noFill/>
            <a:ln w="12700" cap="flat" cmpd="sng" algn="ctr">
              <a:solidFill>
                <a:schemeClr val="tx1"/>
              </a:solidFill>
              <a:prstDash val="solid"/>
              <a:miter lim="800000"/>
              <a:tailEnd type="triangle"/>
            </a:ln>
            <a:effectLst/>
          </p:spPr>
        </p:cxnSp>
        <p:sp>
          <p:nvSpPr>
            <p:cNvPr id="16" name="TextBox 15">
              <a:extLst>
                <a:ext uri="{FF2B5EF4-FFF2-40B4-BE49-F238E27FC236}">
                  <a16:creationId xmlns:a16="http://schemas.microsoft.com/office/drawing/2014/main" id="{B0EDB9D6-FC03-C24A-8671-5ECD73E1C2B9}"/>
                </a:ext>
              </a:extLst>
            </p:cNvPr>
            <p:cNvSpPr txBox="1"/>
            <p:nvPr/>
          </p:nvSpPr>
          <p:spPr>
            <a:xfrm rot="16200000">
              <a:off x="1032219" y="1699561"/>
              <a:ext cx="645048"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Beacon</a:t>
              </a:r>
            </a:p>
          </p:txBody>
        </p:sp>
        <p:cxnSp>
          <p:nvCxnSpPr>
            <p:cNvPr id="19" name="Straight Arrow Connector 18">
              <a:extLst>
                <a:ext uri="{FF2B5EF4-FFF2-40B4-BE49-F238E27FC236}">
                  <a16:creationId xmlns:a16="http://schemas.microsoft.com/office/drawing/2014/main" id="{D1A26DEB-1C3C-4941-8FB0-80A39FB0AD69}"/>
                </a:ext>
              </a:extLst>
            </p:cNvPr>
            <p:cNvCxnSpPr>
              <a:cxnSpLocks/>
            </p:cNvCxnSpPr>
            <p:nvPr/>
          </p:nvCxnSpPr>
          <p:spPr>
            <a:xfrm>
              <a:off x="2128584" y="773641"/>
              <a:ext cx="6168787" cy="1516"/>
            </a:xfrm>
            <a:prstGeom prst="straightConnector1">
              <a:avLst/>
            </a:prstGeom>
            <a:noFill/>
            <a:ln w="6350" cap="flat" cmpd="sng" algn="ctr">
              <a:solidFill>
                <a:srgbClr val="4472C4"/>
              </a:solidFill>
              <a:prstDash val="solid"/>
              <a:miter lim="800000"/>
              <a:headEnd type="triangle"/>
              <a:tailEnd type="triangle"/>
            </a:ln>
            <a:effectLst/>
          </p:spPr>
        </p:cxnSp>
        <p:sp>
          <p:nvSpPr>
            <p:cNvPr id="20" name="TextBox 19">
              <a:extLst>
                <a:ext uri="{FF2B5EF4-FFF2-40B4-BE49-F238E27FC236}">
                  <a16:creationId xmlns:a16="http://schemas.microsoft.com/office/drawing/2014/main" id="{872863C4-7BA8-D54B-9C05-53CE5DCA3433}"/>
                </a:ext>
              </a:extLst>
            </p:cNvPr>
            <p:cNvSpPr txBox="1"/>
            <p:nvPr/>
          </p:nvSpPr>
          <p:spPr>
            <a:xfrm>
              <a:off x="4118590" y="521251"/>
              <a:ext cx="14602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Original r-TWT SP</a:t>
              </a:r>
            </a:p>
          </p:txBody>
        </p:sp>
        <p:sp>
          <p:nvSpPr>
            <p:cNvPr id="21" name="TextBox 20">
              <a:extLst>
                <a:ext uri="{FF2B5EF4-FFF2-40B4-BE49-F238E27FC236}">
                  <a16:creationId xmlns:a16="http://schemas.microsoft.com/office/drawing/2014/main" id="{48F7D095-C869-8C4C-AC94-F5563E389358}"/>
                </a:ext>
              </a:extLst>
            </p:cNvPr>
            <p:cNvSpPr txBox="1"/>
            <p:nvPr/>
          </p:nvSpPr>
          <p:spPr>
            <a:xfrm>
              <a:off x="520708" y="2041570"/>
              <a:ext cx="409086"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AP</a:t>
              </a:r>
            </a:p>
          </p:txBody>
        </p:sp>
        <p:sp>
          <p:nvSpPr>
            <p:cNvPr id="22" name="TextBox 21">
              <a:extLst>
                <a:ext uri="{FF2B5EF4-FFF2-40B4-BE49-F238E27FC236}">
                  <a16:creationId xmlns:a16="http://schemas.microsoft.com/office/drawing/2014/main" id="{39B3F37E-8FE8-5C47-AD9F-298FACED3796}"/>
                </a:ext>
              </a:extLst>
            </p:cNvPr>
            <p:cNvSpPr txBox="1"/>
            <p:nvPr/>
          </p:nvSpPr>
          <p:spPr>
            <a:xfrm>
              <a:off x="512442" y="2370996"/>
              <a:ext cx="479811"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STA</a:t>
              </a:r>
            </a:p>
          </p:txBody>
        </p:sp>
        <p:pic>
          <p:nvPicPr>
            <p:cNvPr id="23" name="Picture 22">
              <a:extLst>
                <a:ext uri="{FF2B5EF4-FFF2-40B4-BE49-F238E27FC236}">
                  <a16:creationId xmlns:a16="http://schemas.microsoft.com/office/drawing/2014/main" id="{7F045C04-2948-E146-B451-FA5772C9F563}"/>
                </a:ext>
              </a:extLst>
            </p:cNvPr>
            <p:cNvPicPr>
              <a:picLocks noChangeAspect="1"/>
            </p:cNvPicPr>
            <p:nvPr/>
          </p:nvPicPr>
          <p:blipFill>
            <a:blip r:embed="rId3"/>
            <a:stretch>
              <a:fillRect/>
            </a:stretch>
          </p:blipFill>
          <p:spPr>
            <a:xfrm>
              <a:off x="2128584" y="2190597"/>
              <a:ext cx="133432" cy="135235"/>
            </a:xfrm>
            <a:prstGeom prst="rect">
              <a:avLst/>
            </a:prstGeom>
          </p:spPr>
        </p:pic>
        <p:sp>
          <p:nvSpPr>
            <p:cNvPr id="27" name="TextBox 26">
              <a:extLst>
                <a:ext uri="{FF2B5EF4-FFF2-40B4-BE49-F238E27FC236}">
                  <a16:creationId xmlns:a16="http://schemas.microsoft.com/office/drawing/2014/main" id="{A1654DCB-5468-A944-9764-8157AECF9FDF}"/>
                </a:ext>
              </a:extLst>
            </p:cNvPr>
            <p:cNvSpPr txBox="1"/>
            <p:nvPr/>
          </p:nvSpPr>
          <p:spPr>
            <a:xfrm>
              <a:off x="3244657" y="756244"/>
              <a:ext cx="2502721"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does not have more DL BUs for TID 2 and 3 so checks STA buffer before terminating </a:t>
              </a:r>
            </a:p>
          </p:txBody>
        </p:sp>
        <p:grpSp>
          <p:nvGrpSpPr>
            <p:cNvPr id="32" name="Group 31">
              <a:extLst>
                <a:ext uri="{FF2B5EF4-FFF2-40B4-BE49-F238E27FC236}">
                  <a16:creationId xmlns:a16="http://schemas.microsoft.com/office/drawing/2014/main" id="{3C995082-DC0C-CE45-91F4-45D72A002A07}"/>
                </a:ext>
              </a:extLst>
            </p:cNvPr>
            <p:cNvGrpSpPr/>
            <p:nvPr/>
          </p:nvGrpSpPr>
          <p:grpSpPr>
            <a:xfrm>
              <a:off x="2963420" y="2326579"/>
              <a:ext cx="276999" cy="657850"/>
              <a:chOff x="3189449" y="2326901"/>
              <a:chExt cx="276999" cy="915254"/>
            </a:xfrm>
          </p:grpSpPr>
          <p:sp>
            <p:nvSpPr>
              <p:cNvPr id="36" name="Rectangle 35">
                <a:extLst>
                  <a:ext uri="{FF2B5EF4-FFF2-40B4-BE49-F238E27FC236}">
                    <a16:creationId xmlns:a16="http://schemas.microsoft.com/office/drawing/2014/main" id="{97A415A3-2BEC-864E-BF1D-4B26BBAE9487}"/>
                  </a:ext>
                </a:extLst>
              </p:cNvPr>
              <p:cNvSpPr/>
              <p:nvPr/>
            </p:nvSpPr>
            <p:spPr>
              <a:xfrm>
                <a:off x="3218119" y="2326901"/>
                <a:ext cx="246636" cy="915254"/>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TextBox 36">
                <a:extLst>
                  <a:ext uri="{FF2B5EF4-FFF2-40B4-BE49-F238E27FC236}">
                    <a16:creationId xmlns:a16="http://schemas.microsoft.com/office/drawing/2014/main" id="{55A5D4A5-ACCE-B444-A0B0-8C8A6D01402A}"/>
                  </a:ext>
                </a:extLst>
              </p:cNvPr>
              <p:cNvSpPr txBox="1"/>
              <p:nvPr/>
            </p:nvSpPr>
            <p:spPr>
              <a:xfrm rot="16200000">
                <a:off x="2990100" y="2563665"/>
                <a:ext cx="675698"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a:t>
                </a:r>
              </a:p>
            </p:txBody>
          </p:sp>
        </p:grpSp>
        <p:sp>
          <p:nvSpPr>
            <p:cNvPr id="34" name="TextBox 33">
              <a:extLst>
                <a:ext uri="{FF2B5EF4-FFF2-40B4-BE49-F238E27FC236}">
                  <a16:creationId xmlns:a16="http://schemas.microsoft.com/office/drawing/2014/main" id="{E8C985AC-1BD1-DF4A-A6B9-3C56F6AB640C}"/>
                </a:ext>
              </a:extLst>
            </p:cNvPr>
            <p:cNvSpPr txBox="1"/>
            <p:nvPr/>
          </p:nvSpPr>
          <p:spPr>
            <a:xfrm>
              <a:off x="6474577" y="3281502"/>
              <a:ext cx="1772537"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STA ACKs and </a:t>
              </a:r>
            </a:p>
            <a:p>
              <a:pPr marL="0" marR="0" lvl="0" indent="0" defTabSz="914400" eaLnBrk="1" fontAlgn="auto" latinLnBrk="0" hangingPunct="1">
                <a:lnSpc>
                  <a:spcPct val="100000"/>
                </a:lnSpc>
                <a:spcBef>
                  <a:spcPts val="0"/>
                </a:spcBef>
                <a:spcAft>
                  <a:spcPts val="0"/>
                </a:spcAft>
                <a:buClrTx/>
                <a:buSzTx/>
                <a:buFontTx/>
                <a:buNone/>
                <a:tabLst/>
                <a:defRPr/>
              </a:pPr>
              <a:r>
                <a:rPr lang="en-US" kern="1200" dirty="0">
                  <a:solidFill>
                    <a:prstClr val="black"/>
                  </a:solidFill>
                  <a:latin typeface="Calibri" panose="020F0502020204030204"/>
                  <a:ea typeface="+mn-ea"/>
                  <a:cs typeface="+mn-cs"/>
                </a:rPr>
                <a:t>SP is e</a:t>
              </a:r>
              <a:r>
                <a:rPr kumimoji="0" lang="en-US" b="0" i="0" u="none" strike="noStrike" kern="1200" cap="none" spc="0" normalizeH="0" baseline="0" noProof="0" dirty="0" err="1">
                  <a:ln>
                    <a:noFill/>
                  </a:ln>
                  <a:solidFill>
                    <a:prstClr val="black"/>
                  </a:solidFill>
                  <a:effectLst/>
                  <a:uLnTx/>
                  <a:uFillTx/>
                  <a:latin typeface="Calibri" panose="020F0502020204030204"/>
                  <a:ea typeface="+mn-ea"/>
                  <a:cs typeface="+mn-cs"/>
                </a:rPr>
                <a:t>arly</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terminated</a:t>
              </a:r>
            </a:p>
          </p:txBody>
        </p:sp>
        <p:cxnSp>
          <p:nvCxnSpPr>
            <p:cNvPr id="35" name="Straight Arrow Connector 34">
              <a:extLst>
                <a:ext uri="{FF2B5EF4-FFF2-40B4-BE49-F238E27FC236}">
                  <a16:creationId xmlns:a16="http://schemas.microsoft.com/office/drawing/2014/main" id="{D7645A84-4D3A-BD44-A04C-BEC1C7B766EC}"/>
                </a:ext>
              </a:extLst>
            </p:cNvPr>
            <p:cNvCxnSpPr>
              <a:cxnSpLocks/>
            </p:cNvCxnSpPr>
            <p:nvPr/>
          </p:nvCxnSpPr>
          <p:spPr>
            <a:xfrm flipH="1" flipV="1">
              <a:off x="6473570" y="2834018"/>
              <a:ext cx="563117" cy="424533"/>
            </a:xfrm>
            <a:prstGeom prst="straightConnector1">
              <a:avLst/>
            </a:prstGeom>
            <a:noFill/>
            <a:ln w="6350" cap="flat" cmpd="sng" algn="ctr">
              <a:solidFill>
                <a:srgbClr val="4472C4"/>
              </a:solidFill>
              <a:prstDash val="solid"/>
              <a:miter lim="800000"/>
              <a:tailEnd type="triangle"/>
            </a:ln>
            <a:effectLst/>
          </p:spPr>
        </p:cxnSp>
      </p:grpSp>
      <p:sp>
        <p:nvSpPr>
          <p:cNvPr id="39" name="Google Shape;88;p1">
            <a:extLst>
              <a:ext uri="{FF2B5EF4-FFF2-40B4-BE49-F238E27FC236}">
                <a16:creationId xmlns:a16="http://schemas.microsoft.com/office/drawing/2014/main" id="{A039B639-B671-BB4B-87E7-D6551D2469C8}"/>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46" name="TextBox 45">
            <a:extLst>
              <a:ext uri="{FF2B5EF4-FFF2-40B4-BE49-F238E27FC236}">
                <a16:creationId xmlns:a16="http://schemas.microsoft.com/office/drawing/2014/main" id="{EA67716C-C3A8-A34C-BA13-E9620FBFFB05}"/>
              </a:ext>
            </a:extLst>
          </p:cNvPr>
          <p:cNvSpPr txBox="1"/>
          <p:nvPr/>
        </p:nvSpPr>
        <p:spPr>
          <a:xfrm>
            <a:off x="11307" y="5819243"/>
            <a:ext cx="4632346" cy="646331"/>
          </a:xfrm>
          <a:prstGeom prst="rect">
            <a:avLst/>
          </a:prstGeom>
          <a:noFill/>
        </p:spPr>
        <p:txBody>
          <a:bodyPr wrap="square" rtlCol="0">
            <a:spAutoFit/>
          </a:bodyPr>
          <a:lstStyle/>
          <a:p>
            <a:pPr lvl="0">
              <a:buClrTx/>
              <a:defRPr/>
            </a:pPr>
            <a:r>
              <a:rPr lang="en-US" sz="1200" kern="1200" dirty="0">
                <a:solidFill>
                  <a:prstClr val="black"/>
                </a:solidFill>
                <a:latin typeface="Calibri" panose="020F0502020204030204"/>
              </a:rPr>
              <a:t>NOTE: STA may also indicate BSR here. However, it has to include buffer for MPDUs in carrying frame and due to scaling factor in QoS Control/BSR Control, not always possible to specify exact bytes pending</a:t>
            </a:r>
          </a:p>
        </p:txBody>
      </p:sp>
      <p:cxnSp>
        <p:nvCxnSpPr>
          <p:cNvPr id="47" name="Straight Arrow Connector 46">
            <a:extLst>
              <a:ext uri="{FF2B5EF4-FFF2-40B4-BE49-F238E27FC236}">
                <a16:creationId xmlns:a16="http://schemas.microsoft.com/office/drawing/2014/main" id="{8A5B91E1-0AB3-8D44-841D-2AB35B6CFEB3}"/>
              </a:ext>
            </a:extLst>
          </p:cNvPr>
          <p:cNvCxnSpPr>
            <a:cxnSpLocks/>
          </p:cNvCxnSpPr>
          <p:nvPr/>
        </p:nvCxnSpPr>
        <p:spPr>
          <a:xfrm flipH="1">
            <a:off x="3480299" y="5560943"/>
            <a:ext cx="670318" cy="280780"/>
          </a:xfrm>
          <a:prstGeom prst="straightConnector1">
            <a:avLst/>
          </a:prstGeom>
          <a:noFill/>
          <a:ln w="6350" cap="flat" cmpd="sng" algn="ctr">
            <a:solidFill>
              <a:srgbClr val="4472C4"/>
            </a:solidFill>
            <a:prstDash val="solid"/>
            <a:miter lim="800000"/>
            <a:tailEnd type="triangle"/>
          </a:ln>
          <a:effectLst/>
        </p:spPr>
      </p:cxnSp>
      <p:sp>
        <p:nvSpPr>
          <p:cNvPr id="48" name="Rectangle 47">
            <a:extLst>
              <a:ext uri="{FF2B5EF4-FFF2-40B4-BE49-F238E27FC236}">
                <a16:creationId xmlns:a16="http://schemas.microsoft.com/office/drawing/2014/main" id="{37C960AB-F975-404D-834E-B8ADBC464E29}"/>
              </a:ext>
            </a:extLst>
          </p:cNvPr>
          <p:cNvSpPr/>
          <p:nvPr/>
        </p:nvSpPr>
        <p:spPr>
          <a:xfrm>
            <a:off x="2519062" y="4239946"/>
            <a:ext cx="668356" cy="683012"/>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TextBox 48">
            <a:extLst>
              <a:ext uri="{FF2B5EF4-FFF2-40B4-BE49-F238E27FC236}">
                <a16:creationId xmlns:a16="http://schemas.microsoft.com/office/drawing/2014/main" id="{C9B46D0B-3E3B-184E-B45C-08EBE0224248}"/>
              </a:ext>
            </a:extLst>
          </p:cNvPr>
          <p:cNvSpPr txBox="1"/>
          <p:nvPr/>
        </p:nvSpPr>
        <p:spPr>
          <a:xfrm>
            <a:off x="2514867" y="4349413"/>
            <a:ext cx="672004"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DL SU PPDU</a:t>
            </a:r>
          </a:p>
        </p:txBody>
      </p:sp>
      <p:sp>
        <p:nvSpPr>
          <p:cNvPr id="50" name="TextBox 49">
            <a:extLst>
              <a:ext uri="{FF2B5EF4-FFF2-40B4-BE49-F238E27FC236}">
                <a16:creationId xmlns:a16="http://schemas.microsoft.com/office/drawing/2014/main" id="{CD038C3F-B2BA-1340-BC92-B2EBA0552993}"/>
              </a:ext>
            </a:extLst>
          </p:cNvPr>
          <p:cNvSpPr txBox="1"/>
          <p:nvPr/>
        </p:nvSpPr>
        <p:spPr>
          <a:xfrm rot="16200000">
            <a:off x="3421276" y="4307412"/>
            <a:ext cx="967124" cy="276999"/>
          </a:xfrm>
          <a:prstGeom prst="rect">
            <a:avLst/>
          </a:prstGeom>
          <a:solidFill>
            <a:srgbClr val="FFC000"/>
          </a:solidFill>
          <a:ln>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Basic Trigger</a:t>
            </a:r>
          </a:p>
        </p:txBody>
      </p:sp>
      <p:pic>
        <p:nvPicPr>
          <p:cNvPr id="51" name="Picture 50">
            <a:extLst>
              <a:ext uri="{FF2B5EF4-FFF2-40B4-BE49-F238E27FC236}">
                <a16:creationId xmlns:a16="http://schemas.microsoft.com/office/drawing/2014/main" id="{4F6FF73E-A262-3849-AE9A-C08B1A9D37F7}"/>
              </a:ext>
            </a:extLst>
          </p:cNvPr>
          <p:cNvPicPr>
            <a:picLocks noChangeAspect="1"/>
          </p:cNvPicPr>
          <p:nvPr/>
        </p:nvPicPr>
        <p:blipFill>
          <a:blip r:embed="rId3"/>
          <a:stretch>
            <a:fillRect/>
          </a:stretch>
        </p:blipFill>
        <p:spPr>
          <a:xfrm>
            <a:off x="3636647" y="4796309"/>
            <a:ext cx="133432" cy="135235"/>
          </a:xfrm>
          <a:prstGeom prst="rect">
            <a:avLst/>
          </a:prstGeom>
        </p:spPr>
      </p:pic>
      <p:sp>
        <p:nvSpPr>
          <p:cNvPr id="54" name="Rectangle 53">
            <a:extLst>
              <a:ext uri="{FF2B5EF4-FFF2-40B4-BE49-F238E27FC236}">
                <a16:creationId xmlns:a16="http://schemas.microsoft.com/office/drawing/2014/main" id="{2A3EB810-3936-E543-8B27-67A288C7F0D3}"/>
              </a:ext>
            </a:extLst>
          </p:cNvPr>
          <p:cNvSpPr/>
          <p:nvPr/>
        </p:nvSpPr>
        <p:spPr>
          <a:xfrm>
            <a:off x="4164952" y="4939026"/>
            <a:ext cx="816837" cy="644397"/>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TB PPDU</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(QOS DATA)</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Rectangle 54">
            <a:extLst>
              <a:ext uri="{FF2B5EF4-FFF2-40B4-BE49-F238E27FC236}">
                <a16:creationId xmlns:a16="http://schemas.microsoft.com/office/drawing/2014/main" id="{BA0A6879-95CF-C941-BD92-8D6213BA868E}"/>
              </a:ext>
            </a:extLst>
          </p:cNvPr>
          <p:cNvSpPr/>
          <p:nvPr/>
        </p:nvSpPr>
        <p:spPr>
          <a:xfrm>
            <a:off x="5605764" y="4274795"/>
            <a:ext cx="240131" cy="657850"/>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TextBox 55">
            <a:extLst>
              <a:ext uri="{FF2B5EF4-FFF2-40B4-BE49-F238E27FC236}">
                <a16:creationId xmlns:a16="http://schemas.microsoft.com/office/drawing/2014/main" id="{80C316C9-5CAD-2348-83F5-8194E5FE2148}"/>
              </a:ext>
            </a:extLst>
          </p:cNvPr>
          <p:cNvSpPr txBox="1"/>
          <p:nvPr/>
        </p:nvSpPr>
        <p:spPr>
          <a:xfrm rot="16200000">
            <a:off x="5478448" y="4435332"/>
            <a:ext cx="519454"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BSRP</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8" name="Rectangle 57">
            <a:extLst>
              <a:ext uri="{FF2B5EF4-FFF2-40B4-BE49-F238E27FC236}">
                <a16:creationId xmlns:a16="http://schemas.microsoft.com/office/drawing/2014/main" id="{614C5D77-4681-7146-9626-0F5D81D77604}"/>
              </a:ext>
            </a:extLst>
          </p:cNvPr>
          <p:cNvSpPr/>
          <p:nvPr/>
        </p:nvSpPr>
        <p:spPr>
          <a:xfrm>
            <a:off x="5996647" y="4932646"/>
            <a:ext cx="213440" cy="978771"/>
          </a:xfrm>
          <a:prstGeom prst="rect">
            <a:avLst/>
          </a:prstGeom>
          <a:solidFill>
            <a:srgbClr val="92D05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 name="TextBox 58">
            <a:extLst>
              <a:ext uri="{FF2B5EF4-FFF2-40B4-BE49-F238E27FC236}">
                <a16:creationId xmlns:a16="http://schemas.microsoft.com/office/drawing/2014/main" id="{BCAFBD5A-7F06-4444-8D16-FE01A5D67E36}"/>
              </a:ext>
            </a:extLst>
          </p:cNvPr>
          <p:cNvSpPr txBox="1"/>
          <p:nvPr/>
        </p:nvSpPr>
        <p:spPr>
          <a:xfrm rot="16200000">
            <a:off x="5735977" y="5221576"/>
            <a:ext cx="89639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TB PPDU</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(QoS NULL)</a:t>
            </a:r>
          </a:p>
        </p:txBody>
      </p:sp>
      <p:sp>
        <p:nvSpPr>
          <p:cNvPr id="61" name="TextBox 60">
            <a:extLst>
              <a:ext uri="{FF2B5EF4-FFF2-40B4-BE49-F238E27FC236}">
                <a16:creationId xmlns:a16="http://schemas.microsoft.com/office/drawing/2014/main" id="{5D0DC7FC-F688-9149-8EF6-C7863C559222}"/>
              </a:ext>
            </a:extLst>
          </p:cNvPr>
          <p:cNvSpPr txBox="1"/>
          <p:nvPr/>
        </p:nvSpPr>
        <p:spPr>
          <a:xfrm rot="16200000">
            <a:off x="6006537" y="4310800"/>
            <a:ext cx="967126" cy="276999"/>
          </a:xfrm>
          <a:prstGeom prst="rect">
            <a:avLst/>
          </a:prstGeom>
          <a:solidFill>
            <a:srgbClr val="FFC000"/>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QoS Null</a:t>
            </a:r>
          </a:p>
        </p:txBody>
      </p:sp>
      <p:sp>
        <p:nvSpPr>
          <p:cNvPr id="62" name="Rectangle 61">
            <a:extLst>
              <a:ext uri="{FF2B5EF4-FFF2-40B4-BE49-F238E27FC236}">
                <a16:creationId xmlns:a16="http://schemas.microsoft.com/office/drawing/2014/main" id="{AB6564AB-10B4-A94D-A932-6378926FE567}"/>
              </a:ext>
            </a:extLst>
          </p:cNvPr>
          <p:cNvSpPr/>
          <p:nvPr/>
        </p:nvSpPr>
        <p:spPr>
          <a:xfrm>
            <a:off x="6789187" y="4934730"/>
            <a:ext cx="246636" cy="657850"/>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3" name="TextBox 62">
            <a:extLst>
              <a:ext uri="{FF2B5EF4-FFF2-40B4-BE49-F238E27FC236}">
                <a16:creationId xmlns:a16="http://schemas.microsoft.com/office/drawing/2014/main" id="{0080736E-CB43-ED4F-A8CB-EA1D7804F233}"/>
              </a:ext>
            </a:extLst>
          </p:cNvPr>
          <p:cNvSpPr txBox="1"/>
          <p:nvPr/>
        </p:nvSpPr>
        <p:spPr>
          <a:xfrm rot="16200000">
            <a:off x="6656184" y="5065956"/>
            <a:ext cx="48566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ACK</a:t>
            </a:r>
          </a:p>
        </p:txBody>
      </p:sp>
      <p:sp>
        <p:nvSpPr>
          <p:cNvPr id="67" name="TextBox 66">
            <a:extLst>
              <a:ext uri="{FF2B5EF4-FFF2-40B4-BE49-F238E27FC236}">
                <a16:creationId xmlns:a16="http://schemas.microsoft.com/office/drawing/2014/main" id="{16C57BE3-2C59-2043-B0EE-834EDCDAC4DA}"/>
              </a:ext>
            </a:extLst>
          </p:cNvPr>
          <p:cNvSpPr txBox="1"/>
          <p:nvPr/>
        </p:nvSpPr>
        <p:spPr>
          <a:xfrm>
            <a:off x="4752323" y="6003931"/>
            <a:ext cx="1804765"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STA indicates empty buffer for TIDs 2 and 3</a:t>
            </a:r>
          </a:p>
        </p:txBody>
      </p:sp>
      <p:cxnSp>
        <p:nvCxnSpPr>
          <p:cNvPr id="68" name="Straight Arrow Connector 67">
            <a:extLst>
              <a:ext uri="{FF2B5EF4-FFF2-40B4-BE49-F238E27FC236}">
                <a16:creationId xmlns:a16="http://schemas.microsoft.com/office/drawing/2014/main" id="{7B5F1641-BEF5-E343-95C5-6BF68D627822}"/>
              </a:ext>
            </a:extLst>
          </p:cNvPr>
          <p:cNvCxnSpPr>
            <a:cxnSpLocks/>
            <a:stCxn id="59" idx="0"/>
          </p:cNvCxnSpPr>
          <p:nvPr/>
        </p:nvCxnSpPr>
        <p:spPr>
          <a:xfrm flipH="1">
            <a:off x="5555574" y="5452408"/>
            <a:ext cx="397770" cy="621395"/>
          </a:xfrm>
          <a:prstGeom prst="straightConnector1">
            <a:avLst/>
          </a:prstGeom>
          <a:noFill/>
          <a:ln w="6350" cap="flat" cmpd="sng" algn="ctr">
            <a:solidFill>
              <a:srgbClr val="4472C4"/>
            </a:solidFill>
            <a:prstDash val="solid"/>
            <a:miter lim="800000"/>
            <a:tailEnd type="triangle"/>
          </a:ln>
          <a:effectLst/>
        </p:spPr>
      </p:cxnSp>
      <p:cxnSp>
        <p:nvCxnSpPr>
          <p:cNvPr id="72" name="Straight Arrow Connector 71">
            <a:extLst>
              <a:ext uri="{FF2B5EF4-FFF2-40B4-BE49-F238E27FC236}">
                <a16:creationId xmlns:a16="http://schemas.microsoft.com/office/drawing/2014/main" id="{D698BE3F-C0E5-B14F-9408-2D8257831A96}"/>
              </a:ext>
            </a:extLst>
          </p:cNvPr>
          <p:cNvCxnSpPr>
            <a:cxnSpLocks/>
          </p:cNvCxnSpPr>
          <p:nvPr/>
        </p:nvCxnSpPr>
        <p:spPr>
          <a:xfrm flipV="1">
            <a:off x="6623947" y="3856114"/>
            <a:ext cx="234167" cy="211762"/>
          </a:xfrm>
          <a:prstGeom prst="straightConnector1">
            <a:avLst/>
          </a:prstGeom>
          <a:noFill/>
          <a:ln w="6350" cap="flat" cmpd="sng" algn="ctr">
            <a:solidFill>
              <a:srgbClr val="4472C4"/>
            </a:solidFill>
            <a:prstDash val="solid"/>
            <a:miter lim="800000"/>
            <a:tailEnd type="triangle"/>
          </a:ln>
          <a:effectLst/>
        </p:spPr>
      </p:cxnSp>
      <p:sp>
        <p:nvSpPr>
          <p:cNvPr id="74" name="TextBox 73">
            <a:extLst>
              <a:ext uri="{FF2B5EF4-FFF2-40B4-BE49-F238E27FC236}">
                <a16:creationId xmlns:a16="http://schemas.microsoft.com/office/drawing/2014/main" id="{C7BE6B91-55B8-6841-9F95-E127A8E067B4}"/>
              </a:ext>
            </a:extLst>
          </p:cNvPr>
          <p:cNvSpPr txBox="1"/>
          <p:nvPr/>
        </p:nvSpPr>
        <p:spPr>
          <a:xfrm>
            <a:off x="6795635" y="3621047"/>
            <a:ext cx="1744878"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indicates EOSP=1 to terminate</a:t>
            </a:r>
          </a:p>
        </p:txBody>
      </p:sp>
      <p:cxnSp>
        <p:nvCxnSpPr>
          <p:cNvPr id="52" name="Straight Arrow Connector 51">
            <a:extLst>
              <a:ext uri="{FF2B5EF4-FFF2-40B4-BE49-F238E27FC236}">
                <a16:creationId xmlns:a16="http://schemas.microsoft.com/office/drawing/2014/main" id="{203E7775-8844-0D44-AA9A-E40919BEE26B}"/>
              </a:ext>
            </a:extLst>
          </p:cNvPr>
          <p:cNvCxnSpPr>
            <a:cxnSpLocks/>
            <a:stCxn id="55" idx="0"/>
          </p:cNvCxnSpPr>
          <p:nvPr/>
        </p:nvCxnSpPr>
        <p:spPr>
          <a:xfrm flipH="1" flipV="1">
            <a:off x="5500170" y="3761419"/>
            <a:ext cx="225660" cy="513376"/>
          </a:xfrm>
          <a:prstGeom prst="straightConnector1">
            <a:avLst/>
          </a:prstGeom>
          <a:noFill/>
          <a:ln w="6350" cap="flat" cmpd="sng" algn="ctr">
            <a:solidFill>
              <a:srgbClr val="4472C4"/>
            </a:solidFill>
            <a:prstDash val="solid"/>
            <a:miter lim="800000"/>
            <a:tailEnd type="triangle"/>
          </a:ln>
          <a:effectLst/>
        </p:spPr>
      </p:cxnSp>
      <p:sp>
        <p:nvSpPr>
          <p:cNvPr id="43" name="TextBox 42">
            <a:extLst>
              <a:ext uri="{FF2B5EF4-FFF2-40B4-BE49-F238E27FC236}">
                <a16:creationId xmlns:a16="http://schemas.microsoft.com/office/drawing/2014/main" id="{E4A63505-D0A6-8A4F-A700-482B24EB1933}"/>
              </a:ext>
            </a:extLst>
          </p:cNvPr>
          <p:cNvSpPr txBox="1"/>
          <p:nvPr/>
        </p:nvSpPr>
        <p:spPr>
          <a:xfrm>
            <a:off x="977578" y="3503194"/>
            <a:ext cx="2502721"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sends last 60 MPDUs of TID 3</a:t>
            </a:r>
          </a:p>
        </p:txBody>
      </p:sp>
      <p:cxnSp>
        <p:nvCxnSpPr>
          <p:cNvPr id="44" name="Straight Arrow Connector 43">
            <a:extLst>
              <a:ext uri="{FF2B5EF4-FFF2-40B4-BE49-F238E27FC236}">
                <a16:creationId xmlns:a16="http://schemas.microsoft.com/office/drawing/2014/main" id="{C88DF689-EA5D-5647-B741-605C3AC07676}"/>
              </a:ext>
            </a:extLst>
          </p:cNvPr>
          <p:cNvCxnSpPr>
            <a:cxnSpLocks/>
            <a:stCxn id="48" idx="0"/>
          </p:cNvCxnSpPr>
          <p:nvPr/>
        </p:nvCxnSpPr>
        <p:spPr>
          <a:xfrm flipH="1" flipV="1">
            <a:off x="2232822" y="3741612"/>
            <a:ext cx="620418" cy="498334"/>
          </a:xfrm>
          <a:prstGeom prst="straightConnector1">
            <a:avLst/>
          </a:prstGeom>
          <a:noFill/>
          <a:ln w="6350" cap="flat" cmpd="sng" algn="ctr">
            <a:solidFill>
              <a:srgbClr val="4472C4"/>
            </a:solidFill>
            <a:prstDash val="solid"/>
            <a:miter lim="800000"/>
            <a:tailEnd type="triangle"/>
          </a:ln>
          <a:effectLst/>
        </p:spPr>
      </p:cxnSp>
      <p:sp>
        <p:nvSpPr>
          <p:cNvPr id="45" name="Rectangle 44">
            <a:extLst>
              <a:ext uri="{FF2B5EF4-FFF2-40B4-BE49-F238E27FC236}">
                <a16:creationId xmlns:a16="http://schemas.microsoft.com/office/drawing/2014/main" id="{BDF3F337-AB4E-9B46-87F3-A9D616F6AF46}"/>
              </a:ext>
            </a:extLst>
          </p:cNvPr>
          <p:cNvSpPr/>
          <p:nvPr/>
        </p:nvSpPr>
        <p:spPr>
          <a:xfrm>
            <a:off x="5093501" y="4278095"/>
            <a:ext cx="211417" cy="657850"/>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TextBox 52">
            <a:extLst>
              <a:ext uri="{FF2B5EF4-FFF2-40B4-BE49-F238E27FC236}">
                <a16:creationId xmlns:a16="http://schemas.microsoft.com/office/drawing/2014/main" id="{1959A7B4-4FD9-0141-8AA8-C55BB49A4A83}"/>
              </a:ext>
            </a:extLst>
          </p:cNvPr>
          <p:cNvSpPr txBox="1"/>
          <p:nvPr/>
        </p:nvSpPr>
        <p:spPr>
          <a:xfrm rot="16200000">
            <a:off x="4916149" y="4417083"/>
            <a:ext cx="519454"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a:t>
            </a:r>
          </a:p>
        </p:txBody>
      </p:sp>
      <p:pic>
        <p:nvPicPr>
          <p:cNvPr id="57" name="Picture 56">
            <a:extLst>
              <a:ext uri="{FF2B5EF4-FFF2-40B4-BE49-F238E27FC236}">
                <a16:creationId xmlns:a16="http://schemas.microsoft.com/office/drawing/2014/main" id="{B0643158-D73A-0740-AC34-085335CFF753}"/>
              </a:ext>
            </a:extLst>
          </p:cNvPr>
          <p:cNvPicPr>
            <a:picLocks noChangeAspect="1"/>
          </p:cNvPicPr>
          <p:nvPr/>
        </p:nvPicPr>
        <p:blipFill>
          <a:blip r:embed="rId3"/>
          <a:stretch>
            <a:fillRect/>
          </a:stretch>
        </p:blipFill>
        <p:spPr>
          <a:xfrm>
            <a:off x="5485122" y="4799367"/>
            <a:ext cx="133432" cy="135235"/>
          </a:xfrm>
          <a:prstGeom prst="rect">
            <a:avLst/>
          </a:prstGeom>
        </p:spPr>
      </p:pic>
      <p:sp>
        <p:nvSpPr>
          <p:cNvPr id="64" name="Google Shape;87;p1">
            <a:extLst>
              <a:ext uri="{FF2B5EF4-FFF2-40B4-BE49-F238E27FC236}">
                <a16:creationId xmlns:a16="http://schemas.microsoft.com/office/drawing/2014/main" id="{2812C536-7D65-BD90-672F-A8FEFCA2D95A}"/>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1521568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txBox="1">
            <a:spLocks noGrp="1"/>
          </p:cNvSpPr>
          <p:nvPr>
            <p:ph type="body" idx="1"/>
          </p:nvPr>
        </p:nvSpPr>
        <p:spPr>
          <a:xfrm>
            <a:off x="685800" y="1551040"/>
            <a:ext cx="8196949" cy="1585329"/>
          </a:xfrm>
          <a:prstGeom prst="rect">
            <a:avLst/>
          </a:prstGeom>
          <a:noFill/>
          <a:ln>
            <a:noFill/>
          </a:ln>
        </p:spPr>
        <p:txBody>
          <a:bodyPr spcFirstLastPara="1" wrap="square" lIns="92150" tIns="46075" rIns="92150" bIns="46075" anchor="t" anchorCtr="0">
            <a:noAutofit/>
          </a:bodyPr>
          <a:lstStyle/>
          <a:p>
            <a:pPr marL="257175" lvl="0" indent="-257175"/>
            <a:r>
              <a:rPr lang="en-US" dirty="0">
                <a:solidFill>
                  <a:schemeClr val="bg1">
                    <a:lumMod val="50000"/>
                  </a:schemeClr>
                </a:solidFill>
              </a:rPr>
              <a:t>STA sets up membership in an r-TWT schedule with TIDs 2, 3 in UL and DL</a:t>
            </a:r>
          </a:p>
          <a:p>
            <a:pPr marL="257175" lvl="0" indent="-257175"/>
            <a:r>
              <a:rPr lang="en-US" dirty="0">
                <a:solidFill>
                  <a:schemeClr val="bg1">
                    <a:lumMod val="50000"/>
                  </a:schemeClr>
                </a:solidFill>
              </a:rPr>
              <a:t>During an r-SP, AP runs out of traffic first and checks if SP may be terminated</a:t>
            </a:r>
          </a:p>
          <a:p>
            <a:pPr marL="257175" lvl="0" indent="-257175"/>
            <a:r>
              <a:rPr lang="en-US" dirty="0"/>
              <a:t>SP Termination with </a:t>
            </a:r>
            <a:r>
              <a:rPr lang="en-US" u="sng" dirty="0">
                <a:solidFill>
                  <a:srgbClr val="00B050"/>
                </a:solidFill>
              </a:rPr>
              <a:t>new proposed</a:t>
            </a:r>
            <a:r>
              <a:rPr lang="en-US" dirty="0">
                <a:solidFill>
                  <a:srgbClr val="00B050"/>
                </a:solidFill>
              </a:rPr>
              <a:t> </a:t>
            </a:r>
            <a:r>
              <a:rPr lang="en-US" dirty="0"/>
              <a:t>signaling:</a:t>
            </a:r>
          </a:p>
          <a:p>
            <a:pPr marL="714375" lvl="1" indent="-257175"/>
            <a:r>
              <a:rPr lang="en-US" dirty="0"/>
              <a:t>After delivering DL traffic, AP checks STA buffer for TIDs_L before terminating. If STA has pending BUs, it may take multiple rounds of signaling in order to terminate SP</a:t>
            </a:r>
            <a:endParaRPr dirty="0"/>
          </a:p>
        </p:txBody>
      </p:sp>
      <p:sp>
        <p:nvSpPr>
          <p:cNvPr id="151" name="Google Shape;151;p7"/>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Example 1: AP runs out of DL traffic first</a:t>
            </a:r>
            <a:endParaRPr dirty="0"/>
          </a:p>
        </p:txBody>
      </p:sp>
      <p:sp>
        <p:nvSpPr>
          <p:cNvPr id="153" name="Google Shape;153;p7"/>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11</a:t>
            </a:fld>
            <a:endParaRPr/>
          </a:p>
        </p:txBody>
      </p:sp>
      <p:grpSp>
        <p:nvGrpSpPr>
          <p:cNvPr id="9" name="Group 8">
            <a:extLst>
              <a:ext uri="{FF2B5EF4-FFF2-40B4-BE49-F238E27FC236}">
                <a16:creationId xmlns:a16="http://schemas.microsoft.com/office/drawing/2014/main" id="{244776F4-5D9F-804A-848C-1B380E5B78F6}"/>
              </a:ext>
            </a:extLst>
          </p:cNvPr>
          <p:cNvGrpSpPr/>
          <p:nvPr/>
        </p:nvGrpSpPr>
        <p:grpSpPr>
          <a:xfrm>
            <a:off x="787571" y="3134522"/>
            <a:ext cx="8356429" cy="2463178"/>
            <a:chOff x="512442" y="521251"/>
            <a:chExt cx="8356429" cy="2463178"/>
          </a:xfrm>
        </p:grpSpPr>
        <p:sp>
          <p:nvSpPr>
            <p:cNvPr id="10" name="Rectangle 9">
              <a:extLst>
                <a:ext uri="{FF2B5EF4-FFF2-40B4-BE49-F238E27FC236}">
                  <a16:creationId xmlns:a16="http://schemas.microsoft.com/office/drawing/2014/main" id="{D624E51D-2FEE-6D4C-AEF1-E1EB3902610C}"/>
                </a:ext>
              </a:extLst>
            </p:cNvPr>
            <p:cNvSpPr/>
            <p:nvPr/>
          </p:nvSpPr>
          <p:spPr>
            <a:xfrm>
              <a:off x="4902974" y="1626675"/>
              <a:ext cx="3341989" cy="693244"/>
            </a:xfrm>
            <a:prstGeom prst="rect">
              <a:avLst/>
            </a:prstGeom>
            <a:pattFill prst="pct60">
              <a:fgClr>
                <a:srgbClr val="A5A5A5">
                  <a:lumMod val="20000"/>
                  <a:lumOff val="80000"/>
                </a:srgbClr>
              </a:fgClr>
              <a:bgClr>
                <a:sysClr val="window" lastClr="FFFFFF"/>
              </a:bgClr>
            </a:pattFill>
            <a:ln w="635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884AE825-4D3C-C843-8C8E-2A9B643A24C8}"/>
                </a:ext>
              </a:extLst>
            </p:cNvPr>
            <p:cNvSpPr/>
            <p:nvPr/>
          </p:nvSpPr>
          <p:spPr>
            <a:xfrm>
              <a:off x="2246671" y="1629688"/>
              <a:ext cx="2862051" cy="693058"/>
            </a:xfrm>
            <a:prstGeom prst="rect">
              <a:avLst/>
            </a:prstGeom>
            <a:solidFill>
              <a:schemeClr val="bg1">
                <a:lumMod val="85000"/>
              </a:schemeClr>
            </a:solidFill>
            <a:ln w="635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12D350EB-4E50-EE4C-A22E-2EFC938C4EC0}"/>
                </a:ext>
              </a:extLst>
            </p:cNvPr>
            <p:cNvSpPr/>
            <p:nvPr/>
          </p:nvSpPr>
          <p:spPr>
            <a:xfrm>
              <a:off x="1231177" y="1350364"/>
              <a:ext cx="247135" cy="975393"/>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3" name="Straight Arrow Connector 12">
              <a:extLst>
                <a:ext uri="{FF2B5EF4-FFF2-40B4-BE49-F238E27FC236}">
                  <a16:creationId xmlns:a16="http://schemas.microsoft.com/office/drawing/2014/main" id="{1B56FD9D-B1B9-CF4C-A10A-10F427204481}"/>
                </a:ext>
              </a:extLst>
            </p:cNvPr>
            <p:cNvCxnSpPr>
              <a:cxnSpLocks/>
            </p:cNvCxnSpPr>
            <p:nvPr/>
          </p:nvCxnSpPr>
          <p:spPr>
            <a:xfrm flipV="1">
              <a:off x="606287" y="2322746"/>
              <a:ext cx="8262584" cy="3014"/>
            </a:xfrm>
            <a:prstGeom prst="straightConnector1">
              <a:avLst/>
            </a:prstGeom>
            <a:noFill/>
            <a:ln w="12700" cap="flat" cmpd="sng" algn="ctr">
              <a:solidFill>
                <a:schemeClr val="tx1"/>
              </a:solidFill>
              <a:prstDash val="solid"/>
              <a:miter lim="800000"/>
              <a:tailEnd type="triangle"/>
            </a:ln>
            <a:effectLst/>
          </p:spPr>
        </p:cxnSp>
        <p:sp>
          <p:nvSpPr>
            <p:cNvPr id="16" name="TextBox 15">
              <a:extLst>
                <a:ext uri="{FF2B5EF4-FFF2-40B4-BE49-F238E27FC236}">
                  <a16:creationId xmlns:a16="http://schemas.microsoft.com/office/drawing/2014/main" id="{B0EDB9D6-FC03-C24A-8671-5ECD73E1C2B9}"/>
                </a:ext>
              </a:extLst>
            </p:cNvPr>
            <p:cNvSpPr txBox="1"/>
            <p:nvPr/>
          </p:nvSpPr>
          <p:spPr>
            <a:xfrm rot="16200000">
              <a:off x="1032219" y="1699561"/>
              <a:ext cx="645048"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Beacon</a:t>
              </a:r>
            </a:p>
          </p:txBody>
        </p:sp>
        <p:cxnSp>
          <p:nvCxnSpPr>
            <p:cNvPr id="19" name="Straight Arrow Connector 18">
              <a:extLst>
                <a:ext uri="{FF2B5EF4-FFF2-40B4-BE49-F238E27FC236}">
                  <a16:creationId xmlns:a16="http://schemas.microsoft.com/office/drawing/2014/main" id="{D1A26DEB-1C3C-4941-8FB0-80A39FB0AD69}"/>
                </a:ext>
              </a:extLst>
            </p:cNvPr>
            <p:cNvCxnSpPr>
              <a:cxnSpLocks/>
            </p:cNvCxnSpPr>
            <p:nvPr/>
          </p:nvCxnSpPr>
          <p:spPr>
            <a:xfrm>
              <a:off x="2128584" y="773641"/>
              <a:ext cx="6168787" cy="1516"/>
            </a:xfrm>
            <a:prstGeom prst="straightConnector1">
              <a:avLst/>
            </a:prstGeom>
            <a:noFill/>
            <a:ln w="6350" cap="flat" cmpd="sng" algn="ctr">
              <a:solidFill>
                <a:srgbClr val="4472C4"/>
              </a:solidFill>
              <a:prstDash val="solid"/>
              <a:miter lim="800000"/>
              <a:headEnd type="triangle"/>
              <a:tailEnd type="triangle"/>
            </a:ln>
            <a:effectLst/>
          </p:spPr>
        </p:cxnSp>
        <p:sp>
          <p:nvSpPr>
            <p:cNvPr id="20" name="TextBox 19">
              <a:extLst>
                <a:ext uri="{FF2B5EF4-FFF2-40B4-BE49-F238E27FC236}">
                  <a16:creationId xmlns:a16="http://schemas.microsoft.com/office/drawing/2014/main" id="{872863C4-7BA8-D54B-9C05-53CE5DCA3433}"/>
                </a:ext>
              </a:extLst>
            </p:cNvPr>
            <p:cNvSpPr txBox="1"/>
            <p:nvPr/>
          </p:nvSpPr>
          <p:spPr>
            <a:xfrm>
              <a:off x="4118590" y="521251"/>
              <a:ext cx="14602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Original r-TWT SP</a:t>
              </a:r>
            </a:p>
          </p:txBody>
        </p:sp>
        <p:sp>
          <p:nvSpPr>
            <p:cNvPr id="21" name="TextBox 20">
              <a:extLst>
                <a:ext uri="{FF2B5EF4-FFF2-40B4-BE49-F238E27FC236}">
                  <a16:creationId xmlns:a16="http://schemas.microsoft.com/office/drawing/2014/main" id="{48F7D095-C869-8C4C-AC94-F5563E389358}"/>
                </a:ext>
              </a:extLst>
            </p:cNvPr>
            <p:cNvSpPr txBox="1"/>
            <p:nvPr/>
          </p:nvSpPr>
          <p:spPr>
            <a:xfrm>
              <a:off x="520708" y="2041570"/>
              <a:ext cx="409086"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AP</a:t>
              </a:r>
            </a:p>
          </p:txBody>
        </p:sp>
        <p:sp>
          <p:nvSpPr>
            <p:cNvPr id="22" name="TextBox 21">
              <a:extLst>
                <a:ext uri="{FF2B5EF4-FFF2-40B4-BE49-F238E27FC236}">
                  <a16:creationId xmlns:a16="http://schemas.microsoft.com/office/drawing/2014/main" id="{39B3F37E-8FE8-5C47-AD9F-298FACED3796}"/>
                </a:ext>
              </a:extLst>
            </p:cNvPr>
            <p:cNvSpPr txBox="1"/>
            <p:nvPr/>
          </p:nvSpPr>
          <p:spPr>
            <a:xfrm>
              <a:off x="512442" y="2370996"/>
              <a:ext cx="479811"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STA</a:t>
              </a:r>
            </a:p>
          </p:txBody>
        </p:sp>
        <p:pic>
          <p:nvPicPr>
            <p:cNvPr id="23" name="Picture 22">
              <a:extLst>
                <a:ext uri="{FF2B5EF4-FFF2-40B4-BE49-F238E27FC236}">
                  <a16:creationId xmlns:a16="http://schemas.microsoft.com/office/drawing/2014/main" id="{7F045C04-2948-E146-B451-FA5772C9F563}"/>
                </a:ext>
              </a:extLst>
            </p:cNvPr>
            <p:cNvPicPr>
              <a:picLocks noChangeAspect="1"/>
            </p:cNvPicPr>
            <p:nvPr/>
          </p:nvPicPr>
          <p:blipFill>
            <a:blip r:embed="rId3"/>
            <a:stretch>
              <a:fillRect/>
            </a:stretch>
          </p:blipFill>
          <p:spPr>
            <a:xfrm>
              <a:off x="2128584" y="2190597"/>
              <a:ext cx="133432" cy="135235"/>
            </a:xfrm>
            <a:prstGeom prst="rect">
              <a:avLst/>
            </a:prstGeom>
          </p:spPr>
        </p:pic>
        <p:sp>
          <p:nvSpPr>
            <p:cNvPr id="27" name="TextBox 26">
              <a:extLst>
                <a:ext uri="{FF2B5EF4-FFF2-40B4-BE49-F238E27FC236}">
                  <a16:creationId xmlns:a16="http://schemas.microsoft.com/office/drawing/2014/main" id="{A1654DCB-5468-A944-9764-8157AECF9FDF}"/>
                </a:ext>
              </a:extLst>
            </p:cNvPr>
            <p:cNvSpPr txBox="1"/>
            <p:nvPr/>
          </p:nvSpPr>
          <p:spPr>
            <a:xfrm>
              <a:off x="1474800" y="728285"/>
              <a:ext cx="2753247" cy="138499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sends 60 last remaining MPDUs to STA (seq 1-60), and indicates no more buffer in TWT SP Command field</a:t>
              </a:r>
            </a:p>
            <a:p>
              <a:pPr marL="0" marR="0" lvl="0" indent="0"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Command:1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Last SN:60</a:t>
              </a:r>
            </a:p>
            <a:p>
              <a:pPr marL="0" marR="0" lvl="0" indent="0"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TID:3</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32" name="Group 31">
              <a:extLst>
                <a:ext uri="{FF2B5EF4-FFF2-40B4-BE49-F238E27FC236}">
                  <a16:creationId xmlns:a16="http://schemas.microsoft.com/office/drawing/2014/main" id="{3C995082-DC0C-CE45-91F4-45D72A002A07}"/>
                </a:ext>
              </a:extLst>
            </p:cNvPr>
            <p:cNvGrpSpPr/>
            <p:nvPr/>
          </p:nvGrpSpPr>
          <p:grpSpPr>
            <a:xfrm>
              <a:off x="2963420" y="2326579"/>
              <a:ext cx="276999" cy="657850"/>
              <a:chOff x="3189449" y="2326901"/>
              <a:chExt cx="276999" cy="915254"/>
            </a:xfrm>
          </p:grpSpPr>
          <p:sp>
            <p:nvSpPr>
              <p:cNvPr id="36" name="Rectangle 35">
                <a:extLst>
                  <a:ext uri="{FF2B5EF4-FFF2-40B4-BE49-F238E27FC236}">
                    <a16:creationId xmlns:a16="http://schemas.microsoft.com/office/drawing/2014/main" id="{97A415A3-2BEC-864E-BF1D-4B26BBAE9487}"/>
                  </a:ext>
                </a:extLst>
              </p:cNvPr>
              <p:cNvSpPr/>
              <p:nvPr/>
            </p:nvSpPr>
            <p:spPr>
              <a:xfrm>
                <a:off x="3218119" y="2326901"/>
                <a:ext cx="246636" cy="915254"/>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TextBox 36">
                <a:extLst>
                  <a:ext uri="{FF2B5EF4-FFF2-40B4-BE49-F238E27FC236}">
                    <a16:creationId xmlns:a16="http://schemas.microsoft.com/office/drawing/2014/main" id="{55A5D4A5-ACCE-B444-A0B0-8C8A6D01402A}"/>
                  </a:ext>
                </a:extLst>
              </p:cNvPr>
              <p:cNvSpPr txBox="1"/>
              <p:nvPr/>
            </p:nvSpPr>
            <p:spPr>
              <a:xfrm rot="16200000">
                <a:off x="2990100" y="2563665"/>
                <a:ext cx="675698"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a:t>
                </a:r>
              </a:p>
            </p:txBody>
          </p:sp>
        </p:grpSp>
      </p:grpSp>
      <p:sp>
        <p:nvSpPr>
          <p:cNvPr id="39" name="Google Shape;88;p1">
            <a:extLst>
              <a:ext uri="{FF2B5EF4-FFF2-40B4-BE49-F238E27FC236}">
                <a16:creationId xmlns:a16="http://schemas.microsoft.com/office/drawing/2014/main" id="{A039B639-B671-BB4B-87E7-D6551D2469C8}"/>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46" name="TextBox 45">
            <a:extLst>
              <a:ext uri="{FF2B5EF4-FFF2-40B4-BE49-F238E27FC236}">
                <a16:creationId xmlns:a16="http://schemas.microsoft.com/office/drawing/2014/main" id="{EA67716C-C3A8-A34C-BA13-E9620FBFFB05}"/>
              </a:ext>
            </a:extLst>
          </p:cNvPr>
          <p:cNvSpPr txBox="1"/>
          <p:nvPr/>
        </p:nvSpPr>
        <p:spPr>
          <a:xfrm>
            <a:off x="484177" y="5466914"/>
            <a:ext cx="2364189"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STA still has more data for TID 2, so not ready to terminate yet</a:t>
            </a:r>
          </a:p>
        </p:txBody>
      </p:sp>
      <p:cxnSp>
        <p:nvCxnSpPr>
          <p:cNvPr id="47" name="Straight Arrow Connector 46">
            <a:extLst>
              <a:ext uri="{FF2B5EF4-FFF2-40B4-BE49-F238E27FC236}">
                <a16:creationId xmlns:a16="http://schemas.microsoft.com/office/drawing/2014/main" id="{8A5B91E1-0AB3-8D44-841D-2AB35B6CFEB3}"/>
              </a:ext>
            </a:extLst>
          </p:cNvPr>
          <p:cNvCxnSpPr>
            <a:cxnSpLocks/>
          </p:cNvCxnSpPr>
          <p:nvPr/>
        </p:nvCxnSpPr>
        <p:spPr>
          <a:xfrm flipH="1">
            <a:off x="2403713" y="5392078"/>
            <a:ext cx="861812" cy="135133"/>
          </a:xfrm>
          <a:prstGeom prst="straightConnector1">
            <a:avLst/>
          </a:prstGeom>
          <a:noFill/>
          <a:ln w="6350" cap="flat" cmpd="sng" algn="ctr">
            <a:solidFill>
              <a:srgbClr val="4472C4"/>
            </a:solidFill>
            <a:prstDash val="solid"/>
            <a:miter lim="800000"/>
            <a:tailEnd type="triangle"/>
          </a:ln>
          <a:effectLst/>
        </p:spPr>
      </p:cxnSp>
      <p:sp>
        <p:nvSpPr>
          <p:cNvPr id="48" name="Rectangle 47">
            <a:extLst>
              <a:ext uri="{FF2B5EF4-FFF2-40B4-BE49-F238E27FC236}">
                <a16:creationId xmlns:a16="http://schemas.microsoft.com/office/drawing/2014/main" id="{37C960AB-F975-404D-834E-B8ADBC464E29}"/>
              </a:ext>
            </a:extLst>
          </p:cNvPr>
          <p:cNvSpPr/>
          <p:nvPr/>
        </p:nvSpPr>
        <p:spPr>
          <a:xfrm>
            <a:off x="2519062" y="4239946"/>
            <a:ext cx="668356" cy="683012"/>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TextBox 48">
            <a:extLst>
              <a:ext uri="{FF2B5EF4-FFF2-40B4-BE49-F238E27FC236}">
                <a16:creationId xmlns:a16="http://schemas.microsoft.com/office/drawing/2014/main" id="{C9B46D0B-3E3B-184E-B45C-08EBE0224248}"/>
              </a:ext>
            </a:extLst>
          </p:cNvPr>
          <p:cNvSpPr txBox="1"/>
          <p:nvPr/>
        </p:nvSpPr>
        <p:spPr>
          <a:xfrm>
            <a:off x="2514867" y="4349413"/>
            <a:ext cx="672004"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DL SU PPDU</a:t>
            </a:r>
          </a:p>
        </p:txBody>
      </p:sp>
      <p:sp>
        <p:nvSpPr>
          <p:cNvPr id="50" name="TextBox 49">
            <a:extLst>
              <a:ext uri="{FF2B5EF4-FFF2-40B4-BE49-F238E27FC236}">
                <a16:creationId xmlns:a16="http://schemas.microsoft.com/office/drawing/2014/main" id="{CD038C3F-B2BA-1340-BC92-B2EBA0552993}"/>
              </a:ext>
            </a:extLst>
          </p:cNvPr>
          <p:cNvSpPr txBox="1"/>
          <p:nvPr/>
        </p:nvSpPr>
        <p:spPr>
          <a:xfrm rot="16200000">
            <a:off x="3421276" y="4307412"/>
            <a:ext cx="967124" cy="276999"/>
          </a:xfrm>
          <a:prstGeom prst="rect">
            <a:avLst/>
          </a:prstGeom>
          <a:solidFill>
            <a:srgbClr val="FFC000"/>
          </a:solidFill>
          <a:ln>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Basic Trigger</a:t>
            </a:r>
          </a:p>
        </p:txBody>
      </p:sp>
      <p:pic>
        <p:nvPicPr>
          <p:cNvPr id="51" name="Picture 50">
            <a:extLst>
              <a:ext uri="{FF2B5EF4-FFF2-40B4-BE49-F238E27FC236}">
                <a16:creationId xmlns:a16="http://schemas.microsoft.com/office/drawing/2014/main" id="{4F6FF73E-A262-3849-AE9A-C08B1A9D37F7}"/>
              </a:ext>
            </a:extLst>
          </p:cNvPr>
          <p:cNvPicPr>
            <a:picLocks noChangeAspect="1"/>
          </p:cNvPicPr>
          <p:nvPr/>
        </p:nvPicPr>
        <p:blipFill>
          <a:blip r:embed="rId3"/>
          <a:stretch>
            <a:fillRect/>
          </a:stretch>
        </p:blipFill>
        <p:spPr>
          <a:xfrm>
            <a:off x="3636647" y="4796309"/>
            <a:ext cx="133432" cy="135235"/>
          </a:xfrm>
          <a:prstGeom prst="rect">
            <a:avLst/>
          </a:prstGeom>
        </p:spPr>
      </p:pic>
      <p:sp>
        <p:nvSpPr>
          <p:cNvPr id="54" name="Rectangle 53">
            <a:extLst>
              <a:ext uri="{FF2B5EF4-FFF2-40B4-BE49-F238E27FC236}">
                <a16:creationId xmlns:a16="http://schemas.microsoft.com/office/drawing/2014/main" id="{2A3EB810-3936-E543-8B27-67A288C7F0D3}"/>
              </a:ext>
            </a:extLst>
          </p:cNvPr>
          <p:cNvSpPr/>
          <p:nvPr/>
        </p:nvSpPr>
        <p:spPr>
          <a:xfrm>
            <a:off x="4164952" y="4939026"/>
            <a:ext cx="816837" cy="644397"/>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TB PPDU</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(QOS DATA)</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Rectangle 54">
            <a:extLst>
              <a:ext uri="{FF2B5EF4-FFF2-40B4-BE49-F238E27FC236}">
                <a16:creationId xmlns:a16="http://schemas.microsoft.com/office/drawing/2014/main" id="{BA0A6879-95CF-C941-BD92-8D6213BA868E}"/>
              </a:ext>
            </a:extLst>
          </p:cNvPr>
          <p:cNvSpPr/>
          <p:nvPr/>
        </p:nvSpPr>
        <p:spPr>
          <a:xfrm>
            <a:off x="5117227" y="4274155"/>
            <a:ext cx="254645" cy="657850"/>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6" name="TextBox 55">
            <a:extLst>
              <a:ext uri="{FF2B5EF4-FFF2-40B4-BE49-F238E27FC236}">
                <a16:creationId xmlns:a16="http://schemas.microsoft.com/office/drawing/2014/main" id="{80C316C9-5CAD-2348-83F5-8194E5FE2148}"/>
              </a:ext>
            </a:extLst>
          </p:cNvPr>
          <p:cNvSpPr txBox="1"/>
          <p:nvPr/>
        </p:nvSpPr>
        <p:spPr>
          <a:xfrm rot="16200000">
            <a:off x="4985624" y="4363821"/>
            <a:ext cx="519454"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 </a:t>
            </a:r>
          </a:p>
        </p:txBody>
      </p:sp>
      <p:sp>
        <p:nvSpPr>
          <p:cNvPr id="67" name="TextBox 66">
            <a:extLst>
              <a:ext uri="{FF2B5EF4-FFF2-40B4-BE49-F238E27FC236}">
                <a16:creationId xmlns:a16="http://schemas.microsoft.com/office/drawing/2014/main" id="{16C57BE3-2C59-2043-B0EE-834EDCDAC4DA}"/>
              </a:ext>
            </a:extLst>
          </p:cNvPr>
          <p:cNvSpPr txBox="1"/>
          <p:nvPr/>
        </p:nvSpPr>
        <p:spPr>
          <a:xfrm>
            <a:off x="4466721" y="5842337"/>
            <a:ext cx="4563958" cy="101566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STA also sends its remaining BUs, and </a:t>
            </a:r>
            <a:r>
              <a:rPr lang="en-US" sz="1200" kern="1200" dirty="0">
                <a:solidFill>
                  <a:prstClr val="black"/>
                </a:solidFill>
                <a:latin typeface="Calibri" panose="020F0502020204030204"/>
                <a:ea typeface="+mn-ea"/>
                <a:cs typeface="+mn-cs"/>
              </a:rPr>
              <a:t>notifies AP that SP will be terminated after all UL BUs are </a:t>
            </a:r>
            <a:r>
              <a:rPr lang="en-US" sz="1200" kern="1200" dirty="0" err="1">
                <a:solidFill>
                  <a:prstClr val="black"/>
                </a:solidFill>
                <a:latin typeface="Calibri" panose="020F0502020204030204"/>
                <a:ea typeface="+mn-ea"/>
                <a:cs typeface="+mn-cs"/>
              </a:rPr>
              <a:t>ACKed</a:t>
            </a:r>
            <a:r>
              <a:rPr lang="en-US" sz="1200" kern="1200" dirty="0">
                <a:solidFill>
                  <a:prstClr val="black"/>
                </a:solidFill>
                <a:latin typeface="Calibri" panose="020F0502020204030204"/>
                <a:ea typeface="+mn-ea"/>
                <a:cs typeface="+mn-cs"/>
              </a:rPr>
              <a:t> (using TWT SP Command field)</a:t>
            </a:r>
          </a:p>
          <a:p>
            <a:pPr marL="0" marR="0" lvl="0" indent="0"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Command:4, Last SN: X, TID: 2</a:t>
            </a:r>
          </a:p>
          <a:p>
            <a:pPr marL="0" marR="0" lvl="0" indent="0" defTabSz="914400" eaLnBrk="1" fontAlgn="auto" latinLnBrk="0" hangingPunct="1">
              <a:lnSpc>
                <a:spcPct val="100000"/>
              </a:lnSpc>
              <a:spcBef>
                <a:spcPts val="0"/>
              </a:spcBef>
              <a:spcAft>
                <a:spcPts val="0"/>
              </a:spcAft>
              <a:buClrTx/>
              <a:buSzTx/>
              <a:buFontTx/>
              <a:buNone/>
              <a:tabLst/>
              <a:defRPr/>
            </a:pPr>
            <a:endParaRPr lang="en-US" sz="1200" kern="1200" dirty="0">
              <a:solidFill>
                <a:prstClr val="black"/>
              </a:solidFill>
              <a:latin typeface="Calibri" panose="020F0502020204030204"/>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52" name="Straight Arrow Connector 51">
            <a:extLst>
              <a:ext uri="{FF2B5EF4-FFF2-40B4-BE49-F238E27FC236}">
                <a16:creationId xmlns:a16="http://schemas.microsoft.com/office/drawing/2014/main" id="{203E7775-8844-0D44-AA9A-E40919BEE26B}"/>
              </a:ext>
            </a:extLst>
          </p:cNvPr>
          <p:cNvCxnSpPr>
            <a:cxnSpLocks/>
            <a:stCxn id="55" idx="0"/>
          </p:cNvCxnSpPr>
          <p:nvPr/>
        </p:nvCxnSpPr>
        <p:spPr>
          <a:xfrm flipV="1">
            <a:off x="5244550" y="3873910"/>
            <a:ext cx="393391" cy="400245"/>
          </a:xfrm>
          <a:prstGeom prst="straightConnector1">
            <a:avLst/>
          </a:prstGeom>
          <a:noFill/>
          <a:ln w="6350" cap="flat" cmpd="sng" algn="ctr">
            <a:solidFill>
              <a:srgbClr val="4472C4"/>
            </a:solidFill>
            <a:prstDash val="solid"/>
            <a:miter lim="800000"/>
            <a:tailEnd type="triangle"/>
          </a:ln>
          <a:effectLst/>
        </p:spPr>
      </p:cxnSp>
      <p:cxnSp>
        <p:nvCxnSpPr>
          <p:cNvPr id="43" name="Straight Arrow Connector 42">
            <a:extLst>
              <a:ext uri="{FF2B5EF4-FFF2-40B4-BE49-F238E27FC236}">
                <a16:creationId xmlns:a16="http://schemas.microsoft.com/office/drawing/2014/main" id="{45AFB5A0-3460-B347-8B5A-668C72ADB838}"/>
              </a:ext>
            </a:extLst>
          </p:cNvPr>
          <p:cNvCxnSpPr>
            <a:cxnSpLocks/>
          </p:cNvCxnSpPr>
          <p:nvPr/>
        </p:nvCxnSpPr>
        <p:spPr>
          <a:xfrm flipH="1" flipV="1">
            <a:off x="2748189" y="3949885"/>
            <a:ext cx="125537" cy="280880"/>
          </a:xfrm>
          <a:prstGeom prst="straightConnector1">
            <a:avLst/>
          </a:prstGeom>
          <a:noFill/>
          <a:ln w="6350" cap="flat" cmpd="sng" algn="ctr">
            <a:solidFill>
              <a:srgbClr val="4472C4"/>
            </a:solidFill>
            <a:prstDash val="solid"/>
            <a:miter lim="800000"/>
            <a:tailEnd type="triangle"/>
          </a:ln>
          <a:effectLst/>
        </p:spPr>
      </p:cxnSp>
      <p:cxnSp>
        <p:nvCxnSpPr>
          <p:cNvPr id="53" name="Straight Arrow Connector 52">
            <a:extLst>
              <a:ext uri="{FF2B5EF4-FFF2-40B4-BE49-F238E27FC236}">
                <a16:creationId xmlns:a16="http://schemas.microsoft.com/office/drawing/2014/main" id="{ADB16EE9-6BBA-3D41-9EF0-1DBF999D0CF1}"/>
              </a:ext>
            </a:extLst>
          </p:cNvPr>
          <p:cNvCxnSpPr>
            <a:cxnSpLocks/>
          </p:cNvCxnSpPr>
          <p:nvPr/>
        </p:nvCxnSpPr>
        <p:spPr>
          <a:xfrm>
            <a:off x="4403966" y="5596829"/>
            <a:ext cx="623667" cy="331750"/>
          </a:xfrm>
          <a:prstGeom prst="straightConnector1">
            <a:avLst/>
          </a:prstGeom>
          <a:noFill/>
          <a:ln w="6350" cap="flat" cmpd="sng" algn="ctr">
            <a:solidFill>
              <a:srgbClr val="4472C4"/>
            </a:solidFill>
            <a:prstDash val="solid"/>
            <a:miter lim="800000"/>
            <a:tailEnd type="triangle"/>
          </a:ln>
          <a:effectLst/>
        </p:spPr>
      </p:cxnSp>
      <p:sp>
        <p:nvSpPr>
          <p:cNvPr id="57" name="TextBox 56">
            <a:extLst>
              <a:ext uri="{FF2B5EF4-FFF2-40B4-BE49-F238E27FC236}">
                <a16:creationId xmlns:a16="http://schemas.microsoft.com/office/drawing/2014/main" id="{42E512C2-B9B4-B548-96E7-2B8AAA486AE5}"/>
              </a:ext>
            </a:extLst>
          </p:cNvPr>
          <p:cNvSpPr txBox="1"/>
          <p:nvPr/>
        </p:nvSpPr>
        <p:spPr>
          <a:xfrm>
            <a:off x="5635864" y="3568969"/>
            <a:ext cx="1744878"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ACKs all MPDUs until SN X for TID 2, and SP is terminated</a:t>
            </a:r>
          </a:p>
        </p:txBody>
      </p:sp>
      <p:sp>
        <p:nvSpPr>
          <p:cNvPr id="38" name="Google Shape;87;p1">
            <a:extLst>
              <a:ext uri="{FF2B5EF4-FFF2-40B4-BE49-F238E27FC236}">
                <a16:creationId xmlns:a16="http://schemas.microsoft.com/office/drawing/2014/main" id="{A1FBA591-C17B-4872-6AB3-4B09DF5006D6}"/>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2217995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txBox="1">
            <a:spLocks noGrp="1"/>
          </p:cNvSpPr>
          <p:nvPr>
            <p:ph type="body" idx="1"/>
          </p:nvPr>
        </p:nvSpPr>
        <p:spPr>
          <a:xfrm>
            <a:off x="685800" y="1551040"/>
            <a:ext cx="8153400" cy="1585329"/>
          </a:xfrm>
          <a:prstGeom prst="rect">
            <a:avLst/>
          </a:prstGeom>
          <a:noFill/>
          <a:ln>
            <a:noFill/>
          </a:ln>
        </p:spPr>
        <p:txBody>
          <a:bodyPr spcFirstLastPara="1" wrap="square" lIns="92150" tIns="46075" rIns="92150" bIns="46075" anchor="t" anchorCtr="0">
            <a:noAutofit/>
          </a:bodyPr>
          <a:lstStyle/>
          <a:p>
            <a:pPr marL="257175" lvl="0" indent="-257175"/>
            <a:r>
              <a:rPr lang="en-US" dirty="0"/>
              <a:t>STA sets up membership in an r-TWT schedule with TIDs 2, 3 in UL and DL</a:t>
            </a:r>
          </a:p>
          <a:p>
            <a:pPr marL="257175" lvl="0" indent="-257175"/>
            <a:r>
              <a:rPr lang="en-US" dirty="0"/>
              <a:t>During an r-SP, STA runs out of traffic first and wants to terminate</a:t>
            </a:r>
          </a:p>
          <a:p>
            <a:pPr marL="257175" lvl="0" indent="-257175"/>
            <a:r>
              <a:rPr lang="en-US" dirty="0"/>
              <a:t>SP Termination with </a:t>
            </a:r>
            <a:r>
              <a:rPr lang="en-US" u="sng" dirty="0">
                <a:solidFill>
                  <a:srgbClr val="FF0000"/>
                </a:solidFill>
              </a:rPr>
              <a:t>existing</a:t>
            </a:r>
            <a:r>
              <a:rPr lang="en-US" dirty="0"/>
              <a:t> signaling:</a:t>
            </a:r>
          </a:p>
          <a:p>
            <a:pPr marL="714375" lvl="1" indent="-257175"/>
            <a:r>
              <a:rPr lang="en-US" dirty="0"/>
              <a:t>STA first delivers its traffic and then indicates zero buffer to AP after it is triggered. AP waits to deliver its DL BUs and then terminates </a:t>
            </a:r>
            <a:endParaRPr dirty="0"/>
          </a:p>
        </p:txBody>
      </p:sp>
      <p:sp>
        <p:nvSpPr>
          <p:cNvPr id="151" name="Google Shape;151;p7"/>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Example 2: STA runs out of UL traffic first</a:t>
            </a:r>
            <a:endParaRPr dirty="0"/>
          </a:p>
        </p:txBody>
      </p:sp>
      <p:sp>
        <p:nvSpPr>
          <p:cNvPr id="153" name="Google Shape;153;p7"/>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12</a:t>
            </a:fld>
            <a:endParaRPr/>
          </a:p>
        </p:txBody>
      </p:sp>
      <p:grpSp>
        <p:nvGrpSpPr>
          <p:cNvPr id="9" name="Group 8">
            <a:extLst>
              <a:ext uri="{FF2B5EF4-FFF2-40B4-BE49-F238E27FC236}">
                <a16:creationId xmlns:a16="http://schemas.microsoft.com/office/drawing/2014/main" id="{244776F4-5D9F-804A-848C-1B380E5B78F6}"/>
              </a:ext>
            </a:extLst>
          </p:cNvPr>
          <p:cNvGrpSpPr/>
          <p:nvPr/>
        </p:nvGrpSpPr>
        <p:grpSpPr>
          <a:xfrm>
            <a:off x="787571" y="3134522"/>
            <a:ext cx="8356429" cy="2996093"/>
            <a:chOff x="512442" y="521251"/>
            <a:chExt cx="8356429" cy="2996093"/>
          </a:xfrm>
        </p:grpSpPr>
        <p:sp>
          <p:nvSpPr>
            <p:cNvPr id="10" name="Rectangle 9">
              <a:extLst>
                <a:ext uri="{FF2B5EF4-FFF2-40B4-BE49-F238E27FC236}">
                  <a16:creationId xmlns:a16="http://schemas.microsoft.com/office/drawing/2014/main" id="{D624E51D-2FEE-6D4C-AEF1-E1EB3902610C}"/>
                </a:ext>
              </a:extLst>
            </p:cNvPr>
            <p:cNvSpPr/>
            <p:nvPr/>
          </p:nvSpPr>
          <p:spPr>
            <a:xfrm>
              <a:off x="4902974" y="1626675"/>
              <a:ext cx="2757009" cy="693244"/>
            </a:xfrm>
            <a:prstGeom prst="rect">
              <a:avLst/>
            </a:prstGeom>
            <a:pattFill prst="pct60">
              <a:fgClr>
                <a:srgbClr val="A5A5A5">
                  <a:lumMod val="20000"/>
                  <a:lumOff val="80000"/>
                </a:srgbClr>
              </a:fgClr>
              <a:bgClr>
                <a:sysClr val="window" lastClr="FFFFFF"/>
              </a:bgClr>
            </a:pattFill>
            <a:ln w="635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884AE825-4D3C-C843-8C8E-2A9B643A24C8}"/>
                </a:ext>
              </a:extLst>
            </p:cNvPr>
            <p:cNvSpPr/>
            <p:nvPr/>
          </p:nvSpPr>
          <p:spPr>
            <a:xfrm>
              <a:off x="2246670" y="1629688"/>
              <a:ext cx="4779131" cy="693058"/>
            </a:xfrm>
            <a:prstGeom prst="rect">
              <a:avLst/>
            </a:prstGeom>
            <a:solidFill>
              <a:schemeClr val="bg1">
                <a:lumMod val="85000"/>
              </a:schemeClr>
            </a:solidFill>
            <a:ln w="635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12D350EB-4E50-EE4C-A22E-2EFC938C4EC0}"/>
                </a:ext>
              </a:extLst>
            </p:cNvPr>
            <p:cNvSpPr/>
            <p:nvPr/>
          </p:nvSpPr>
          <p:spPr>
            <a:xfrm>
              <a:off x="1231177" y="1350364"/>
              <a:ext cx="247135" cy="975393"/>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3" name="Straight Arrow Connector 12">
              <a:extLst>
                <a:ext uri="{FF2B5EF4-FFF2-40B4-BE49-F238E27FC236}">
                  <a16:creationId xmlns:a16="http://schemas.microsoft.com/office/drawing/2014/main" id="{1B56FD9D-B1B9-CF4C-A10A-10F427204481}"/>
                </a:ext>
              </a:extLst>
            </p:cNvPr>
            <p:cNvCxnSpPr>
              <a:cxnSpLocks/>
            </p:cNvCxnSpPr>
            <p:nvPr/>
          </p:nvCxnSpPr>
          <p:spPr>
            <a:xfrm flipV="1">
              <a:off x="606287" y="2322746"/>
              <a:ext cx="7243169" cy="3013"/>
            </a:xfrm>
            <a:prstGeom prst="straightConnector1">
              <a:avLst/>
            </a:prstGeom>
            <a:noFill/>
            <a:ln w="12700" cap="flat" cmpd="sng" algn="ctr">
              <a:solidFill>
                <a:schemeClr val="tx1"/>
              </a:solidFill>
              <a:prstDash val="solid"/>
              <a:miter lim="800000"/>
              <a:tailEnd type="triangle"/>
            </a:ln>
            <a:effectLst/>
          </p:spPr>
        </p:cxnSp>
        <p:sp>
          <p:nvSpPr>
            <p:cNvPr id="14" name="Rectangle 13">
              <a:extLst>
                <a:ext uri="{FF2B5EF4-FFF2-40B4-BE49-F238E27FC236}">
                  <a16:creationId xmlns:a16="http://schemas.microsoft.com/office/drawing/2014/main" id="{B9AB0724-4C1B-1641-9A3F-04E080AFD62E}"/>
                </a:ext>
              </a:extLst>
            </p:cNvPr>
            <p:cNvSpPr/>
            <p:nvPr/>
          </p:nvSpPr>
          <p:spPr>
            <a:xfrm>
              <a:off x="2684806" y="2325756"/>
              <a:ext cx="816837" cy="644397"/>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TB PPDU</a:t>
              </a:r>
            </a:p>
          </p:txBody>
        </p:sp>
        <p:sp>
          <p:nvSpPr>
            <p:cNvPr id="15" name="Rectangle 14">
              <a:extLst>
                <a:ext uri="{FF2B5EF4-FFF2-40B4-BE49-F238E27FC236}">
                  <a16:creationId xmlns:a16="http://schemas.microsoft.com/office/drawing/2014/main" id="{684D3836-EB1C-F247-B889-51F05323F40F}"/>
                </a:ext>
              </a:extLst>
            </p:cNvPr>
            <p:cNvSpPr/>
            <p:nvPr/>
          </p:nvSpPr>
          <p:spPr>
            <a:xfrm>
              <a:off x="3621681" y="1350364"/>
              <a:ext cx="213440" cy="975393"/>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B0EDB9D6-FC03-C24A-8671-5ECD73E1C2B9}"/>
                </a:ext>
              </a:extLst>
            </p:cNvPr>
            <p:cNvSpPr txBox="1"/>
            <p:nvPr/>
          </p:nvSpPr>
          <p:spPr>
            <a:xfrm rot="16200000">
              <a:off x="1032219" y="1699561"/>
              <a:ext cx="645048"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Beacon</a:t>
              </a:r>
            </a:p>
          </p:txBody>
        </p:sp>
        <p:sp>
          <p:nvSpPr>
            <p:cNvPr id="17" name="TextBox 16">
              <a:extLst>
                <a:ext uri="{FF2B5EF4-FFF2-40B4-BE49-F238E27FC236}">
                  <a16:creationId xmlns:a16="http://schemas.microsoft.com/office/drawing/2014/main" id="{487F6987-8C82-C147-A526-FA30C2296F9C}"/>
                </a:ext>
              </a:extLst>
            </p:cNvPr>
            <p:cNvSpPr txBox="1"/>
            <p:nvPr/>
          </p:nvSpPr>
          <p:spPr>
            <a:xfrm rot="16200000">
              <a:off x="1916954" y="1691841"/>
              <a:ext cx="967124" cy="276999"/>
            </a:xfrm>
            <a:prstGeom prst="rect">
              <a:avLst/>
            </a:prstGeom>
            <a:solidFill>
              <a:srgbClr val="FFC000"/>
            </a:solidFill>
            <a:ln>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Basic Trigger</a:t>
              </a:r>
            </a:p>
          </p:txBody>
        </p:sp>
        <p:sp>
          <p:nvSpPr>
            <p:cNvPr id="18" name="TextBox 17">
              <a:extLst>
                <a:ext uri="{FF2B5EF4-FFF2-40B4-BE49-F238E27FC236}">
                  <a16:creationId xmlns:a16="http://schemas.microsoft.com/office/drawing/2014/main" id="{C345AE31-5FC9-8640-8160-61D0F38025C4}"/>
                </a:ext>
              </a:extLst>
            </p:cNvPr>
            <p:cNvSpPr txBox="1"/>
            <p:nvPr/>
          </p:nvSpPr>
          <p:spPr>
            <a:xfrm rot="16200000">
              <a:off x="3550242" y="1708073"/>
              <a:ext cx="356316"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a:t>
              </a:r>
            </a:p>
          </p:txBody>
        </p:sp>
        <p:cxnSp>
          <p:nvCxnSpPr>
            <p:cNvPr id="19" name="Straight Arrow Connector 18">
              <a:extLst>
                <a:ext uri="{FF2B5EF4-FFF2-40B4-BE49-F238E27FC236}">
                  <a16:creationId xmlns:a16="http://schemas.microsoft.com/office/drawing/2014/main" id="{D1A26DEB-1C3C-4941-8FB0-80A39FB0AD69}"/>
                </a:ext>
              </a:extLst>
            </p:cNvPr>
            <p:cNvCxnSpPr>
              <a:cxnSpLocks/>
            </p:cNvCxnSpPr>
            <p:nvPr/>
          </p:nvCxnSpPr>
          <p:spPr>
            <a:xfrm>
              <a:off x="2128584" y="773641"/>
              <a:ext cx="5592767" cy="2582"/>
            </a:xfrm>
            <a:prstGeom prst="straightConnector1">
              <a:avLst/>
            </a:prstGeom>
            <a:noFill/>
            <a:ln w="6350" cap="flat" cmpd="sng" algn="ctr">
              <a:solidFill>
                <a:srgbClr val="4472C4"/>
              </a:solidFill>
              <a:prstDash val="solid"/>
              <a:miter lim="800000"/>
              <a:headEnd type="triangle"/>
              <a:tailEnd type="triangle"/>
            </a:ln>
            <a:effectLst/>
          </p:spPr>
        </p:cxnSp>
        <p:sp>
          <p:nvSpPr>
            <p:cNvPr id="20" name="TextBox 19">
              <a:extLst>
                <a:ext uri="{FF2B5EF4-FFF2-40B4-BE49-F238E27FC236}">
                  <a16:creationId xmlns:a16="http://schemas.microsoft.com/office/drawing/2014/main" id="{872863C4-7BA8-D54B-9C05-53CE5DCA3433}"/>
                </a:ext>
              </a:extLst>
            </p:cNvPr>
            <p:cNvSpPr txBox="1"/>
            <p:nvPr/>
          </p:nvSpPr>
          <p:spPr>
            <a:xfrm>
              <a:off x="4118590" y="521251"/>
              <a:ext cx="14602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Original r-TWT SP</a:t>
              </a:r>
            </a:p>
          </p:txBody>
        </p:sp>
        <p:sp>
          <p:nvSpPr>
            <p:cNvPr id="21" name="TextBox 20">
              <a:extLst>
                <a:ext uri="{FF2B5EF4-FFF2-40B4-BE49-F238E27FC236}">
                  <a16:creationId xmlns:a16="http://schemas.microsoft.com/office/drawing/2014/main" id="{48F7D095-C869-8C4C-AC94-F5563E389358}"/>
                </a:ext>
              </a:extLst>
            </p:cNvPr>
            <p:cNvSpPr txBox="1"/>
            <p:nvPr/>
          </p:nvSpPr>
          <p:spPr>
            <a:xfrm>
              <a:off x="520708" y="2041570"/>
              <a:ext cx="409086"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AP</a:t>
              </a:r>
            </a:p>
          </p:txBody>
        </p:sp>
        <p:sp>
          <p:nvSpPr>
            <p:cNvPr id="22" name="TextBox 21">
              <a:extLst>
                <a:ext uri="{FF2B5EF4-FFF2-40B4-BE49-F238E27FC236}">
                  <a16:creationId xmlns:a16="http://schemas.microsoft.com/office/drawing/2014/main" id="{39B3F37E-8FE8-5C47-AD9F-298FACED3796}"/>
                </a:ext>
              </a:extLst>
            </p:cNvPr>
            <p:cNvSpPr txBox="1"/>
            <p:nvPr/>
          </p:nvSpPr>
          <p:spPr>
            <a:xfrm>
              <a:off x="512442" y="2370996"/>
              <a:ext cx="479811"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STA</a:t>
              </a:r>
            </a:p>
          </p:txBody>
        </p:sp>
        <p:pic>
          <p:nvPicPr>
            <p:cNvPr id="23" name="Picture 22">
              <a:extLst>
                <a:ext uri="{FF2B5EF4-FFF2-40B4-BE49-F238E27FC236}">
                  <a16:creationId xmlns:a16="http://schemas.microsoft.com/office/drawing/2014/main" id="{7F045C04-2948-E146-B451-FA5772C9F563}"/>
                </a:ext>
              </a:extLst>
            </p:cNvPr>
            <p:cNvPicPr>
              <a:picLocks noChangeAspect="1"/>
            </p:cNvPicPr>
            <p:nvPr/>
          </p:nvPicPr>
          <p:blipFill>
            <a:blip r:embed="rId3"/>
            <a:stretch>
              <a:fillRect/>
            </a:stretch>
          </p:blipFill>
          <p:spPr>
            <a:xfrm>
              <a:off x="2128584" y="2190597"/>
              <a:ext cx="133432" cy="135235"/>
            </a:xfrm>
            <a:prstGeom prst="rect">
              <a:avLst/>
            </a:prstGeom>
          </p:spPr>
        </p:pic>
        <p:cxnSp>
          <p:nvCxnSpPr>
            <p:cNvPr id="24" name="Straight Arrow Connector 23">
              <a:extLst>
                <a:ext uri="{FF2B5EF4-FFF2-40B4-BE49-F238E27FC236}">
                  <a16:creationId xmlns:a16="http://schemas.microsoft.com/office/drawing/2014/main" id="{0E956833-D75A-0C47-88C3-6F0FFB47B152}"/>
                </a:ext>
              </a:extLst>
            </p:cNvPr>
            <p:cNvCxnSpPr>
              <a:cxnSpLocks/>
            </p:cNvCxnSpPr>
            <p:nvPr/>
          </p:nvCxnSpPr>
          <p:spPr>
            <a:xfrm flipH="1">
              <a:off x="1999906" y="2789438"/>
              <a:ext cx="670318" cy="280780"/>
            </a:xfrm>
            <a:prstGeom prst="straightConnector1">
              <a:avLst/>
            </a:prstGeom>
            <a:noFill/>
            <a:ln w="6350" cap="flat" cmpd="sng" algn="ctr">
              <a:solidFill>
                <a:srgbClr val="4472C4"/>
              </a:solidFill>
              <a:prstDash val="solid"/>
              <a:miter lim="800000"/>
              <a:tailEnd type="triangle"/>
            </a:ln>
            <a:effectLst/>
          </p:spPr>
        </p:cxnSp>
        <p:sp>
          <p:nvSpPr>
            <p:cNvPr id="25" name="TextBox 24">
              <a:extLst>
                <a:ext uri="{FF2B5EF4-FFF2-40B4-BE49-F238E27FC236}">
                  <a16:creationId xmlns:a16="http://schemas.microsoft.com/office/drawing/2014/main" id="{5D146273-E665-7C4D-A756-E43A594179F2}"/>
                </a:ext>
              </a:extLst>
            </p:cNvPr>
            <p:cNvSpPr txBox="1"/>
            <p:nvPr/>
          </p:nvSpPr>
          <p:spPr>
            <a:xfrm>
              <a:off x="539843" y="3055679"/>
              <a:ext cx="2443098"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STA sends 60 MPDUs of TID 2, doesn’t have BUs for TID 3</a:t>
              </a:r>
            </a:p>
          </p:txBody>
        </p:sp>
        <p:sp>
          <p:nvSpPr>
            <p:cNvPr id="26" name="TextBox 25">
              <a:extLst>
                <a:ext uri="{FF2B5EF4-FFF2-40B4-BE49-F238E27FC236}">
                  <a16:creationId xmlns:a16="http://schemas.microsoft.com/office/drawing/2014/main" id="{933A7574-962B-1141-B36B-0E9FD0B27E26}"/>
                </a:ext>
              </a:extLst>
            </p:cNvPr>
            <p:cNvSpPr txBox="1"/>
            <p:nvPr/>
          </p:nvSpPr>
          <p:spPr>
            <a:xfrm>
              <a:off x="2521067" y="955483"/>
              <a:ext cx="164586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ACKs all 60 MPDUs</a:t>
              </a:r>
            </a:p>
          </p:txBody>
        </p:sp>
        <p:sp>
          <p:nvSpPr>
            <p:cNvPr id="27" name="TextBox 26">
              <a:extLst>
                <a:ext uri="{FF2B5EF4-FFF2-40B4-BE49-F238E27FC236}">
                  <a16:creationId xmlns:a16="http://schemas.microsoft.com/office/drawing/2014/main" id="{A1654DCB-5468-A944-9764-8157AECF9FDF}"/>
                </a:ext>
              </a:extLst>
            </p:cNvPr>
            <p:cNvSpPr txBox="1"/>
            <p:nvPr/>
          </p:nvSpPr>
          <p:spPr>
            <a:xfrm>
              <a:off x="4880192" y="718486"/>
              <a:ext cx="3988679"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includes 30 </a:t>
              </a:r>
              <a:r>
                <a:rPr lang="en-US" sz="1200" kern="1200" dirty="0">
                  <a:solidFill>
                    <a:prstClr val="black"/>
                  </a:solidFill>
                  <a:latin typeface="Calibri" panose="020F0502020204030204"/>
                  <a:ea typeface="+mn-ea"/>
                  <a:cs typeface="+mn-cs"/>
                </a:rPr>
                <a:t>DL BUs for TIDs 3 in AMPDU. AP doesn’t have</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buClrTx/>
                <a:defRPr/>
              </a:pPr>
              <a:r>
                <a:rPr lang="en-US" sz="1200" kern="1200" dirty="0">
                  <a:solidFill>
                    <a:prstClr val="black"/>
                  </a:solidFill>
                  <a:latin typeface="Calibri" panose="020F0502020204030204"/>
                  <a:ea typeface="+mn-ea"/>
                  <a:cs typeface="+mn-cs"/>
                </a:rPr>
                <a:t>m</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ore BUs for TID 2 or 3 but it should not indicate termination yet as all DL BUs are not </a:t>
              </a:r>
              <a:r>
                <a:rPr kumimoji="0" lang="en-US" sz="1200" b="0" i="0" u="none" strike="noStrike" kern="1200" cap="none" spc="0" normalizeH="0" baseline="0" noProof="0" dirty="0" err="1">
                  <a:ln>
                    <a:noFill/>
                  </a:ln>
                  <a:solidFill>
                    <a:prstClr val="black"/>
                  </a:solidFill>
                  <a:effectLst/>
                  <a:uLnTx/>
                  <a:uFillTx/>
                  <a:latin typeface="Calibri" panose="020F0502020204030204"/>
                  <a:ea typeface="+mn-ea"/>
                  <a:cs typeface="+mn-cs"/>
                </a:rPr>
                <a:t>ACKed</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28" name="Rectangle 27">
              <a:extLst>
                <a:ext uri="{FF2B5EF4-FFF2-40B4-BE49-F238E27FC236}">
                  <a16:creationId xmlns:a16="http://schemas.microsoft.com/office/drawing/2014/main" id="{B7B073FB-85A2-AB42-91FA-B80E94E621E2}"/>
                </a:ext>
              </a:extLst>
            </p:cNvPr>
            <p:cNvSpPr/>
            <p:nvPr/>
          </p:nvSpPr>
          <p:spPr>
            <a:xfrm>
              <a:off x="4917784" y="1733239"/>
              <a:ext cx="186765" cy="592310"/>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TextBox 28">
              <a:extLst>
                <a:ext uri="{FF2B5EF4-FFF2-40B4-BE49-F238E27FC236}">
                  <a16:creationId xmlns:a16="http://schemas.microsoft.com/office/drawing/2014/main" id="{62DEF8BC-C023-5F46-9AD6-EBF3249756F8}"/>
                </a:ext>
              </a:extLst>
            </p:cNvPr>
            <p:cNvSpPr txBox="1"/>
            <p:nvPr/>
          </p:nvSpPr>
          <p:spPr>
            <a:xfrm rot="16200000">
              <a:off x="4782141" y="1879476"/>
              <a:ext cx="461664"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ACK</a:t>
              </a:r>
            </a:p>
          </p:txBody>
        </p:sp>
        <p:cxnSp>
          <p:nvCxnSpPr>
            <p:cNvPr id="30" name="Straight Arrow Connector 29">
              <a:extLst>
                <a:ext uri="{FF2B5EF4-FFF2-40B4-BE49-F238E27FC236}">
                  <a16:creationId xmlns:a16="http://schemas.microsoft.com/office/drawing/2014/main" id="{85D4B770-0D9E-7845-B744-E21E59684DB1}"/>
                </a:ext>
              </a:extLst>
            </p:cNvPr>
            <p:cNvCxnSpPr>
              <a:cxnSpLocks/>
            </p:cNvCxnSpPr>
            <p:nvPr/>
          </p:nvCxnSpPr>
          <p:spPr>
            <a:xfrm flipH="1" flipV="1">
              <a:off x="3501643" y="1201645"/>
              <a:ext cx="134522" cy="153724"/>
            </a:xfrm>
            <a:prstGeom prst="straightConnector1">
              <a:avLst/>
            </a:prstGeom>
            <a:noFill/>
            <a:ln w="6350" cap="flat" cmpd="sng" algn="ctr">
              <a:solidFill>
                <a:srgbClr val="4472C4"/>
              </a:solidFill>
              <a:prstDash val="solid"/>
              <a:miter lim="800000"/>
              <a:tailEnd type="triangle"/>
            </a:ln>
            <a:effectLst/>
          </p:spPr>
        </p:cxnSp>
        <p:cxnSp>
          <p:nvCxnSpPr>
            <p:cNvPr id="31" name="Straight Arrow Connector 30">
              <a:extLst>
                <a:ext uri="{FF2B5EF4-FFF2-40B4-BE49-F238E27FC236}">
                  <a16:creationId xmlns:a16="http://schemas.microsoft.com/office/drawing/2014/main" id="{44E21EB3-27A1-1D4C-8B17-CED4937B374E}"/>
                </a:ext>
              </a:extLst>
            </p:cNvPr>
            <p:cNvCxnSpPr>
              <a:cxnSpLocks/>
              <a:stCxn id="45" idx="0"/>
            </p:cNvCxnSpPr>
            <p:nvPr/>
          </p:nvCxnSpPr>
          <p:spPr>
            <a:xfrm flipH="1" flipV="1">
              <a:off x="5536060" y="1302534"/>
              <a:ext cx="64401" cy="426488"/>
            </a:xfrm>
            <a:prstGeom prst="straightConnector1">
              <a:avLst/>
            </a:prstGeom>
            <a:noFill/>
            <a:ln w="6350" cap="flat" cmpd="sng" algn="ctr">
              <a:solidFill>
                <a:srgbClr val="4472C4"/>
              </a:solidFill>
              <a:prstDash val="solid"/>
              <a:miter lim="800000"/>
              <a:tailEnd type="triangle"/>
            </a:ln>
            <a:effectLst/>
          </p:spPr>
        </p:cxnSp>
        <p:grpSp>
          <p:nvGrpSpPr>
            <p:cNvPr id="32" name="Group 31">
              <a:extLst>
                <a:ext uri="{FF2B5EF4-FFF2-40B4-BE49-F238E27FC236}">
                  <a16:creationId xmlns:a16="http://schemas.microsoft.com/office/drawing/2014/main" id="{3C995082-DC0C-CE45-91F4-45D72A002A07}"/>
                </a:ext>
              </a:extLst>
            </p:cNvPr>
            <p:cNvGrpSpPr/>
            <p:nvPr/>
          </p:nvGrpSpPr>
          <p:grpSpPr>
            <a:xfrm>
              <a:off x="6082640" y="2325756"/>
              <a:ext cx="276999" cy="657850"/>
              <a:chOff x="6308669" y="2325756"/>
              <a:chExt cx="276999" cy="915254"/>
            </a:xfrm>
          </p:grpSpPr>
          <p:sp>
            <p:nvSpPr>
              <p:cNvPr id="36" name="Rectangle 35">
                <a:extLst>
                  <a:ext uri="{FF2B5EF4-FFF2-40B4-BE49-F238E27FC236}">
                    <a16:creationId xmlns:a16="http://schemas.microsoft.com/office/drawing/2014/main" id="{97A415A3-2BEC-864E-BF1D-4B26BBAE9487}"/>
                  </a:ext>
                </a:extLst>
              </p:cNvPr>
              <p:cNvSpPr/>
              <p:nvPr/>
            </p:nvSpPr>
            <p:spPr>
              <a:xfrm>
                <a:off x="6337834" y="2325756"/>
                <a:ext cx="230507" cy="915254"/>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TextBox 36">
                <a:extLst>
                  <a:ext uri="{FF2B5EF4-FFF2-40B4-BE49-F238E27FC236}">
                    <a16:creationId xmlns:a16="http://schemas.microsoft.com/office/drawing/2014/main" id="{55A5D4A5-ACCE-B444-A0B0-8C8A6D01402A}"/>
                  </a:ext>
                </a:extLst>
              </p:cNvPr>
              <p:cNvSpPr txBox="1"/>
              <p:nvPr/>
            </p:nvSpPr>
            <p:spPr>
              <a:xfrm rot="16200000">
                <a:off x="6109321" y="2562520"/>
                <a:ext cx="67569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a:t>
                </a:r>
              </a:p>
            </p:txBody>
          </p:sp>
        </p:grpSp>
        <p:sp>
          <p:nvSpPr>
            <p:cNvPr id="34" name="TextBox 33">
              <a:extLst>
                <a:ext uri="{FF2B5EF4-FFF2-40B4-BE49-F238E27FC236}">
                  <a16:creationId xmlns:a16="http://schemas.microsoft.com/office/drawing/2014/main" id="{E8C985AC-1BD1-DF4A-A6B9-3C56F6AB640C}"/>
                </a:ext>
              </a:extLst>
            </p:cNvPr>
            <p:cNvSpPr txBox="1"/>
            <p:nvPr/>
          </p:nvSpPr>
          <p:spPr>
            <a:xfrm>
              <a:off x="7185292" y="3043578"/>
              <a:ext cx="154247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STA ACKs and </a:t>
              </a:r>
            </a:p>
            <a:p>
              <a:pPr marL="0" marR="0" lvl="0" indent="0"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SP is e</a:t>
              </a:r>
              <a:r>
                <a:rPr kumimoji="0" lang="en-US" sz="1200" b="0" i="0" u="none" strike="noStrike" kern="1200" cap="none" spc="0" normalizeH="0" baseline="0" noProof="0" dirty="0" err="1">
                  <a:ln>
                    <a:noFill/>
                  </a:ln>
                  <a:solidFill>
                    <a:prstClr val="black"/>
                  </a:solidFill>
                  <a:effectLst/>
                  <a:uLnTx/>
                  <a:uFillTx/>
                  <a:latin typeface="Calibri" panose="020F0502020204030204"/>
                  <a:ea typeface="+mn-ea"/>
                  <a:cs typeface="+mn-cs"/>
                </a:rPr>
                <a:t>arly</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terminated</a:t>
              </a:r>
            </a:p>
          </p:txBody>
        </p:sp>
        <p:cxnSp>
          <p:nvCxnSpPr>
            <p:cNvPr id="35" name="Straight Arrow Connector 34">
              <a:extLst>
                <a:ext uri="{FF2B5EF4-FFF2-40B4-BE49-F238E27FC236}">
                  <a16:creationId xmlns:a16="http://schemas.microsoft.com/office/drawing/2014/main" id="{D7645A84-4D3A-BD44-A04C-BEC1C7B766EC}"/>
                </a:ext>
              </a:extLst>
            </p:cNvPr>
            <p:cNvCxnSpPr>
              <a:cxnSpLocks/>
            </p:cNvCxnSpPr>
            <p:nvPr/>
          </p:nvCxnSpPr>
          <p:spPr>
            <a:xfrm flipH="1" flipV="1">
              <a:off x="7037427" y="2709551"/>
              <a:ext cx="238618" cy="384888"/>
            </a:xfrm>
            <a:prstGeom prst="straightConnector1">
              <a:avLst/>
            </a:prstGeom>
            <a:noFill/>
            <a:ln w="6350" cap="flat" cmpd="sng" algn="ctr">
              <a:solidFill>
                <a:srgbClr val="4472C4"/>
              </a:solidFill>
              <a:prstDash val="solid"/>
              <a:miter lim="800000"/>
              <a:tailEnd type="triangle"/>
            </a:ln>
            <a:effectLst/>
          </p:spPr>
        </p:cxnSp>
      </p:grpSp>
      <p:sp>
        <p:nvSpPr>
          <p:cNvPr id="39" name="Google Shape;88;p1">
            <a:extLst>
              <a:ext uri="{FF2B5EF4-FFF2-40B4-BE49-F238E27FC236}">
                <a16:creationId xmlns:a16="http://schemas.microsoft.com/office/drawing/2014/main" id="{A039B639-B671-BB4B-87E7-D6551D2469C8}"/>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40" name="TextBox 39">
            <a:extLst>
              <a:ext uri="{FF2B5EF4-FFF2-40B4-BE49-F238E27FC236}">
                <a16:creationId xmlns:a16="http://schemas.microsoft.com/office/drawing/2014/main" id="{DD174B89-CA6E-CE46-98B0-AE544403499E}"/>
              </a:ext>
            </a:extLst>
          </p:cNvPr>
          <p:cNvSpPr txBox="1"/>
          <p:nvPr/>
        </p:nvSpPr>
        <p:spPr>
          <a:xfrm rot="16200000">
            <a:off x="4082581" y="4312542"/>
            <a:ext cx="967124" cy="276999"/>
          </a:xfrm>
          <a:prstGeom prst="rect">
            <a:avLst/>
          </a:prstGeom>
          <a:solidFill>
            <a:srgbClr val="FFC000"/>
          </a:solidFill>
          <a:ln>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Basic Trigger</a:t>
            </a:r>
          </a:p>
        </p:txBody>
      </p:sp>
      <p:pic>
        <p:nvPicPr>
          <p:cNvPr id="41" name="Picture 40">
            <a:extLst>
              <a:ext uri="{FF2B5EF4-FFF2-40B4-BE49-F238E27FC236}">
                <a16:creationId xmlns:a16="http://schemas.microsoft.com/office/drawing/2014/main" id="{9EACFBF0-A9A4-8B46-B0DE-A7FF463E0ECE}"/>
              </a:ext>
            </a:extLst>
          </p:cNvPr>
          <p:cNvPicPr>
            <a:picLocks noChangeAspect="1"/>
          </p:cNvPicPr>
          <p:nvPr/>
        </p:nvPicPr>
        <p:blipFill>
          <a:blip r:embed="rId3"/>
          <a:stretch>
            <a:fillRect/>
          </a:stretch>
        </p:blipFill>
        <p:spPr>
          <a:xfrm>
            <a:off x="4294047" y="4797151"/>
            <a:ext cx="133432" cy="135235"/>
          </a:xfrm>
          <a:prstGeom prst="rect">
            <a:avLst/>
          </a:prstGeom>
        </p:spPr>
      </p:pic>
      <p:sp>
        <p:nvSpPr>
          <p:cNvPr id="42" name="Rectangle 41">
            <a:extLst>
              <a:ext uri="{FF2B5EF4-FFF2-40B4-BE49-F238E27FC236}">
                <a16:creationId xmlns:a16="http://schemas.microsoft.com/office/drawing/2014/main" id="{9BAB624E-3DB8-7046-8D8B-E3E07974FCE5}"/>
              </a:ext>
            </a:extLst>
          </p:cNvPr>
          <p:cNvSpPr/>
          <p:nvPr/>
        </p:nvSpPr>
        <p:spPr>
          <a:xfrm>
            <a:off x="4832818" y="4928768"/>
            <a:ext cx="213440" cy="978771"/>
          </a:xfrm>
          <a:prstGeom prst="rect">
            <a:avLst/>
          </a:prstGeom>
          <a:solidFill>
            <a:srgbClr val="92D05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TextBox 42">
            <a:extLst>
              <a:ext uri="{FF2B5EF4-FFF2-40B4-BE49-F238E27FC236}">
                <a16:creationId xmlns:a16="http://schemas.microsoft.com/office/drawing/2014/main" id="{9E09184A-7E2F-D44B-ACA1-DDBBEB7374E1}"/>
              </a:ext>
            </a:extLst>
          </p:cNvPr>
          <p:cNvSpPr txBox="1"/>
          <p:nvPr/>
        </p:nvSpPr>
        <p:spPr>
          <a:xfrm rot="16200000">
            <a:off x="4576297" y="5298820"/>
            <a:ext cx="726481"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QoS Null</a:t>
            </a:r>
          </a:p>
        </p:txBody>
      </p:sp>
      <p:sp>
        <p:nvSpPr>
          <p:cNvPr id="46" name="TextBox 45">
            <a:extLst>
              <a:ext uri="{FF2B5EF4-FFF2-40B4-BE49-F238E27FC236}">
                <a16:creationId xmlns:a16="http://schemas.microsoft.com/office/drawing/2014/main" id="{EA67716C-C3A8-A34C-BA13-E9620FBFFB05}"/>
              </a:ext>
            </a:extLst>
          </p:cNvPr>
          <p:cNvSpPr txBox="1"/>
          <p:nvPr/>
        </p:nvSpPr>
        <p:spPr>
          <a:xfrm>
            <a:off x="3180534" y="5933657"/>
            <a:ext cx="3304148"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STA doesn’t have more UL BUs, so it indicates empty buffer for all TIDs_L by including QoS Control for each TID</a:t>
            </a:r>
          </a:p>
        </p:txBody>
      </p:sp>
      <p:cxnSp>
        <p:nvCxnSpPr>
          <p:cNvPr id="47" name="Straight Arrow Connector 46">
            <a:extLst>
              <a:ext uri="{FF2B5EF4-FFF2-40B4-BE49-F238E27FC236}">
                <a16:creationId xmlns:a16="http://schemas.microsoft.com/office/drawing/2014/main" id="{8A5B91E1-0AB3-8D44-841D-2AB35B6CFEB3}"/>
              </a:ext>
            </a:extLst>
          </p:cNvPr>
          <p:cNvCxnSpPr>
            <a:cxnSpLocks/>
          </p:cNvCxnSpPr>
          <p:nvPr/>
        </p:nvCxnSpPr>
        <p:spPr>
          <a:xfrm flipH="1">
            <a:off x="4158199" y="5663111"/>
            <a:ext cx="670318" cy="280780"/>
          </a:xfrm>
          <a:prstGeom prst="straightConnector1">
            <a:avLst/>
          </a:prstGeom>
          <a:noFill/>
          <a:ln w="6350" cap="flat" cmpd="sng" algn="ctr">
            <a:solidFill>
              <a:srgbClr val="4472C4"/>
            </a:solidFill>
            <a:prstDash val="solid"/>
            <a:miter lim="800000"/>
            <a:tailEnd type="triangle"/>
          </a:ln>
          <a:effectLst/>
        </p:spPr>
      </p:cxnSp>
      <p:sp>
        <p:nvSpPr>
          <p:cNvPr id="45" name="Rectangle 44">
            <a:extLst>
              <a:ext uri="{FF2B5EF4-FFF2-40B4-BE49-F238E27FC236}">
                <a16:creationId xmlns:a16="http://schemas.microsoft.com/office/drawing/2014/main" id="{5150FD41-5FD0-7A49-B2A3-D6A69108B619}"/>
              </a:ext>
            </a:extLst>
          </p:cNvPr>
          <p:cNvSpPr/>
          <p:nvPr/>
        </p:nvSpPr>
        <p:spPr>
          <a:xfrm>
            <a:off x="5511730" y="4342293"/>
            <a:ext cx="727719" cy="592310"/>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8" name="TextBox 47">
            <a:extLst>
              <a:ext uri="{FF2B5EF4-FFF2-40B4-BE49-F238E27FC236}">
                <a16:creationId xmlns:a16="http://schemas.microsoft.com/office/drawing/2014/main" id="{53BFA836-9388-1543-B9EE-AF9422F5A3E8}"/>
              </a:ext>
            </a:extLst>
          </p:cNvPr>
          <p:cNvSpPr txBox="1"/>
          <p:nvPr/>
        </p:nvSpPr>
        <p:spPr>
          <a:xfrm>
            <a:off x="5440507" y="4413692"/>
            <a:ext cx="851093"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QoS</a:t>
            </a:r>
          </a:p>
          <a:p>
            <a:pPr marL="0" marR="0" lvl="0" indent="0" algn="ctr"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 DATA</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9" name="Rectangle 48">
            <a:extLst>
              <a:ext uri="{FF2B5EF4-FFF2-40B4-BE49-F238E27FC236}">
                <a16:creationId xmlns:a16="http://schemas.microsoft.com/office/drawing/2014/main" id="{7162A8D4-AAE7-D246-AD77-67F49ADEEC38}"/>
              </a:ext>
            </a:extLst>
          </p:cNvPr>
          <p:cNvSpPr/>
          <p:nvPr/>
        </p:nvSpPr>
        <p:spPr>
          <a:xfrm>
            <a:off x="6760355" y="4104898"/>
            <a:ext cx="192353" cy="821085"/>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 name="TextBox 49">
            <a:extLst>
              <a:ext uri="{FF2B5EF4-FFF2-40B4-BE49-F238E27FC236}">
                <a16:creationId xmlns:a16="http://schemas.microsoft.com/office/drawing/2014/main" id="{068425C0-A1A2-B14F-8C96-8CDE58F47CE7}"/>
              </a:ext>
            </a:extLst>
          </p:cNvPr>
          <p:cNvSpPr txBox="1"/>
          <p:nvPr/>
        </p:nvSpPr>
        <p:spPr>
          <a:xfrm rot="16200000">
            <a:off x="6413036" y="4419351"/>
            <a:ext cx="881763"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QoS NULL</a:t>
            </a:r>
          </a:p>
        </p:txBody>
      </p:sp>
      <p:sp>
        <p:nvSpPr>
          <p:cNvPr id="51" name="Rectangle 50">
            <a:extLst>
              <a:ext uri="{FF2B5EF4-FFF2-40B4-BE49-F238E27FC236}">
                <a16:creationId xmlns:a16="http://schemas.microsoft.com/office/drawing/2014/main" id="{D34E6976-0B12-8F44-8FB1-6FA3EAC45574}"/>
              </a:ext>
            </a:extLst>
          </p:cNvPr>
          <p:cNvSpPr/>
          <p:nvPr/>
        </p:nvSpPr>
        <p:spPr>
          <a:xfrm>
            <a:off x="7070423" y="4944640"/>
            <a:ext cx="230507" cy="657850"/>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TextBox 51">
            <a:extLst>
              <a:ext uri="{FF2B5EF4-FFF2-40B4-BE49-F238E27FC236}">
                <a16:creationId xmlns:a16="http://schemas.microsoft.com/office/drawing/2014/main" id="{6589EC33-7E59-454D-9EA9-3060F07406D4}"/>
              </a:ext>
            </a:extLst>
          </p:cNvPr>
          <p:cNvSpPr txBox="1"/>
          <p:nvPr/>
        </p:nvSpPr>
        <p:spPr>
          <a:xfrm rot="16200000">
            <a:off x="6936926" y="5075866"/>
            <a:ext cx="485665"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ACK</a:t>
            </a:r>
          </a:p>
        </p:txBody>
      </p:sp>
      <p:sp>
        <p:nvSpPr>
          <p:cNvPr id="53" name="TextBox 52">
            <a:extLst>
              <a:ext uri="{FF2B5EF4-FFF2-40B4-BE49-F238E27FC236}">
                <a16:creationId xmlns:a16="http://schemas.microsoft.com/office/drawing/2014/main" id="{EBA1CF42-43B1-3846-83E2-872CE445C155}"/>
              </a:ext>
            </a:extLst>
          </p:cNvPr>
          <p:cNvSpPr txBox="1"/>
          <p:nvPr/>
        </p:nvSpPr>
        <p:spPr>
          <a:xfrm>
            <a:off x="7648556" y="3808940"/>
            <a:ext cx="2118162"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indicates EOSP=1, indicating termination</a:t>
            </a:r>
          </a:p>
        </p:txBody>
      </p:sp>
      <p:cxnSp>
        <p:nvCxnSpPr>
          <p:cNvPr id="54" name="Straight Arrow Connector 53">
            <a:extLst>
              <a:ext uri="{FF2B5EF4-FFF2-40B4-BE49-F238E27FC236}">
                <a16:creationId xmlns:a16="http://schemas.microsoft.com/office/drawing/2014/main" id="{604875A8-E673-C14E-9D95-EC867E23B6BD}"/>
              </a:ext>
            </a:extLst>
          </p:cNvPr>
          <p:cNvCxnSpPr>
            <a:cxnSpLocks/>
          </p:cNvCxnSpPr>
          <p:nvPr/>
        </p:nvCxnSpPr>
        <p:spPr>
          <a:xfrm flipV="1">
            <a:off x="6960870" y="4050121"/>
            <a:ext cx="724698" cy="382645"/>
          </a:xfrm>
          <a:prstGeom prst="straightConnector1">
            <a:avLst/>
          </a:prstGeom>
          <a:noFill/>
          <a:ln w="6350" cap="flat" cmpd="sng" algn="ctr">
            <a:solidFill>
              <a:srgbClr val="4472C4"/>
            </a:solidFill>
            <a:prstDash val="solid"/>
            <a:miter lim="800000"/>
            <a:tailEnd type="triangle"/>
          </a:ln>
          <a:effectLst/>
        </p:spPr>
      </p:cxnSp>
      <p:sp>
        <p:nvSpPr>
          <p:cNvPr id="56" name="Google Shape;87;p1">
            <a:extLst>
              <a:ext uri="{FF2B5EF4-FFF2-40B4-BE49-F238E27FC236}">
                <a16:creationId xmlns:a16="http://schemas.microsoft.com/office/drawing/2014/main" id="{330C8E12-B330-FB87-D08A-20310C3F3240}"/>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1224603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txBox="1">
            <a:spLocks noGrp="1"/>
          </p:cNvSpPr>
          <p:nvPr>
            <p:ph type="body" idx="1"/>
          </p:nvPr>
        </p:nvSpPr>
        <p:spPr>
          <a:xfrm>
            <a:off x="685800" y="1551040"/>
            <a:ext cx="8057606" cy="1593578"/>
          </a:xfrm>
          <a:prstGeom prst="rect">
            <a:avLst/>
          </a:prstGeom>
          <a:noFill/>
          <a:ln>
            <a:noFill/>
          </a:ln>
        </p:spPr>
        <p:txBody>
          <a:bodyPr spcFirstLastPara="1" wrap="square" lIns="92150" tIns="46075" rIns="92150" bIns="46075" anchor="t" anchorCtr="0">
            <a:noAutofit/>
          </a:bodyPr>
          <a:lstStyle/>
          <a:p>
            <a:pPr marL="257175" lvl="0" indent="-257175"/>
            <a:r>
              <a:rPr lang="en-US" dirty="0">
                <a:solidFill>
                  <a:schemeClr val="bg1">
                    <a:lumMod val="50000"/>
                  </a:schemeClr>
                </a:solidFill>
              </a:rPr>
              <a:t>STA sets up membership in an r-TWT schedule with TIDs 2, 3 in UL and DL</a:t>
            </a:r>
          </a:p>
          <a:p>
            <a:pPr marL="257175" lvl="0" indent="-257175"/>
            <a:r>
              <a:rPr lang="en-US" dirty="0">
                <a:solidFill>
                  <a:schemeClr val="bg1">
                    <a:lumMod val="50000"/>
                  </a:schemeClr>
                </a:solidFill>
              </a:rPr>
              <a:t>During an r-SP, STA runs out of traffic first and wants to terminate</a:t>
            </a:r>
          </a:p>
          <a:p>
            <a:pPr marL="257175" lvl="0" indent="-257175"/>
            <a:r>
              <a:rPr lang="en-US" dirty="0"/>
              <a:t>SP Termination with </a:t>
            </a:r>
            <a:r>
              <a:rPr lang="en-US" u="sng" dirty="0">
                <a:solidFill>
                  <a:srgbClr val="00B050"/>
                </a:solidFill>
              </a:rPr>
              <a:t>new proposed</a:t>
            </a:r>
            <a:r>
              <a:rPr lang="en-US" dirty="0">
                <a:solidFill>
                  <a:srgbClr val="00B050"/>
                </a:solidFill>
              </a:rPr>
              <a:t> </a:t>
            </a:r>
            <a:r>
              <a:rPr lang="en-US" dirty="0"/>
              <a:t>signaling:</a:t>
            </a:r>
          </a:p>
          <a:p>
            <a:pPr marL="714375" lvl="1" indent="-257175"/>
            <a:r>
              <a:rPr lang="en-US" dirty="0"/>
              <a:t>STA delivers its traffic and requests AP to terminate after receiving all MPDUs in current PPDU. AP notifies SP is terminated after STA ACKs all DL MPDUs </a:t>
            </a:r>
            <a:endParaRPr dirty="0"/>
          </a:p>
        </p:txBody>
      </p:sp>
      <p:sp>
        <p:nvSpPr>
          <p:cNvPr id="151" name="Google Shape;151;p7"/>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Example 2: STA runs out of UL traffic first</a:t>
            </a:r>
            <a:endParaRPr dirty="0"/>
          </a:p>
        </p:txBody>
      </p:sp>
      <p:sp>
        <p:nvSpPr>
          <p:cNvPr id="153" name="Google Shape;153;p7"/>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13</a:t>
            </a:fld>
            <a:endParaRPr/>
          </a:p>
        </p:txBody>
      </p:sp>
      <p:grpSp>
        <p:nvGrpSpPr>
          <p:cNvPr id="9" name="Group 8">
            <a:extLst>
              <a:ext uri="{FF2B5EF4-FFF2-40B4-BE49-F238E27FC236}">
                <a16:creationId xmlns:a16="http://schemas.microsoft.com/office/drawing/2014/main" id="{244776F4-5D9F-804A-848C-1B380E5B78F6}"/>
              </a:ext>
            </a:extLst>
          </p:cNvPr>
          <p:cNvGrpSpPr/>
          <p:nvPr/>
        </p:nvGrpSpPr>
        <p:grpSpPr>
          <a:xfrm>
            <a:off x="787571" y="3134522"/>
            <a:ext cx="8436790" cy="2791027"/>
            <a:chOff x="512442" y="521251"/>
            <a:chExt cx="8436790" cy="2791027"/>
          </a:xfrm>
        </p:grpSpPr>
        <p:sp>
          <p:nvSpPr>
            <p:cNvPr id="10" name="Rectangle 9">
              <a:extLst>
                <a:ext uri="{FF2B5EF4-FFF2-40B4-BE49-F238E27FC236}">
                  <a16:creationId xmlns:a16="http://schemas.microsoft.com/office/drawing/2014/main" id="{D624E51D-2FEE-6D4C-AEF1-E1EB3902610C}"/>
                </a:ext>
              </a:extLst>
            </p:cNvPr>
            <p:cNvSpPr/>
            <p:nvPr/>
          </p:nvSpPr>
          <p:spPr>
            <a:xfrm>
              <a:off x="4902974" y="1626675"/>
              <a:ext cx="2757009" cy="693244"/>
            </a:xfrm>
            <a:prstGeom prst="rect">
              <a:avLst/>
            </a:prstGeom>
            <a:pattFill prst="pct60">
              <a:fgClr>
                <a:srgbClr val="A5A5A5">
                  <a:lumMod val="20000"/>
                  <a:lumOff val="80000"/>
                </a:srgbClr>
              </a:fgClr>
              <a:bgClr>
                <a:sysClr val="window" lastClr="FFFFFF"/>
              </a:bgClr>
            </a:pattFill>
            <a:ln w="635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884AE825-4D3C-C843-8C8E-2A9B643A24C8}"/>
                </a:ext>
              </a:extLst>
            </p:cNvPr>
            <p:cNvSpPr/>
            <p:nvPr/>
          </p:nvSpPr>
          <p:spPr>
            <a:xfrm>
              <a:off x="2246671" y="1629688"/>
              <a:ext cx="3148538" cy="693058"/>
            </a:xfrm>
            <a:prstGeom prst="rect">
              <a:avLst/>
            </a:prstGeom>
            <a:solidFill>
              <a:schemeClr val="bg1">
                <a:lumMod val="85000"/>
              </a:schemeClr>
            </a:solidFill>
            <a:ln w="635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12D350EB-4E50-EE4C-A22E-2EFC938C4EC0}"/>
                </a:ext>
              </a:extLst>
            </p:cNvPr>
            <p:cNvSpPr/>
            <p:nvPr/>
          </p:nvSpPr>
          <p:spPr>
            <a:xfrm>
              <a:off x="1231177" y="1350364"/>
              <a:ext cx="247135" cy="975393"/>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3" name="Straight Arrow Connector 12">
              <a:extLst>
                <a:ext uri="{FF2B5EF4-FFF2-40B4-BE49-F238E27FC236}">
                  <a16:creationId xmlns:a16="http://schemas.microsoft.com/office/drawing/2014/main" id="{1B56FD9D-B1B9-CF4C-A10A-10F427204481}"/>
                </a:ext>
              </a:extLst>
            </p:cNvPr>
            <p:cNvCxnSpPr>
              <a:cxnSpLocks/>
            </p:cNvCxnSpPr>
            <p:nvPr/>
          </p:nvCxnSpPr>
          <p:spPr>
            <a:xfrm flipV="1">
              <a:off x="606287" y="2322746"/>
              <a:ext cx="7243169" cy="3013"/>
            </a:xfrm>
            <a:prstGeom prst="straightConnector1">
              <a:avLst/>
            </a:prstGeom>
            <a:noFill/>
            <a:ln w="12700" cap="flat" cmpd="sng" algn="ctr">
              <a:solidFill>
                <a:schemeClr val="tx1"/>
              </a:solidFill>
              <a:prstDash val="solid"/>
              <a:miter lim="800000"/>
              <a:tailEnd type="triangle"/>
            </a:ln>
            <a:effectLst/>
          </p:spPr>
        </p:cxnSp>
        <p:sp>
          <p:nvSpPr>
            <p:cNvPr id="14" name="Rectangle 13">
              <a:extLst>
                <a:ext uri="{FF2B5EF4-FFF2-40B4-BE49-F238E27FC236}">
                  <a16:creationId xmlns:a16="http://schemas.microsoft.com/office/drawing/2014/main" id="{B9AB0724-4C1B-1641-9A3F-04E080AFD62E}"/>
                </a:ext>
              </a:extLst>
            </p:cNvPr>
            <p:cNvSpPr/>
            <p:nvPr/>
          </p:nvSpPr>
          <p:spPr>
            <a:xfrm>
              <a:off x="2684806" y="2325756"/>
              <a:ext cx="816837" cy="644397"/>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TB PPDU</a:t>
              </a:r>
            </a:p>
          </p:txBody>
        </p:sp>
        <p:sp>
          <p:nvSpPr>
            <p:cNvPr id="15" name="Rectangle 14">
              <a:extLst>
                <a:ext uri="{FF2B5EF4-FFF2-40B4-BE49-F238E27FC236}">
                  <a16:creationId xmlns:a16="http://schemas.microsoft.com/office/drawing/2014/main" id="{684D3836-EB1C-F247-B889-51F05323F40F}"/>
                </a:ext>
              </a:extLst>
            </p:cNvPr>
            <p:cNvSpPr/>
            <p:nvPr/>
          </p:nvSpPr>
          <p:spPr>
            <a:xfrm>
              <a:off x="3621681" y="1733239"/>
              <a:ext cx="230507" cy="592518"/>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B0EDB9D6-FC03-C24A-8671-5ECD73E1C2B9}"/>
                </a:ext>
              </a:extLst>
            </p:cNvPr>
            <p:cNvSpPr txBox="1"/>
            <p:nvPr/>
          </p:nvSpPr>
          <p:spPr>
            <a:xfrm rot="16200000">
              <a:off x="1032219" y="1699561"/>
              <a:ext cx="645048"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Beacon</a:t>
              </a:r>
            </a:p>
          </p:txBody>
        </p:sp>
        <p:sp>
          <p:nvSpPr>
            <p:cNvPr id="17" name="TextBox 16">
              <a:extLst>
                <a:ext uri="{FF2B5EF4-FFF2-40B4-BE49-F238E27FC236}">
                  <a16:creationId xmlns:a16="http://schemas.microsoft.com/office/drawing/2014/main" id="{487F6987-8C82-C147-A526-FA30C2296F9C}"/>
                </a:ext>
              </a:extLst>
            </p:cNvPr>
            <p:cNvSpPr txBox="1"/>
            <p:nvPr/>
          </p:nvSpPr>
          <p:spPr>
            <a:xfrm rot="16200000">
              <a:off x="1916954" y="1691841"/>
              <a:ext cx="967124" cy="276999"/>
            </a:xfrm>
            <a:prstGeom prst="rect">
              <a:avLst/>
            </a:prstGeom>
            <a:solidFill>
              <a:srgbClr val="FFC000"/>
            </a:solidFill>
            <a:ln>
              <a:solidFill>
                <a:sysClr val="windowText" lastClr="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Basic Trigger</a:t>
              </a:r>
            </a:p>
          </p:txBody>
        </p:sp>
        <p:sp>
          <p:nvSpPr>
            <p:cNvPr id="18" name="TextBox 17">
              <a:extLst>
                <a:ext uri="{FF2B5EF4-FFF2-40B4-BE49-F238E27FC236}">
                  <a16:creationId xmlns:a16="http://schemas.microsoft.com/office/drawing/2014/main" id="{C345AE31-5FC9-8640-8160-61D0F38025C4}"/>
                </a:ext>
              </a:extLst>
            </p:cNvPr>
            <p:cNvSpPr txBox="1"/>
            <p:nvPr/>
          </p:nvSpPr>
          <p:spPr>
            <a:xfrm rot="16200000">
              <a:off x="3574373" y="1879886"/>
              <a:ext cx="356316"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a:t>
              </a:r>
            </a:p>
          </p:txBody>
        </p:sp>
        <p:cxnSp>
          <p:nvCxnSpPr>
            <p:cNvPr id="19" name="Straight Arrow Connector 18">
              <a:extLst>
                <a:ext uri="{FF2B5EF4-FFF2-40B4-BE49-F238E27FC236}">
                  <a16:creationId xmlns:a16="http://schemas.microsoft.com/office/drawing/2014/main" id="{D1A26DEB-1C3C-4941-8FB0-80A39FB0AD69}"/>
                </a:ext>
              </a:extLst>
            </p:cNvPr>
            <p:cNvCxnSpPr>
              <a:cxnSpLocks/>
            </p:cNvCxnSpPr>
            <p:nvPr/>
          </p:nvCxnSpPr>
          <p:spPr>
            <a:xfrm>
              <a:off x="2128584" y="773641"/>
              <a:ext cx="5592767" cy="2582"/>
            </a:xfrm>
            <a:prstGeom prst="straightConnector1">
              <a:avLst/>
            </a:prstGeom>
            <a:noFill/>
            <a:ln w="6350" cap="flat" cmpd="sng" algn="ctr">
              <a:solidFill>
                <a:srgbClr val="4472C4"/>
              </a:solidFill>
              <a:prstDash val="solid"/>
              <a:miter lim="800000"/>
              <a:headEnd type="triangle"/>
              <a:tailEnd type="triangle"/>
            </a:ln>
            <a:effectLst/>
          </p:spPr>
        </p:cxnSp>
        <p:sp>
          <p:nvSpPr>
            <p:cNvPr id="20" name="TextBox 19">
              <a:extLst>
                <a:ext uri="{FF2B5EF4-FFF2-40B4-BE49-F238E27FC236}">
                  <a16:creationId xmlns:a16="http://schemas.microsoft.com/office/drawing/2014/main" id="{872863C4-7BA8-D54B-9C05-53CE5DCA3433}"/>
                </a:ext>
              </a:extLst>
            </p:cNvPr>
            <p:cNvSpPr txBox="1"/>
            <p:nvPr/>
          </p:nvSpPr>
          <p:spPr>
            <a:xfrm>
              <a:off x="4118590" y="521251"/>
              <a:ext cx="146020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Original r-TWT SP</a:t>
              </a:r>
            </a:p>
          </p:txBody>
        </p:sp>
        <p:sp>
          <p:nvSpPr>
            <p:cNvPr id="21" name="TextBox 20">
              <a:extLst>
                <a:ext uri="{FF2B5EF4-FFF2-40B4-BE49-F238E27FC236}">
                  <a16:creationId xmlns:a16="http://schemas.microsoft.com/office/drawing/2014/main" id="{48F7D095-C869-8C4C-AC94-F5563E389358}"/>
                </a:ext>
              </a:extLst>
            </p:cNvPr>
            <p:cNvSpPr txBox="1"/>
            <p:nvPr/>
          </p:nvSpPr>
          <p:spPr>
            <a:xfrm>
              <a:off x="520708" y="2041570"/>
              <a:ext cx="409086"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AP</a:t>
              </a:r>
            </a:p>
          </p:txBody>
        </p:sp>
        <p:sp>
          <p:nvSpPr>
            <p:cNvPr id="22" name="TextBox 21">
              <a:extLst>
                <a:ext uri="{FF2B5EF4-FFF2-40B4-BE49-F238E27FC236}">
                  <a16:creationId xmlns:a16="http://schemas.microsoft.com/office/drawing/2014/main" id="{39B3F37E-8FE8-5C47-AD9F-298FACED3796}"/>
                </a:ext>
              </a:extLst>
            </p:cNvPr>
            <p:cNvSpPr txBox="1"/>
            <p:nvPr/>
          </p:nvSpPr>
          <p:spPr>
            <a:xfrm>
              <a:off x="512442" y="2370996"/>
              <a:ext cx="479811" cy="33855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STA</a:t>
              </a:r>
            </a:p>
          </p:txBody>
        </p:sp>
        <p:pic>
          <p:nvPicPr>
            <p:cNvPr id="23" name="Picture 22">
              <a:extLst>
                <a:ext uri="{FF2B5EF4-FFF2-40B4-BE49-F238E27FC236}">
                  <a16:creationId xmlns:a16="http://schemas.microsoft.com/office/drawing/2014/main" id="{7F045C04-2948-E146-B451-FA5772C9F563}"/>
                </a:ext>
              </a:extLst>
            </p:cNvPr>
            <p:cNvPicPr>
              <a:picLocks noChangeAspect="1"/>
            </p:cNvPicPr>
            <p:nvPr/>
          </p:nvPicPr>
          <p:blipFill>
            <a:blip r:embed="rId3"/>
            <a:stretch>
              <a:fillRect/>
            </a:stretch>
          </p:blipFill>
          <p:spPr>
            <a:xfrm>
              <a:off x="2128584" y="2190597"/>
              <a:ext cx="133432" cy="135235"/>
            </a:xfrm>
            <a:prstGeom prst="rect">
              <a:avLst/>
            </a:prstGeom>
          </p:spPr>
        </p:pic>
        <p:cxnSp>
          <p:nvCxnSpPr>
            <p:cNvPr id="24" name="Straight Arrow Connector 23">
              <a:extLst>
                <a:ext uri="{FF2B5EF4-FFF2-40B4-BE49-F238E27FC236}">
                  <a16:creationId xmlns:a16="http://schemas.microsoft.com/office/drawing/2014/main" id="{0E956833-D75A-0C47-88C3-6F0FFB47B152}"/>
                </a:ext>
              </a:extLst>
            </p:cNvPr>
            <p:cNvCxnSpPr>
              <a:cxnSpLocks/>
            </p:cNvCxnSpPr>
            <p:nvPr/>
          </p:nvCxnSpPr>
          <p:spPr>
            <a:xfrm flipH="1">
              <a:off x="1999906" y="2789438"/>
              <a:ext cx="670318" cy="280780"/>
            </a:xfrm>
            <a:prstGeom prst="straightConnector1">
              <a:avLst/>
            </a:prstGeom>
            <a:noFill/>
            <a:ln w="6350" cap="flat" cmpd="sng" algn="ctr">
              <a:solidFill>
                <a:srgbClr val="4472C4"/>
              </a:solidFill>
              <a:prstDash val="solid"/>
              <a:miter lim="800000"/>
              <a:tailEnd type="triangle"/>
            </a:ln>
            <a:effectLst/>
          </p:spPr>
        </p:cxnSp>
        <p:sp>
          <p:nvSpPr>
            <p:cNvPr id="26" name="TextBox 25">
              <a:extLst>
                <a:ext uri="{FF2B5EF4-FFF2-40B4-BE49-F238E27FC236}">
                  <a16:creationId xmlns:a16="http://schemas.microsoft.com/office/drawing/2014/main" id="{933A7574-962B-1141-B36B-0E9FD0B27E26}"/>
                </a:ext>
              </a:extLst>
            </p:cNvPr>
            <p:cNvSpPr txBox="1"/>
            <p:nvPr/>
          </p:nvSpPr>
          <p:spPr>
            <a:xfrm>
              <a:off x="2282759" y="709037"/>
              <a:ext cx="1645866"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ACKs all 60 MPDUs</a:t>
              </a:r>
            </a:p>
            <a:p>
              <a:pPr marL="0" marR="0" lvl="0" indent="0"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AP now knows STA has no BUs for TIDs_L</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TextBox 26">
              <a:extLst>
                <a:ext uri="{FF2B5EF4-FFF2-40B4-BE49-F238E27FC236}">
                  <a16:creationId xmlns:a16="http://schemas.microsoft.com/office/drawing/2014/main" id="{A1654DCB-5468-A944-9764-8157AECF9FDF}"/>
                </a:ext>
              </a:extLst>
            </p:cNvPr>
            <p:cNvSpPr txBox="1"/>
            <p:nvPr/>
          </p:nvSpPr>
          <p:spPr>
            <a:xfrm>
              <a:off x="4211862" y="736062"/>
              <a:ext cx="4737370"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AP includes </a:t>
              </a:r>
              <a:r>
                <a:rPr lang="en-US" sz="1200" kern="1200" dirty="0">
                  <a:solidFill>
                    <a:prstClr val="black"/>
                  </a:solidFill>
                  <a:latin typeface="Calibri" panose="020F0502020204030204"/>
                  <a:ea typeface="+mn-ea"/>
                  <a:cs typeface="+mn-cs"/>
                </a:rPr>
                <a:t>DL BUs for TID 3 in AMPDU (SN 101-130). AP doesn’t have</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buClrTx/>
                <a:defRPr/>
              </a:pPr>
              <a:r>
                <a:rPr lang="en-US" sz="1200" kern="1200" dirty="0">
                  <a:solidFill>
                    <a:prstClr val="black"/>
                  </a:solidFill>
                  <a:latin typeface="Calibri" panose="020F0502020204030204"/>
                  <a:ea typeface="+mn-ea"/>
                  <a:cs typeface="+mn-cs"/>
                </a:rPr>
                <a:t>m</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ore BUs so it </a:t>
              </a:r>
              <a:r>
                <a:rPr lang="en-US" sz="1200" kern="1200" dirty="0">
                  <a:solidFill>
                    <a:prstClr val="black"/>
                  </a:solidFill>
                  <a:latin typeface="Calibri" panose="020F0502020204030204"/>
                  <a:ea typeface="+mn-ea"/>
                  <a:cs typeface="+mn-cs"/>
                </a:rPr>
                <a:t>indicates to STA SP will be terminated after STA ACKs MPDUs until SN 130, by including new TWT  SP A-Control with following:</a:t>
              </a:r>
            </a:p>
            <a:p>
              <a:pPr>
                <a:buClrTx/>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Command:3, TID:3, Last SN:130</a:t>
              </a:r>
            </a:p>
          </p:txBody>
        </p:sp>
        <p:cxnSp>
          <p:nvCxnSpPr>
            <p:cNvPr id="30" name="Straight Arrow Connector 29">
              <a:extLst>
                <a:ext uri="{FF2B5EF4-FFF2-40B4-BE49-F238E27FC236}">
                  <a16:creationId xmlns:a16="http://schemas.microsoft.com/office/drawing/2014/main" id="{85D4B770-0D9E-7845-B744-E21E59684DB1}"/>
                </a:ext>
              </a:extLst>
            </p:cNvPr>
            <p:cNvCxnSpPr>
              <a:cxnSpLocks/>
            </p:cNvCxnSpPr>
            <p:nvPr/>
          </p:nvCxnSpPr>
          <p:spPr>
            <a:xfrm flipH="1" flipV="1">
              <a:off x="3501643" y="1201645"/>
              <a:ext cx="184477" cy="528485"/>
            </a:xfrm>
            <a:prstGeom prst="straightConnector1">
              <a:avLst/>
            </a:prstGeom>
            <a:noFill/>
            <a:ln w="6350" cap="flat" cmpd="sng" algn="ctr">
              <a:solidFill>
                <a:srgbClr val="4472C4"/>
              </a:solidFill>
              <a:prstDash val="solid"/>
              <a:miter lim="800000"/>
              <a:tailEnd type="triangle"/>
            </a:ln>
            <a:effectLst/>
          </p:spPr>
        </p:cxnSp>
        <p:cxnSp>
          <p:nvCxnSpPr>
            <p:cNvPr id="31" name="Straight Arrow Connector 30">
              <a:extLst>
                <a:ext uri="{FF2B5EF4-FFF2-40B4-BE49-F238E27FC236}">
                  <a16:creationId xmlns:a16="http://schemas.microsoft.com/office/drawing/2014/main" id="{44E21EB3-27A1-1D4C-8B17-CED4937B374E}"/>
                </a:ext>
              </a:extLst>
            </p:cNvPr>
            <p:cNvCxnSpPr>
              <a:cxnSpLocks/>
              <a:stCxn id="33" idx="0"/>
            </p:cNvCxnSpPr>
            <p:nvPr/>
          </p:nvCxnSpPr>
          <p:spPr>
            <a:xfrm flipV="1">
              <a:off x="4369887" y="1482975"/>
              <a:ext cx="167906" cy="254165"/>
            </a:xfrm>
            <a:prstGeom prst="straightConnector1">
              <a:avLst/>
            </a:prstGeom>
            <a:noFill/>
            <a:ln w="6350" cap="flat" cmpd="sng" algn="ctr">
              <a:solidFill>
                <a:srgbClr val="4472C4"/>
              </a:solidFill>
              <a:prstDash val="solid"/>
              <a:miter lim="800000"/>
              <a:tailEnd type="triangle"/>
            </a:ln>
            <a:effectLst/>
          </p:spPr>
        </p:cxnSp>
        <p:grpSp>
          <p:nvGrpSpPr>
            <p:cNvPr id="32" name="Group 31">
              <a:extLst>
                <a:ext uri="{FF2B5EF4-FFF2-40B4-BE49-F238E27FC236}">
                  <a16:creationId xmlns:a16="http://schemas.microsoft.com/office/drawing/2014/main" id="{3C995082-DC0C-CE45-91F4-45D72A002A07}"/>
                </a:ext>
              </a:extLst>
            </p:cNvPr>
            <p:cNvGrpSpPr/>
            <p:nvPr/>
          </p:nvGrpSpPr>
          <p:grpSpPr>
            <a:xfrm>
              <a:off x="4853609" y="2325756"/>
              <a:ext cx="276999" cy="657850"/>
              <a:chOff x="5079638" y="2325756"/>
              <a:chExt cx="276999" cy="915254"/>
            </a:xfrm>
          </p:grpSpPr>
          <p:sp>
            <p:nvSpPr>
              <p:cNvPr id="36" name="Rectangle 35">
                <a:extLst>
                  <a:ext uri="{FF2B5EF4-FFF2-40B4-BE49-F238E27FC236}">
                    <a16:creationId xmlns:a16="http://schemas.microsoft.com/office/drawing/2014/main" id="{97A415A3-2BEC-864E-BF1D-4B26BBAE9487}"/>
                  </a:ext>
                </a:extLst>
              </p:cNvPr>
              <p:cNvSpPr/>
              <p:nvPr/>
            </p:nvSpPr>
            <p:spPr>
              <a:xfrm>
                <a:off x="5108803" y="2325756"/>
                <a:ext cx="230507" cy="915254"/>
              </a:xfrm>
              <a:prstGeom prst="rect">
                <a:avLst/>
              </a:prstGeom>
              <a:solidFill>
                <a:srgbClr val="70AD47">
                  <a:lumMod val="60000"/>
                  <a:lumOff val="4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TextBox 36">
                <a:extLst>
                  <a:ext uri="{FF2B5EF4-FFF2-40B4-BE49-F238E27FC236}">
                    <a16:creationId xmlns:a16="http://schemas.microsoft.com/office/drawing/2014/main" id="{55A5D4A5-ACCE-B444-A0B0-8C8A6D01402A}"/>
                  </a:ext>
                </a:extLst>
              </p:cNvPr>
              <p:cNvSpPr txBox="1"/>
              <p:nvPr/>
            </p:nvSpPr>
            <p:spPr>
              <a:xfrm rot="16200000">
                <a:off x="4880290" y="2562520"/>
                <a:ext cx="67569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a:t>
                </a:r>
              </a:p>
            </p:txBody>
          </p:sp>
        </p:grpSp>
        <p:sp>
          <p:nvSpPr>
            <p:cNvPr id="34" name="TextBox 33">
              <a:extLst>
                <a:ext uri="{FF2B5EF4-FFF2-40B4-BE49-F238E27FC236}">
                  <a16:creationId xmlns:a16="http://schemas.microsoft.com/office/drawing/2014/main" id="{E8C985AC-1BD1-DF4A-A6B9-3C56F6AB640C}"/>
                </a:ext>
              </a:extLst>
            </p:cNvPr>
            <p:cNvSpPr txBox="1"/>
            <p:nvPr/>
          </p:nvSpPr>
          <p:spPr>
            <a:xfrm>
              <a:off x="5921558" y="2850613"/>
              <a:ext cx="173842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STA ACKs all MPDUs and </a:t>
              </a:r>
            </a:p>
            <a:p>
              <a:pPr marL="0" marR="0" lvl="0" indent="0"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SP is e</a:t>
              </a:r>
              <a:r>
                <a:rPr kumimoji="0" lang="en-US" sz="1200" b="0" i="0" u="none" strike="noStrike" kern="1200" cap="none" spc="0" normalizeH="0" baseline="0" noProof="0" dirty="0" err="1">
                  <a:ln>
                    <a:noFill/>
                  </a:ln>
                  <a:solidFill>
                    <a:prstClr val="black"/>
                  </a:solidFill>
                  <a:effectLst/>
                  <a:uLnTx/>
                  <a:uFillTx/>
                  <a:latin typeface="Calibri" panose="020F0502020204030204"/>
                  <a:ea typeface="+mn-ea"/>
                  <a:cs typeface="+mn-cs"/>
                </a:rPr>
                <a:t>arly</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terminated</a:t>
              </a:r>
            </a:p>
          </p:txBody>
        </p:sp>
        <p:cxnSp>
          <p:nvCxnSpPr>
            <p:cNvPr id="35" name="Straight Arrow Connector 34">
              <a:extLst>
                <a:ext uri="{FF2B5EF4-FFF2-40B4-BE49-F238E27FC236}">
                  <a16:creationId xmlns:a16="http://schemas.microsoft.com/office/drawing/2014/main" id="{D7645A84-4D3A-BD44-A04C-BEC1C7B766EC}"/>
                </a:ext>
              </a:extLst>
            </p:cNvPr>
            <p:cNvCxnSpPr>
              <a:cxnSpLocks/>
              <a:endCxn id="37" idx="2"/>
            </p:cNvCxnSpPr>
            <p:nvPr/>
          </p:nvCxnSpPr>
          <p:spPr>
            <a:xfrm flipH="1" flipV="1">
              <a:off x="5130609" y="2595481"/>
              <a:ext cx="801602" cy="360156"/>
            </a:xfrm>
            <a:prstGeom prst="straightConnector1">
              <a:avLst/>
            </a:prstGeom>
            <a:noFill/>
            <a:ln w="6350" cap="flat" cmpd="sng" algn="ctr">
              <a:solidFill>
                <a:srgbClr val="4472C4"/>
              </a:solidFill>
              <a:prstDash val="solid"/>
              <a:miter lim="800000"/>
              <a:tailEnd type="triangle"/>
            </a:ln>
            <a:effectLst/>
          </p:spPr>
        </p:cxnSp>
      </p:grpSp>
      <p:sp>
        <p:nvSpPr>
          <p:cNvPr id="39" name="Google Shape;88;p1">
            <a:extLst>
              <a:ext uri="{FF2B5EF4-FFF2-40B4-BE49-F238E27FC236}">
                <a16:creationId xmlns:a16="http://schemas.microsoft.com/office/drawing/2014/main" id="{A039B639-B671-BB4B-87E7-D6551D2469C8}"/>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48" name="TextBox 47">
            <a:extLst>
              <a:ext uri="{FF2B5EF4-FFF2-40B4-BE49-F238E27FC236}">
                <a16:creationId xmlns:a16="http://schemas.microsoft.com/office/drawing/2014/main" id="{1B4528A1-298F-3940-A2DD-DC9D36DBF6CF}"/>
              </a:ext>
            </a:extLst>
          </p:cNvPr>
          <p:cNvSpPr txBox="1"/>
          <p:nvPr/>
        </p:nvSpPr>
        <p:spPr>
          <a:xfrm>
            <a:off x="0" y="5695908"/>
            <a:ext cx="3304148"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A-MPDU with 60 MPDUs with SN 1-60</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&lt;TWT SP A-Control&gt;: Command: 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TID:2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Last SN = 60</a:t>
            </a:r>
          </a:p>
        </p:txBody>
      </p:sp>
      <p:sp>
        <p:nvSpPr>
          <p:cNvPr id="33" name="Rectangle 32">
            <a:extLst>
              <a:ext uri="{FF2B5EF4-FFF2-40B4-BE49-F238E27FC236}">
                <a16:creationId xmlns:a16="http://schemas.microsoft.com/office/drawing/2014/main" id="{3307C9D1-D891-CB40-9452-960ACC236267}"/>
              </a:ext>
            </a:extLst>
          </p:cNvPr>
          <p:cNvSpPr/>
          <p:nvPr/>
        </p:nvSpPr>
        <p:spPr>
          <a:xfrm>
            <a:off x="4277996" y="4350411"/>
            <a:ext cx="734039" cy="592518"/>
          </a:xfrm>
          <a:prstGeom prst="rect">
            <a:avLst/>
          </a:prstGeom>
          <a:solidFill>
            <a:srgbClr val="FFC000"/>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TextBox 39">
            <a:extLst>
              <a:ext uri="{FF2B5EF4-FFF2-40B4-BE49-F238E27FC236}">
                <a16:creationId xmlns:a16="http://schemas.microsoft.com/office/drawing/2014/main" id="{F0BF141B-DB87-7040-9DD3-05692739AF9F}"/>
              </a:ext>
            </a:extLst>
          </p:cNvPr>
          <p:cNvSpPr txBox="1"/>
          <p:nvPr/>
        </p:nvSpPr>
        <p:spPr>
          <a:xfrm>
            <a:off x="4253483" y="4508170"/>
            <a:ext cx="799514"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kern="1200" dirty="0">
                <a:solidFill>
                  <a:prstClr val="black"/>
                </a:solidFill>
                <a:latin typeface="Calibri" panose="020F0502020204030204"/>
                <a:ea typeface="+mn-ea"/>
                <a:cs typeface="+mn-cs"/>
              </a:rPr>
              <a:t>QoS DATA</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 name="Google Shape;87;p1">
            <a:extLst>
              <a:ext uri="{FF2B5EF4-FFF2-40B4-BE49-F238E27FC236}">
                <a16:creationId xmlns:a16="http://schemas.microsoft.com/office/drawing/2014/main" id="{88D9E5D8-97BD-F06A-8064-5CDE65C7C293}"/>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1064978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9"/>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1800"/>
              <a:buChar char="•"/>
            </a:pPr>
            <a:r>
              <a:rPr lang="en-US" dirty="0"/>
              <a:t>Discuss the need for r-TWT SP early termination</a:t>
            </a:r>
            <a:endParaRPr dirty="0"/>
          </a:p>
          <a:p>
            <a:pPr marL="257175" lvl="0" indent="-257175" algn="l" rtl="0">
              <a:spcBef>
                <a:spcPts val="450"/>
              </a:spcBef>
              <a:spcAft>
                <a:spcPts val="0"/>
              </a:spcAft>
              <a:buSzPts val="1800"/>
              <a:buChar char="•"/>
            </a:pPr>
            <a:r>
              <a:rPr lang="en-US" dirty="0"/>
              <a:t>Propose a signaling design to early terminate an r-TWT SP</a:t>
            </a:r>
            <a:endParaRPr dirty="0"/>
          </a:p>
        </p:txBody>
      </p:sp>
      <p:sp>
        <p:nvSpPr>
          <p:cNvPr id="171" name="Google Shape;171;p9"/>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Summary</a:t>
            </a:r>
            <a:endParaRPr/>
          </a:p>
        </p:txBody>
      </p:sp>
      <p:sp>
        <p:nvSpPr>
          <p:cNvPr id="173" name="Google Shape;173;p9"/>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14</a:t>
            </a:fld>
            <a:endParaRPr/>
          </a:p>
        </p:txBody>
      </p:sp>
      <p:sp>
        <p:nvSpPr>
          <p:cNvPr id="8" name="Google Shape;88;p1">
            <a:extLst>
              <a:ext uri="{FF2B5EF4-FFF2-40B4-BE49-F238E27FC236}">
                <a16:creationId xmlns:a16="http://schemas.microsoft.com/office/drawing/2014/main" id="{A6E4FF98-4137-5E44-841A-7417F81EDF63}"/>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B837FA0A-89A5-9F36-4B33-A81A7C356E08}"/>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CAEBDC-695E-7447-B64E-75E73C3E7F9D}"/>
              </a:ext>
            </a:extLst>
          </p:cNvPr>
          <p:cNvSpPr>
            <a:spLocks noGrp="1"/>
          </p:cNvSpPr>
          <p:nvPr>
            <p:ph type="body" idx="1"/>
          </p:nvPr>
        </p:nvSpPr>
        <p:spPr/>
        <p:txBody>
          <a:bodyPr/>
          <a:lstStyle/>
          <a:p>
            <a:pPr marL="571500" lvl="1" indent="0">
              <a:buNone/>
            </a:pPr>
            <a:endParaRPr lang="en-US" dirty="0"/>
          </a:p>
          <a:p>
            <a:r>
              <a:rPr lang="en-US" dirty="0"/>
              <a:t>SP1: Do you agree to add a new HE variant A-control field to signal TWT SP Termination (an example is described in Slide 8, but exact format/names are TBD)?</a:t>
            </a:r>
          </a:p>
          <a:p>
            <a:endParaRPr lang="en-US" dirty="0"/>
          </a:p>
        </p:txBody>
      </p:sp>
      <p:sp>
        <p:nvSpPr>
          <p:cNvPr id="3" name="Title 2">
            <a:extLst>
              <a:ext uri="{FF2B5EF4-FFF2-40B4-BE49-F238E27FC236}">
                <a16:creationId xmlns:a16="http://schemas.microsoft.com/office/drawing/2014/main" id="{6667550C-118F-2648-86DC-C3DD21E3CCD3}"/>
              </a:ext>
            </a:extLst>
          </p:cNvPr>
          <p:cNvSpPr>
            <a:spLocks noGrp="1"/>
          </p:cNvSpPr>
          <p:nvPr>
            <p:ph type="title"/>
          </p:nvPr>
        </p:nvSpPr>
        <p:spPr/>
        <p:txBody>
          <a:bodyPr/>
          <a:lstStyle/>
          <a:p>
            <a:r>
              <a:rPr lang="en-US"/>
              <a:t>Straw polls</a:t>
            </a:r>
            <a:endParaRPr lang="en-US" dirty="0"/>
          </a:p>
        </p:txBody>
      </p:sp>
      <p:sp>
        <p:nvSpPr>
          <p:cNvPr id="5" name="Slide Number Placeholder 4">
            <a:extLst>
              <a:ext uri="{FF2B5EF4-FFF2-40B4-BE49-F238E27FC236}">
                <a16:creationId xmlns:a16="http://schemas.microsoft.com/office/drawing/2014/main" id="{6FD2BD98-A22A-0448-B170-623C0D31164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a:p>
        </p:txBody>
      </p:sp>
      <p:sp>
        <p:nvSpPr>
          <p:cNvPr id="8" name="Google Shape;88;p1">
            <a:extLst>
              <a:ext uri="{FF2B5EF4-FFF2-40B4-BE49-F238E27FC236}">
                <a16:creationId xmlns:a16="http://schemas.microsoft.com/office/drawing/2014/main" id="{7738BC32-42D6-1244-A3AD-0EC9E8F0E5CB}"/>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6CC32D08-8B69-125D-E5E4-9B28106E73A8}"/>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2934518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41A4-E445-E341-AE26-836FC05E663F}"/>
              </a:ext>
            </a:extLst>
          </p:cNvPr>
          <p:cNvSpPr>
            <a:spLocks noGrp="1"/>
          </p:cNvSpPr>
          <p:nvPr>
            <p:ph type="title"/>
          </p:nvPr>
        </p:nvSpPr>
        <p:spPr/>
        <p:txBody>
          <a:bodyPr/>
          <a:lstStyle/>
          <a:p>
            <a:pPr algn="ctr"/>
            <a:r>
              <a:rPr lang="en-US" dirty="0"/>
              <a:t>Backup Slides</a:t>
            </a:r>
          </a:p>
        </p:txBody>
      </p:sp>
      <p:sp>
        <p:nvSpPr>
          <p:cNvPr id="3" name="Text Placeholder 2">
            <a:extLst>
              <a:ext uri="{FF2B5EF4-FFF2-40B4-BE49-F238E27FC236}">
                <a16:creationId xmlns:a16="http://schemas.microsoft.com/office/drawing/2014/main" id="{6EE89521-08F8-6D4D-B95F-AA0992431526}"/>
              </a:ext>
            </a:extLst>
          </p:cNvPr>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C5E90FC0-BCAA-904F-B4E3-A1D8D2D9772C}"/>
              </a:ext>
            </a:extLst>
          </p:cNvPr>
          <p:cNvSpPr>
            <a:spLocks noGrp="1"/>
          </p:cNvSpPr>
          <p:nvPr>
            <p:ph type="ftr" idx="11"/>
          </p:nvPr>
        </p:nvSpPr>
        <p:spPr/>
        <p:txBody>
          <a:bodyPr/>
          <a:lstStyle/>
          <a:p>
            <a:r>
              <a:rPr lang="en-US"/>
              <a:t>M. Kumail Haider et al. FB</a:t>
            </a:r>
            <a:endParaRPr lang="en-US" dirty="0"/>
          </a:p>
        </p:txBody>
      </p:sp>
      <p:sp>
        <p:nvSpPr>
          <p:cNvPr id="5" name="Slide Number Placeholder 4">
            <a:extLst>
              <a:ext uri="{FF2B5EF4-FFF2-40B4-BE49-F238E27FC236}">
                <a16:creationId xmlns:a16="http://schemas.microsoft.com/office/drawing/2014/main" id="{3891AC54-8A96-8442-BDF0-0ED09196AD9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16</a:t>
            </a:fld>
            <a:endParaRPr/>
          </a:p>
        </p:txBody>
      </p:sp>
      <p:sp>
        <p:nvSpPr>
          <p:cNvPr id="8" name="Google Shape;87;p1">
            <a:extLst>
              <a:ext uri="{FF2B5EF4-FFF2-40B4-BE49-F238E27FC236}">
                <a16:creationId xmlns:a16="http://schemas.microsoft.com/office/drawing/2014/main" id="{DEE5F3C7-43C4-53C2-A1CA-088ABB37AE2F}"/>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1110225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8B1467D-FDB1-424E-985F-DA7811E73D04}"/>
              </a:ext>
            </a:extLst>
          </p:cNvPr>
          <p:cNvSpPr>
            <a:spLocks noGrp="1"/>
          </p:cNvSpPr>
          <p:nvPr>
            <p:ph type="ftr" idx="11"/>
          </p:nvPr>
        </p:nvSpPr>
        <p:spPr/>
        <p:txBody>
          <a:bodyPr/>
          <a:lstStyle/>
          <a:p>
            <a:r>
              <a:rPr lang="en-US"/>
              <a:t>M. Kumail Haider et al. FB</a:t>
            </a:r>
            <a:endParaRPr lang="en-US" dirty="0"/>
          </a:p>
        </p:txBody>
      </p:sp>
      <p:sp>
        <p:nvSpPr>
          <p:cNvPr id="5" name="Slide Number Placeholder 4">
            <a:extLst>
              <a:ext uri="{FF2B5EF4-FFF2-40B4-BE49-F238E27FC236}">
                <a16:creationId xmlns:a16="http://schemas.microsoft.com/office/drawing/2014/main" id="{0E434074-B34B-4046-9D59-FECE4AF45B3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17</a:t>
            </a:fld>
            <a:endParaRPr/>
          </a:p>
        </p:txBody>
      </p:sp>
      <p:pic>
        <p:nvPicPr>
          <p:cNvPr id="7" name="Picture 6">
            <a:extLst>
              <a:ext uri="{FF2B5EF4-FFF2-40B4-BE49-F238E27FC236}">
                <a16:creationId xmlns:a16="http://schemas.microsoft.com/office/drawing/2014/main" id="{4B07EB8E-1D97-8841-8116-869DB7D2478F}"/>
              </a:ext>
            </a:extLst>
          </p:cNvPr>
          <p:cNvPicPr>
            <a:picLocks noChangeAspect="1"/>
          </p:cNvPicPr>
          <p:nvPr/>
        </p:nvPicPr>
        <p:blipFill>
          <a:blip r:embed="rId2"/>
          <a:stretch>
            <a:fillRect/>
          </a:stretch>
        </p:blipFill>
        <p:spPr>
          <a:xfrm>
            <a:off x="1713707" y="1526049"/>
            <a:ext cx="5716586" cy="4120919"/>
          </a:xfrm>
          <a:prstGeom prst="rect">
            <a:avLst/>
          </a:prstGeom>
        </p:spPr>
      </p:pic>
      <p:sp>
        <p:nvSpPr>
          <p:cNvPr id="9" name="Google Shape;87;p1">
            <a:extLst>
              <a:ext uri="{FF2B5EF4-FFF2-40B4-BE49-F238E27FC236}">
                <a16:creationId xmlns:a16="http://schemas.microsoft.com/office/drawing/2014/main" id="{12F487A9-1AEE-522B-3795-E4F51A076C5E}"/>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461933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2000"/>
              <a:buFont typeface="Arial"/>
              <a:buChar char="•"/>
            </a:pPr>
            <a:r>
              <a:rPr lang="en-US" sz="2000" dirty="0"/>
              <a:t>For supporting latency sensitive traffic, restricted TWT (r-TWT) is defined in 11be. r-TWT membership is associated with a set of DL/UL TIDs (r-TWT TIDs).</a:t>
            </a:r>
            <a:endParaRPr dirty="0"/>
          </a:p>
          <a:p>
            <a:pPr marL="257175" lvl="0" indent="-130175" algn="l" rtl="0">
              <a:spcBef>
                <a:spcPts val="450"/>
              </a:spcBef>
              <a:spcAft>
                <a:spcPts val="0"/>
              </a:spcAft>
              <a:buSzPts val="2000"/>
              <a:buFont typeface="Arial"/>
              <a:buNone/>
            </a:pPr>
            <a:endParaRPr sz="2000" dirty="0"/>
          </a:p>
          <a:p>
            <a:pPr marL="257175" lvl="0" indent="-257175" algn="l" rtl="0">
              <a:spcBef>
                <a:spcPts val="450"/>
              </a:spcBef>
              <a:spcAft>
                <a:spcPts val="0"/>
              </a:spcAft>
              <a:buSzPts val="2000"/>
              <a:buFont typeface="Arial"/>
              <a:buChar char="•"/>
            </a:pPr>
            <a:r>
              <a:rPr lang="en-US" sz="2000" dirty="0"/>
              <a:t>If the latency sensitive traffic has been delivered and the r-TWT SP still has time remaining, terminating the SP can help STA enter doze state and save power, when applicable</a:t>
            </a:r>
            <a:endParaRPr lang="en-US" sz="1800" dirty="0"/>
          </a:p>
          <a:p>
            <a:pPr marL="257175" lvl="0" indent="-257175" algn="l" rtl="0">
              <a:spcBef>
                <a:spcPts val="450"/>
              </a:spcBef>
              <a:spcAft>
                <a:spcPts val="0"/>
              </a:spcAft>
              <a:buSzPts val="2000"/>
              <a:buFont typeface="Arial"/>
              <a:buChar char="•"/>
            </a:pPr>
            <a:endParaRPr lang="en-US" sz="1800" dirty="0"/>
          </a:p>
          <a:p>
            <a:pPr marL="257175" lvl="0" indent="-257175" algn="l" rtl="0">
              <a:spcBef>
                <a:spcPts val="450"/>
              </a:spcBef>
              <a:spcAft>
                <a:spcPts val="0"/>
              </a:spcAft>
              <a:buSzPts val="2000"/>
              <a:buFont typeface="Arial"/>
              <a:buChar char="•"/>
            </a:pPr>
            <a:r>
              <a:rPr lang="en-US" sz="2000" dirty="0"/>
              <a:t>In this contribution, we propose additional enhancement, on top of TWT SP early termination in baseline, to support the  r-TWT SP termination.</a:t>
            </a:r>
            <a:endParaRPr dirty="0"/>
          </a:p>
          <a:p>
            <a:pPr marL="257175" lvl="0" indent="-130175" algn="l" rtl="0">
              <a:spcBef>
                <a:spcPts val="450"/>
              </a:spcBef>
              <a:spcAft>
                <a:spcPts val="0"/>
              </a:spcAft>
              <a:buSzPts val="2000"/>
              <a:buFont typeface="Arial"/>
              <a:buNone/>
            </a:pPr>
            <a:endParaRPr lang="en-US" sz="2000" dirty="0"/>
          </a:p>
          <a:p>
            <a:pPr marL="257175" lvl="0" indent="-257175" algn="l" rtl="0">
              <a:spcBef>
                <a:spcPts val="450"/>
              </a:spcBef>
              <a:spcAft>
                <a:spcPts val="0"/>
              </a:spcAft>
              <a:buSzPts val="2000"/>
              <a:buChar char="•"/>
            </a:pPr>
            <a:r>
              <a:rPr lang="en-US" sz="2000" dirty="0"/>
              <a:t>Related LB266 CIDs:</a:t>
            </a:r>
            <a:endParaRPr lang="en-US" dirty="0"/>
          </a:p>
          <a:p>
            <a:pPr marL="600075" lvl="1" indent="-257175" algn="l" rtl="0">
              <a:spcBef>
                <a:spcPts val="375"/>
              </a:spcBef>
              <a:spcAft>
                <a:spcPts val="0"/>
              </a:spcAft>
              <a:buSzPts val="2000"/>
              <a:buChar char="o"/>
            </a:pPr>
            <a:r>
              <a:rPr lang="en-US" sz="2000" dirty="0"/>
              <a:t>10693, 10917, 12270, 12275, 13041, 13106, 13108, 13234, 13664</a:t>
            </a:r>
            <a:endParaRPr lang="en-US" dirty="0"/>
          </a:p>
        </p:txBody>
      </p:sp>
      <p:sp>
        <p:nvSpPr>
          <p:cNvPr id="95" name="Google Shape;95;p2"/>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Abstract</a:t>
            </a:r>
            <a:endParaRPr/>
          </a:p>
        </p:txBody>
      </p:sp>
      <p:sp>
        <p:nvSpPr>
          <p:cNvPr id="97" name="Google Shape;97;p2"/>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2</a:t>
            </a:fld>
            <a:endParaRPr/>
          </a:p>
        </p:txBody>
      </p:sp>
      <p:sp>
        <p:nvSpPr>
          <p:cNvPr id="8" name="Google Shape;88;p1">
            <a:extLst>
              <a:ext uri="{FF2B5EF4-FFF2-40B4-BE49-F238E27FC236}">
                <a16:creationId xmlns:a16="http://schemas.microsoft.com/office/drawing/2014/main" id="{AA04D67E-6E52-2B4B-A804-DE1F27992861}"/>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A580F06B-D0C0-5587-A7FA-9B02233D3C50}"/>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1600"/>
              <a:buFont typeface="Arial"/>
              <a:buChar char="•"/>
            </a:pPr>
            <a:r>
              <a:rPr lang="en-US" sz="1600" dirty="0"/>
              <a:t>In 11ax spec, when a TWT SP termination is detected by a STA within the TWT SP, the STA may transition to the doze state</a:t>
            </a:r>
          </a:p>
          <a:p>
            <a:pPr marL="257175" lvl="0" indent="-257175" algn="l" rtl="0">
              <a:spcBef>
                <a:spcPts val="0"/>
              </a:spcBef>
              <a:spcAft>
                <a:spcPts val="0"/>
              </a:spcAft>
              <a:buSzPts val="1600"/>
              <a:buFont typeface="Arial"/>
              <a:buChar char="•"/>
            </a:pPr>
            <a:r>
              <a:rPr lang="en-US" sz="1600" dirty="0"/>
              <a:t>r-TWT SPs may be terminated using the same baseline mechanism as r-TWT is based on b-TWT</a:t>
            </a:r>
            <a:endParaRPr dirty="0"/>
          </a:p>
          <a:p>
            <a:pPr marL="257175" lvl="0" indent="-257175" algn="l" rtl="0">
              <a:spcBef>
                <a:spcPts val="450"/>
              </a:spcBef>
              <a:spcAft>
                <a:spcPts val="0"/>
              </a:spcAft>
              <a:buSzPts val="1600"/>
              <a:buFont typeface="Arial"/>
              <a:buChar char="•"/>
            </a:pPr>
            <a:r>
              <a:rPr lang="en-US" sz="1600" dirty="0"/>
              <a:t>As per baseline, a STA can classify any of following events as a TWT SP termination (26.8.5)</a:t>
            </a:r>
            <a:endParaRPr dirty="0"/>
          </a:p>
          <a:p>
            <a:pPr marL="600075" lvl="1" indent="-257175" algn="l" rtl="0">
              <a:spcBef>
                <a:spcPts val="375"/>
              </a:spcBef>
              <a:spcAft>
                <a:spcPts val="0"/>
              </a:spcAft>
              <a:buSzPts val="1400"/>
              <a:buFont typeface="Arial"/>
              <a:buChar char="•"/>
            </a:pPr>
            <a:r>
              <a:rPr lang="en-US" sz="1400" dirty="0"/>
              <a:t>The transmission by the STA of an acknowledgment in response to an individually addressed QoS Data or QoS Null frame sent by the AP that had the </a:t>
            </a:r>
            <a:r>
              <a:rPr lang="en-US" sz="1400" b="1" dirty="0"/>
              <a:t>EOSP</a:t>
            </a:r>
            <a:r>
              <a:rPr lang="en-US" sz="1400" dirty="0"/>
              <a:t> subfield equal to 1</a:t>
            </a:r>
            <a:endParaRPr dirty="0"/>
          </a:p>
          <a:p>
            <a:pPr marL="600075" lvl="1" indent="-257175" algn="l" rtl="0">
              <a:spcBef>
                <a:spcPts val="375"/>
              </a:spcBef>
              <a:spcAft>
                <a:spcPts val="0"/>
              </a:spcAft>
              <a:buSzPts val="1400"/>
              <a:buFont typeface="Arial"/>
              <a:buChar char="•"/>
            </a:pPr>
            <a:r>
              <a:rPr lang="en-US" sz="1400" dirty="0"/>
              <a:t>The transmission by the STA of an acknowledgment in response to an individually addressed frame that is neither a QoS Data frame nor a QoS Null frame, sent by AP with the </a:t>
            </a:r>
            <a:r>
              <a:rPr lang="en-US" sz="1400" b="1" dirty="0"/>
              <a:t>More Data </a:t>
            </a:r>
            <a:r>
              <a:rPr lang="en-US" sz="1400" dirty="0"/>
              <a:t>field equal to 0.</a:t>
            </a:r>
            <a:endParaRPr dirty="0"/>
          </a:p>
          <a:p>
            <a:pPr marL="600075" lvl="1" indent="-257175" algn="l" rtl="0">
              <a:spcBef>
                <a:spcPts val="375"/>
              </a:spcBef>
              <a:spcAft>
                <a:spcPts val="0"/>
              </a:spcAft>
              <a:buSzPts val="1400"/>
              <a:buFont typeface="Arial"/>
              <a:buChar char="•"/>
            </a:pPr>
            <a:r>
              <a:rPr lang="en-US" sz="1400" dirty="0"/>
              <a:t>…</a:t>
            </a:r>
            <a:endParaRPr dirty="0"/>
          </a:p>
          <a:p>
            <a:pPr marL="600075" lvl="1" indent="-257175" algn="l" rtl="0">
              <a:spcBef>
                <a:spcPts val="375"/>
              </a:spcBef>
              <a:spcAft>
                <a:spcPts val="0"/>
              </a:spcAft>
              <a:buSzPts val="1400"/>
              <a:buFont typeface="Arial"/>
              <a:buChar char="•"/>
            </a:pPr>
            <a:r>
              <a:rPr lang="en-US" sz="1400" dirty="0"/>
              <a:t>The reception of a Trigger frame sent by the TWT responding STA or TWT scheduling AP that has the </a:t>
            </a:r>
            <a:r>
              <a:rPr lang="en-US" sz="1400" b="1" dirty="0"/>
              <a:t>More TF </a:t>
            </a:r>
            <a:r>
              <a:rPr lang="en-US" sz="1400" dirty="0"/>
              <a:t>field equal to 0 and is not addressed to the TWT requesting STA or TWT scheduled STA provided that the TWT requesting STA or TWT scheduled STA is either awake for an announced trigger-enabled TWT SP but didn’t transmit an indication that it is in the awake state to the TWT responding STA or TWT scheduling AP, or is awake for an unannounced trigger-enabled TWT SP.</a:t>
            </a:r>
            <a:endParaRPr dirty="0"/>
          </a:p>
          <a:p>
            <a:pPr marL="600075" lvl="1" indent="-257175" algn="l" rtl="0">
              <a:spcBef>
                <a:spcPts val="375"/>
              </a:spcBef>
              <a:spcAft>
                <a:spcPts val="0"/>
              </a:spcAft>
              <a:buSzPts val="1400"/>
              <a:buFont typeface="Arial"/>
              <a:buChar char="•"/>
            </a:pPr>
            <a:r>
              <a:rPr lang="en-US" sz="1400" dirty="0"/>
              <a:t>…</a:t>
            </a:r>
          </a:p>
          <a:p>
            <a:pPr marL="600075" lvl="1" indent="-257175" algn="l" rtl="0">
              <a:spcBef>
                <a:spcPts val="375"/>
              </a:spcBef>
              <a:spcAft>
                <a:spcPts val="0"/>
              </a:spcAft>
              <a:buSzPts val="1400"/>
              <a:buFont typeface="Arial"/>
              <a:buChar char="•"/>
            </a:pPr>
            <a:endParaRPr lang="en-US" sz="1400" dirty="0"/>
          </a:p>
        </p:txBody>
      </p:sp>
      <p:sp>
        <p:nvSpPr>
          <p:cNvPr id="104" name="Google Shape;104;p3"/>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Background: 11ax TWT SP Termination</a:t>
            </a:r>
            <a:endParaRPr/>
          </a:p>
        </p:txBody>
      </p:sp>
      <p:sp>
        <p:nvSpPr>
          <p:cNvPr id="106" name="Google Shape;106;p3"/>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3</a:t>
            </a:fld>
            <a:endParaRPr/>
          </a:p>
        </p:txBody>
      </p:sp>
      <p:sp>
        <p:nvSpPr>
          <p:cNvPr id="8" name="Google Shape;88;p1">
            <a:extLst>
              <a:ext uri="{FF2B5EF4-FFF2-40B4-BE49-F238E27FC236}">
                <a16:creationId xmlns:a16="http://schemas.microsoft.com/office/drawing/2014/main" id="{E9142779-6BD8-1C41-9257-900FD3C20E51}"/>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1FB8F679-8D83-8BD5-7941-B8ACE486CB90}"/>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body" idx="1"/>
          </p:nvPr>
        </p:nvSpPr>
        <p:spPr>
          <a:xfrm>
            <a:off x="685800" y="1600200"/>
            <a:ext cx="7909560" cy="4937760"/>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1800"/>
              <a:buChar char="•"/>
            </a:pPr>
            <a:r>
              <a:rPr lang="en-US" sz="2000" dirty="0"/>
              <a:t>r-TWT membership is set up associated with a set of TIDs (</a:t>
            </a:r>
            <a:r>
              <a:rPr lang="en-US" sz="20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TIDs_L</a:t>
            </a:r>
            <a:r>
              <a:rPr lang="en-US" sz="2000" dirty="0"/>
              <a:t>) in UL/DL</a:t>
            </a:r>
            <a:endParaRPr sz="2000" dirty="0"/>
          </a:p>
          <a:p>
            <a:pPr marL="257175" lvl="0" indent="-257175" algn="l" rtl="0">
              <a:spcBef>
                <a:spcPts val="450"/>
              </a:spcBef>
              <a:spcAft>
                <a:spcPts val="0"/>
              </a:spcAft>
              <a:buSzPts val="1800"/>
              <a:buChar char="•"/>
            </a:pPr>
            <a:r>
              <a:rPr lang="en-US" sz="2000" dirty="0"/>
              <a:t>Prior discussions:</a:t>
            </a:r>
            <a:endParaRPr sz="2000" dirty="0"/>
          </a:p>
          <a:p>
            <a:pPr marL="600075" lvl="1" indent="-257175">
              <a:buSzPts val="1600"/>
            </a:pPr>
            <a:r>
              <a:rPr lang="en-US" sz="1800" dirty="0"/>
              <a:t>11-21/</a:t>
            </a:r>
            <a:r>
              <a:rPr lang="en-US" sz="1800" u="sng" dirty="0">
                <a:solidFill>
                  <a:schemeClr val="hlink"/>
                </a:solidFill>
                <a:hlinkClick r:id="rId3"/>
              </a:rPr>
              <a:t>1115r1</a:t>
            </a:r>
            <a:r>
              <a:rPr lang="en-US" sz="1800" dirty="0"/>
              <a:t>: CC36-CR-35.6 Traffic Prioritization During Restricted TWT SPs</a:t>
            </a:r>
          </a:p>
          <a:p>
            <a:pPr marL="600075" lvl="1" indent="-257175" algn="l" rtl="0">
              <a:spcBef>
                <a:spcPts val="375"/>
              </a:spcBef>
              <a:spcAft>
                <a:spcPts val="0"/>
              </a:spcAft>
              <a:buSzPts val="1600"/>
              <a:buChar char="o"/>
            </a:pPr>
            <a:endParaRPr sz="1800" dirty="0"/>
          </a:p>
          <a:p>
            <a:pPr marL="342900">
              <a:spcBef>
                <a:spcPts val="375"/>
              </a:spcBef>
              <a:buSzPts val="1600"/>
            </a:pPr>
            <a:r>
              <a:rPr lang="en-US" sz="2000" dirty="0"/>
              <a:t>When the traffic in TIDs_L is delivered and there is still time remaining, the r-TWT SP should be terminated </a:t>
            </a:r>
          </a:p>
          <a:p>
            <a:pPr marL="800100" lvl="1">
              <a:buSzPts val="1600"/>
            </a:pPr>
            <a:r>
              <a:rPr lang="en-US" sz="1800" dirty="0"/>
              <a:t>Helps STA’s PS if it does not have more traffic, it may go to sleep</a:t>
            </a:r>
          </a:p>
          <a:p>
            <a:pPr marL="342900">
              <a:spcBef>
                <a:spcPts val="375"/>
              </a:spcBef>
              <a:buSzPts val="1600"/>
            </a:pPr>
            <a:endParaRPr sz="2000" dirty="0"/>
          </a:p>
          <a:p>
            <a:pPr marL="257175" lvl="0" indent="-257175" algn="l" rtl="0">
              <a:spcBef>
                <a:spcPts val="450"/>
              </a:spcBef>
              <a:spcAft>
                <a:spcPts val="0"/>
              </a:spcAft>
              <a:buSzPts val="1800"/>
              <a:buChar char="•"/>
            </a:pPr>
            <a:r>
              <a:rPr lang="en-US" sz="2000" dirty="0"/>
              <a:t>However, there is some gap to facilitate the termination to happen effectively/efficiently in the current spec</a:t>
            </a:r>
          </a:p>
          <a:p>
            <a:pPr marL="714375" lvl="1" indent="-257175">
              <a:buSzPts val="2000"/>
            </a:pPr>
            <a:r>
              <a:rPr lang="en-US" sz="1800" dirty="0"/>
              <a:t>Related CC36 CIDs: 4765, 6866, 5875, 7471, 8052, 6969 (deferred to D2.0)</a:t>
            </a:r>
          </a:p>
          <a:p>
            <a:pPr marL="714375" lvl="1" indent="-257175">
              <a:buSzPts val="2000"/>
            </a:pPr>
            <a:r>
              <a:rPr lang="en-US" sz="1800" dirty="0"/>
              <a:t>Related LB266 CIDs: 10693, 10917, 12270, 12275, 13041, 13106</a:t>
            </a:r>
          </a:p>
          <a:p>
            <a:pPr marL="714375" lvl="1" indent="-257175">
              <a:buSzPts val="2000"/>
            </a:pPr>
            <a:endParaRPr lang="en-US" sz="1800" dirty="0"/>
          </a:p>
          <a:p>
            <a:pPr marL="714375" lvl="1" indent="-257175">
              <a:spcBef>
                <a:spcPts val="450"/>
              </a:spcBef>
              <a:buChar char="•"/>
            </a:pPr>
            <a:endParaRPr dirty="0"/>
          </a:p>
          <a:p>
            <a:pPr marL="257175" lvl="0" indent="-142875" algn="l" rtl="0">
              <a:spcBef>
                <a:spcPts val="450"/>
              </a:spcBef>
              <a:spcAft>
                <a:spcPts val="0"/>
              </a:spcAft>
              <a:buSzPts val="1800"/>
              <a:buNone/>
            </a:pPr>
            <a:endParaRPr dirty="0"/>
          </a:p>
          <a:p>
            <a:pPr marL="257175" lvl="0" indent="-142875" algn="l" rtl="0">
              <a:spcBef>
                <a:spcPts val="450"/>
              </a:spcBef>
              <a:spcAft>
                <a:spcPts val="0"/>
              </a:spcAft>
              <a:buSzPts val="1800"/>
              <a:buNone/>
            </a:pPr>
            <a:endParaRPr dirty="0"/>
          </a:p>
        </p:txBody>
      </p:sp>
      <p:sp>
        <p:nvSpPr>
          <p:cNvPr id="113" name="Google Shape;113;p4"/>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Termination considerations for r-TWT</a:t>
            </a:r>
            <a:endParaRPr dirty="0"/>
          </a:p>
        </p:txBody>
      </p:sp>
      <p:sp>
        <p:nvSpPr>
          <p:cNvPr id="115" name="Google Shape;115;p4"/>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4</a:t>
            </a:fld>
            <a:endParaRPr/>
          </a:p>
        </p:txBody>
      </p:sp>
      <p:sp>
        <p:nvSpPr>
          <p:cNvPr id="8" name="Google Shape;88;p1">
            <a:extLst>
              <a:ext uri="{FF2B5EF4-FFF2-40B4-BE49-F238E27FC236}">
                <a16:creationId xmlns:a16="http://schemas.microsoft.com/office/drawing/2014/main" id="{F498CE47-C0FD-AB45-97C7-D1EB09D73E5E}"/>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482F24DF-63A2-FACE-D3C5-6B0A69C36613}"/>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body" idx="1"/>
          </p:nvPr>
        </p:nvSpPr>
        <p:spPr>
          <a:xfrm>
            <a:off x="685800" y="1508760"/>
            <a:ext cx="7909560" cy="5029200"/>
          </a:xfrm>
          <a:prstGeom prst="rect">
            <a:avLst/>
          </a:prstGeom>
          <a:noFill/>
          <a:ln>
            <a:noFill/>
          </a:ln>
        </p:spPr>
        <p:txBody>
          <a:bodyPr spcFirstLastPara="1" wrap="square" lIns="92150" tIns="46075" rIns="92150" bIns="46075" anchor="t" anchorCtr="0">
            <a:noAutofit/>
          </a:bodyPr>
          <a:lstStyle/>
          <a:p>
            <a:pPr marL="142875" indent="-257175">
              <a:spcBef>
                <a:spcPts val="375"/>
              </a:spcBef>
              <a:buSzPts val="1400"/>
            </a:pPr>
            <a:r>
              <a:rPr lang="en-US" dirty="0"/>
              <a:t>In termination scenarios described in 26.8.5, AP decides if/when to terminate and signals termination. </a:t>
            </a:r>
          </a:p>
          <a:p>
            <a:pPr marL="0" indent="0">
              <a:spcBef>
                <a:spcPts val="375"/>
              </a:spcBef>
              <a:buSzPts val="1400"/>
              <a:buNone/>
            </a:pPr>
            <a:endParaRPr lang="en-US" dirty="0"/>
          </a:p>
          <a:p>
            <a:pPr marL="142875" indent="-257175">
              <a:spcBef>
                <a:spcPts val="375"/>
              </a:spcBef>
              <a:buSzPts val="1400"/>
            </a:pPr>
            <a:r>
              <a:rPr lang="en-US" dirty="0"/>
              <a:t>It is not required for AP to check STA’s buffer status before terminating</a:t>
            </a:r>
          </a:p>
          <a:p>
            <a:pPr marL="142875" indent="-257175">
              <a:spcBef>
                <a:spcPts val="375"/>
              </a:spcBef>
              <a:buSzPts val="1400"/>
            </a:pPr>
            <a:endParaRPr lang="en-US" dirty="0"/>
          </a:p>
          <a:p>
            <a:pPr marL="171450" indent="-285750">
              <a:spcBef>
                <a:spcPts val="375"/>
              </a:spcBef>
              <a:buSzPts val="1600"/>
              <a:buFont typeface="Arial" panose="020B0604020202020204" pitchFamily="34" charset="0"/>
              <a:buChar char="•"/>
            </a:pPr>
            <a:r>
              <a:rPr lang="en-US" dirty="0">
                <a:solidFill>
                  <a:schemeClr val="tx1"/>
                </a:solidFill>
              </a:rPr>
              <a:t>For buffer status, the AP:</a:t>
            </a:r>
          </a:p>
          <a:p>
            <a:pPr marL="628650" lvl="1" indent="-285750">
              <a:buSzPts val="1600"/>
              <a:buFont typeface="Arial" panose="020B0604020202020204" pitchFamily="34" charset="0"/>
              <a:buChar char="•"/>
            </a:pPr>
            <a:r>
              <a:rPr lang="en-US" dirty="0">
                <a:solidFill>
                  <a:schemeClr val="tx1"/>
                </a:solidFill>
              </a:rPr>
              <a:t>Has to use BSRP to trigger explicitly (additional overhead), OR</a:t>
            </a:r>
          </a:p>
          <a:p>
            <a:pPr marL="628650" lvl="1" indent="-285750">
              <a:buSzPts val="1600"/>
              <a:buFont typeface="Arial" panose="020B0604020202020204" pitchFamily="34" charset="0"/>
              <a:buChar char="•"/>
            </a:pPr>
            <a:r>
              <a:rPr lang="en-US" dirty="0">
                <a:solidFill>
                  <a:schemeClr val="tx1"/>
                </a:solidFill>
              </a:rPr>
              <a:t>Rely on/wait for non-AP STA to voluntarily report empty buffer status as </a:t>
            </a:r>
            <a:r>
              <a:rPr lang="en-US" i="1" u="sng" dirty="0">
                <a:solidFill>
                  <a:schemeClr val="tx1"/>
                </a:solidFill>
              </a:rPr>
              <a:t>implicit</a:t>
            </a:r>
            <a:r>
              <a:rPr lang="en-US" dirty="0">
                <a:solidFill>
                  <a:schemeClr val="tx1"/>
                </a:solidFill>
              </a:rPr>
              <a:t> indication of “being ready to terminate SP”; no explicit signal/request to terminate</a:t>
            </a:r>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dirty="0"/>
          </a:p>
        </p:txBody>
      </p:sp>
      <p:sp>
        <p:nvSpPr>
          <p:cNvPr id="113" name="Google Shape;113;p4"/>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Problems(1): Missing handshake in Termination</a:t>
            </a:r>
            <a:endParaRPr dirty="0"/>
          </a:p>
        </p:txBody>
      </p:sp>
      <p:sp>
        <p:nvSpPr>
          <p:cNvPr id="115" name="Google Shape;115;p4"/>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5</a:t>
            </a:fld>
            <a:endParaRPr/>
          </a:p>
        </p:txBody>
      </p:sp>
      <p:sp>
        <p:nvSpPr>
          <p:cNvPr id="8" name="Google Shape;88;p1">
            <a:extLst>
              <a:ext uri="{FF2B5EF4-FFF2-40B4-BE49-F238E27FC236}">
                <a16:creationId xmlns:a16="http://schemas.microsoft.com/office/drawing/2014/main" id="{0CCBB30A-1DB0-B449-B20A-7CE6AD2C7469}"/>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170ADE01-C966-BCE2-3D8C-4DE61581B926}"/>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163423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body" idx="1"/>
          </p:nvPr>
        </p:nvSpPr>
        <p:spPr>
          <a:xfrm>
            <a:off x="685800" y="1508760"/>
            <a:ext cx="7909560" cy="5029200"/>
          </a:xfrm>
          <a:prstGeom prst="rect">
            <a:avLst/>
          </a:prstGeom>
          <a:noFill/>
          <a:ln>
            <a:noFill/>
          </a:ln>
        </p:spPr>
        <p:txBody>
          <a:bodyPr spcFirstLastPara="1" wrap="square" lIns="92150" tIns="46075" rIns="92150" bIns="46075" anchor="t" anchorCtr="0">
            <a:noAutofit/>
          </a:bodyPr>
          <a:lstStyle/>
          <a:p>
            <a:pPr marL="142875" indent="-257175">
              <a:spcBef>
                <a:spcPts val="375"/>
              </a:spcBef>
              <a:buSzPts val="1400"/>
            </a:pPr>
            <a:r>
              <a:rPr lang="en-GB" dirty="0"/>
              <a:t>When an r-TWT scheduled STA has completed the delivery of its buffered QoS Data frames of r-TWT </a:t>
            </a:r>
            <a:r>
              <a:rPr lang="en-GB" dirty="0">
                <a:solidFill>
                  <a:schemeClr val="tx1"/>
                </a:solidFill>
              </a:rPr>
              <a:t>UL</a:t>
            </a:r>
            <a:r>
              <a:rPr lang="en-GB" dirty="0"/>
              <a:t> TID(s), and if there is still remaining time in the current r-TWT SP</a:t>
            </a:r>
            <a:r>
              <a:rPr lang="en-US" dirty="0"/>
              <a:t>, it should indicate empty buffer status to the AP for the corresponding TIDs</a:t>
            </a:r>
            <a:endParaRPr lang="en-US" sz="1600" dirty="0"/>
          </a:p>
          <a:p>
            <a:pPr marL="142875" indent="-257175">
              <a:spcBef>
                <a:spcPts val="375"/>
              </a:spcBef>
              <a:buSzPts val="1400"/>
            </a:pPr>
            <a:endParaRPr lang="en-US" sz="1600" dirty="0"/>
          </a:p>
          <a:p>
            <a:pPr marL="142875" indent="-257175">
              <a:spcBef>
                <a:spcPts val="375"/>
              </a:spcBef>
              <a:buSzPts val="1400"/>
            </a:pPr>
            <a:r>
              <a:rPr lang="en-GB" dirty="0"/>
              <a:t>When an r-TWT scheduling AP has completed the delivery of its buffered QoS Data frames of r-TWT DL TID(s), and if there is still remaining time in the current r-TWT SP</a:t>
            </a:r>
            <a:r>
              <a:rPr lang="en-US" dirty="0"/>
              <a:t>, it should ensure empty buffer indication of r-TWT UL TID(s) is received from the STA before terminating the SP (if intended)</a:t>
            </a:r>
          </a:p>
          <a:p>
            <a:pPr marL="142875" indent="-257175">
              <a:spcBef>
                <a:spcPts val="375"/>
              </a:spcBef>
              <a:buSzPts val="1400"/>
            </a:pPr>
            <a:endParaRPr lang="en-US" sz="1600" dirty="0"/>
          </a:p>
          <a:p>
            <a:pPr marL="171450" indent="-285750">
              <a:spcBef>
                <a:spcPts val="375"/>
              </a:spcBef>
              <a:buSzPts val="1600"/>
              <a:buFont typeface="Arial" panose="020B0604020202020204" pitchFamily="34" charset="0"/>
              <a:buChar char="•"/>
            </a:pPr>
            <a:r>
              <a:rPr lang="en-US" dirty="0"/>
              <a:t>When an r-TWT scheduling AP has completed delivery of its buffered QoS Data frames of r-TWT DL TID(s), and if it receives empty buffer indication from the r-TWT scheduled STA corresponding to r-TWT UL TID(s), it should terminate the on-going r-TWT SP </a:t>
            </a:r>
            <a:r>
              <a:rPr lang="en-US" dirty="0">
                <a:solidFill>
                  <a:schemeClr val="tx1"/>
                </a:solidFill>
              </a:rPr>
              <a:t>for that r-TWT scheduled STA </a:t>
            </a:r>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lang="en-US" dirty="0"/>
          </a:p>
          <a:p>
            <a:pPr marL="257175" lvl="0" indent="-142875" algn="l" rtl="0">
              <a:spcBef>
                <a:spcPts val="450"/>
              </a:spcBef>
              <a:spcAft>
                <a:spcPts val="0"/>
              </a:spcAft>
              <a:buSzPts val="1800"/>
              <a:buNone/>
            </a:pPr>
            <a:endParaRPr dirty="0"/>
          </a:p>
        </p:txBody>
      </p:sp>
      <p:sp>
        <p:nvSpPr>
          <p:cNvPr id="113" name="Google Shape;113;p4"/>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Proposal (1)</a:t>
            </a:r>
            <a:endParaRPr dirty="0"/>
          </a:p>
        </p:txBody>
      </p:sp>
      <p:sp>
        <p:nvSpPr>
          <p:cNvPr id="115" name="Google Shape;115;p4"/>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6</a:t>
            </a:fld>
            <a:endParaRPr/>
          </a:p>
        </p:txBody>
      </p:sp>
      <p:sp>
        <p:nvSpPr>
          <p:cNvPr id="8" name="Google Shape;88;p1">
            <a:extLst>
              <a:ext uri="{FF2B5EF4-FFF2-40B4-BE49-F238E27FC236}">
                <a16:creationId xmlns:a16="http://schemas.microsoft.com/office/drawing/2014/main" id="{0CCBB30A-1DB0-B449-B20A-7CE6AD2C7469}"/>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3951A503-6B75-F30E-CD02-63BFEC9FBA1F}"/>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2046758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body" idx="1"/>
          </p:nvPr>
        </p:nvSpPr>
        <p:spPr>
          <a:xfrm>
            <a:off x="685800" y="1352069"/>
            <a:ext cx="8333072" cy="4292272"/>
          </a:xfrm>
          <a:prstGeom prst="rect">
            <a:avLst/>
          </a:prstGeom>
          <a:noFill/>
          <a:ln>
            <a:noFill/>
          </a:ln>
        </p:spPr>
        <p:txBody>
          <a:bodyPr spcFirstLastPara="1" wrap="square" lIns="92150" tIns="46075" rIns="92150" bIns="46075" anchor="t" anchorCtr="0">
            <a:noAutofit/>
          </a:bodyPr>
          <a:lstStyle/>
          <a:p>
            <a:pPr marL="171450" indent="-285750">
              <a:spcBef>
                <a:spcPts val="375"/>
              </a:spcBef>
              <a:buSzPts val="1600"/>
              <a:buFont typeface="Arial" panose="020B0604020202020204" pitchFamily="34" charset="0"/>
              <a:buChar char="•"/>
            </a:pPr>
            <a:r>
              <a:rPr lang="en-US" sz="1600" dirty="0"/>
              <a:t>In termination scenarios discussed in 26.8.5, STA cannot initiate a termination negotiation/event</a:t>
            </a:r>
            <a:r>
              <a:rPr lang="en-US" sz="1600" baseline="30000" dirty="0"/>
              <a:t>1</a:t>
            </a:r>
          </a:p>
          <a:p>
            <a:pPr marL="628650" lvl="1" indent="-285750">
              <a:buSzPts val="1600"/>
              <a:buFont typeface="Arial" panose="020B0604020202020204" pitchFamily="34" charset="0"/>
              <a:buChar char="•"/>
            </a:pPr>
            <a:r>
              <a:rPr lang="en-US" sz="1400" dirty="0">
                <a:solidFill>
                  <a:schemeClr val="tx1"/>
                </a:solidFill>
              </a:rPr>
              <a:t>STA may initiate termination if it delivered all LST traffic, instead of delivering BSR first to save overhead. </a:t>
            </a:r>
          </a:p>
          <a:p>
            <a:pPr marL="628650" lvl="1" indent="-285750">
              <a:buSzPts val="1600"/>
              <a:buFont typeface="Arial" panose="020B0604020202020204" pitchFamily="34" charset="0"/>
              <a:buChar char="•"/>
            </a:pPr>
            <a:r>
              <a:rPr lang="en-US" sz="1400" dirty="0">
                <a:solidFill>
                  <a:schemeClr val="tx1"/>
                </a:solidFill>
              </a:rPr>
              <a:t>STA may also need to terminate for PS or scenarios such as thermal throttling/PHY calibration etc.</a:t>
            </a:r>
          </a:p>
          <a:p>
            <a:pPr marL="171450" indent="-285750">
              <a:spcBef>
                <a:spcPts val="375"/>
              </a:spcBef>
              <a:buSzPts val="1600"/>
              <a:buFont typeface="Arial" panose="020B0604020202020204" pitchFamily="34" charset="0"/>
              <a:buChar char="•"/>
            </a:pPr>
            <a:r>
              <a:rPr lang="en-US" sz="1600" dirty="0"/>
              <a:t>Gaps in Buffer Status Report mechanism</a:t>
            </a:r>
            <a:endParaRPr lang="en-US" sz="1400" dirty="0"/>
          </a:p>
          <a:p>
            <a:pPr marL="514351" lvl="1" indent="-285750">
              <a:spcBef>
                <a:spcPts val="338"/>
              </a:spcBef>
              <a:buSzPts val="1400"/>
              <a:buFont typeface="Courier New" panose="02070309020205020404" pitchFamily="49" charset="0"/>
              <a:buChar char="o"/>
            </a:pPr>
            <a:r>
              <a:rPr lang="en-US" sz="1400" dirty="0"/>
              <a:t>In trigger-enabled TWT, or if the non-AP STA supports UL MU, then AP can inquire buffer status using BSRP. However:</a:t>
            </a:r>
          </a:p>
          <a:p>
            <a:pPr marL="514351" lvl="1" indent="-285750">
              <a:spcBef>
                <a:spcPts val="338"/>
              </a:spcBef>
              <a:buSzPts val="1400"/>
              <a:buFont typeface="Courier New" panose="02070309020205020404" pitchFamily="49" charset="0"/>
              <a:buChar char="o"/>
            </a:pPr>
            <a:r>
              <a:rPr lang="en-US" sz="1400" b="1" dirty="0"/>
              <a:t>Problem 1</a:t>
            </a:r>
            <a:r>
              <a:rPr lang="en-US" sz="1400" dirty="0"/>
              <a:t>: </a:t>
            </a:r>
            <a:r>
              <a:rPr lang="en-US" sz="1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1"/>
                  </a:ext>
                </a:extLst>
              </a:rPr>
              <a:t>BSR </a:t>
            </a:r>
            <a:r>
              <a:rPr lang="en-US" sz="1400" dirty="0">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A</a:t>
            </a:r>
            <a:r>
              <a:rPr lang="en-US" sz="1400" dirty="0">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a:t>
            </a:r>
            <a:r>
              <a:rPr lang="en-US" sz="1400" dirty="0">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c</a:t>
            </a:r>
            <a:r>
              <a:rPr lang="en-US" sz="1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1"/>
                  </a:ext>
                </a:extLst>
              </a:rPr>
              <a:t>ontrol reports buffer status for AC, not TID</a:t>
            </a:r>
          </a:p>
          <a:p>
            <a:pPr marL="514351" lvl="1" indent="-285750">
              <a:spcBef>
                <a:spcPts val="338"/>
              </a:spcBef>
              <a:buSzPts val="1400"/>
              <a:buFont typeface="Courier New" panose="02070309020205020404" pitchFamily="49" charset="0"/>
              <a:buChar char="o"/>
            </a:pPr>
            <a:r>
              <a:rPr lang="en-US" sz="1400" b="1" dirty="0"/>
              <a:t>Problem 2</a:t>
            </a:r>
            <a:r>
              <a:rPr lang="en-US" sz="1400" dirty="0"/>
              <a:t>: QoS-Control reports status per TID, but Queue Size is for one TID </a:t>
            </a:r>
          </a:p>
          <a:p>
            <a:pPr marL="971551" lvl="2" indent="-285750">
              <a:buSzPts val="1400"/>
              <a:buFont typeface="Courier New" panose="02070309020205020404" pitchFamily="49" charset="0"/>
              <a:buChar char="o"/>
            </a:pPr>
            <a:r>
              <a:rPr lang="en-US" sz="1200" dirty="0"/>
              <a:t>Note: STA </a:t>
            </a:r>
            <a:r>
              <a:rPr lang="en-US" sz="1200" i="1" dirty="0"/>
              <a:t>could</a:t>
            </a:r>
            <a:r>
              <a:rPr lang="en-US" sz="1200" dirty="0"/>
              <a:t> aggregate up to 8 QoS Control in </a:t>
            </a:r>
            <a:r>
              <a:rPr lang="en-US" sz="1200" dirty="0" err="1"/>
              <a:t>Qos</a:t>
            </a:r>
            <a:r>
              <a:rPr lang="en-US" sz="1200" dirty="0"/>
              <a:t> Null to report buffer of all desired TIDs (which needs Multi-TID BA to respond): added overhead and onerous effort.</a:t>
            </a:r>
          </a:p>
          <a:p>
            <a:pPr marL="514351" lvl="1" indent="-285750">
              <a:buSzPts val="1400"/>
              <a:buFont typeface="Courier New" panose="02070309020205020404" pitchFamily="49" charset="0"/>
              <a:buChar char="o"/>
            </a:pPr>
            <a:r>
              <a:rPr lang="en-US" sz="1400" b="1" dirty="0"/>
              <a:t>Problem 3: </a:t>
            </a:r>
            <a:r>
              <a:rPr lang="en-US" sz="1400" dirty="0"/>
              <a:t>Queue Size for both BSR Control and QoS Control has to include buffer for any DATA in carrying frames, and the report may not be precise due to scaling factor-based encoding (see slide 17). Cannot always clearly convey that DATA included in carrying frame is the only remaining buffer </a:t>
            </a:r>
          </a:p>
          <a:p>
            <a:pPr marL="57151" indent="-285750">
              <a:buSzPts val="1400"/>
              <a:buFont typeface="Courier New" panose="02070309020205020404" pitchFamily="49" charset="0"/>
              <a:buChar char="o"/>
            </a:pPr>
            <a:r>
              <a:rPr lang="en-US" sz="1600" dirty="0"/>
              <a:t>Termination notification in QoS DATA</a:t>
            </a:r>
          </a:p>
          <a:p>
            <a:pPr marL="514351" lvl="1" indent="-285750">
              <a:buSzPts val="1400"/>
              <a:buFont typeface="Courier New" panose="02070309020205020404" pitchFamily="49" charset="0"/>
              <a:buChar char="o"/>
            </a:pPr>
            <a:r>
              <a:rPr lang="en-US" sz="1400" dirty="0"/>
              <a:t>AP can indicate EOSP=1 or </a:t>
            </a:r>
            <a:r>
              <a:rPr lang="en-US" sz="1400" dirty="0" err="1"/>
              <a:t>MoreData</a:t>
            </a:r>
            <a:r>
              <a:rPr lang="en-US" sz="1400" dirty="0"/>
              <a:t>=0 in QoS DATA frame to terminate (to save additional frame/QoS NULL to indicate termination) (see slide 3 and 26.8.5)</a:t>
            </a:r>
          </a:p>
          <a:p>
            <a:pPr marL="514351" lvl="1" indent="-285750">
              <a:buSzPts val="1400"/>
              <a:buFont typeface="Courier New" panose="02070309020205020404" pitchFamily="49" charset="0"/>
              <a:buChar char="o"/>
            </a:pPr>
            <a:r>
              <a:rPr lang="en-US" sz="1400" dirty="0"/>
              <a:t>However, if multiple MPDUs are included, SP will be terminated even if some MPDUs are not </a:t>
            </a:r>
            <a:r>
              <a:rPr lang="en-US" sz="1400" dirty="0" err="1"/>
              <a:t>ACKed</a:t>
            </a:r>
            <a:r>
              <a:rPr lang="en-US" sz="1400" dirty="0"/>
              <a:t> </a:t>
            </a:r>
            <a:endParaRPr lang="en-US" dirty="0"/>
          </a:p>
          <a:p>
            <a:pPr marL="257175" lvl="0" indent="-142875" algn="l" rtl="0">
              <a:spcBef>
                <a:spcPts val="450"/>
              </a:spcBef>
              <a:spcAft>
                <a:spcPts val="0"/>
              </a:spcAft>
              <a:buSzPts val="1800"/>
              <a:buNone/>
            </a:pPr>
            <a:r>
              <a:rPr lang="en-US" sz="1200" dirty="0"/>
              <a:t>[1] With the exception that STA may suspend schedule using TWT Information frame, but this method requires sending separate management frame and suspends all future occurrences of schedule</a:t>
            </a:r>
          </a:p>
        </p:txBody>
      </p:sp>
      <p:sp>
        <p:nvSpPr>
          <p:cNvPr id="113" name="Google Shape;113;p4"/>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Problems(2): Gaps in BSR/termination signaling</a:t>
            </a:r>
            <a:endParaRPr dirty="0"/>
          </a:p>
        </p:txBody>
      </p:sp>
      <p:sp>
        <p:nvSpPr>
          <p:cNvPr id="115" name="Google Shape;115;p4"/>
          <p:cNvSpPr txBox="1">
            <a:spLocks noGrp="1"/>
          </p:cNvSpPr>
          <p:nvPr>
            <p:ph type="sldNum" idx="12"/>
          </p:nvPr>
        </p:nvSpPr>
        <p:spPr>
          <a:xfrm>
            <a:off x="4283968" y="6537960"/>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7</a:t>
            </a:fld>
            <a:endParaRPr/>
          </a:p>
        </p:txBody>
      </p:sp>
      <p:sp>
        <p:nvSpPr>
          <p:cNvPr id="8" name="Google Shape;88;p1">
            <a:extLst>
              <a:ext uri="{FF2B5EF4-FFF2-40B4-BE49-F238E27FC236}">
                <a16:creationId xmlns:a16="http://schemas.microsoft.com/office/drawing/2014/main" id="{0CCBB30A-1DB0-B449-B20A-7CE6AD2C7469}"/>
              </a:ext>
            </a:extLst>
          </p:cNvPr>
          <p:cNvSpPr txBox="1">
            <a:spLocks noGrp="1"/>
          </p:cNvSpPr>
          <p:nvPr>
            <p:ph type="ftr" idx="11"/>
          </p:nvPr>
        </p:nvSpPr>
        <p:spPr>
          <a:xfrm>
            <a:off x="5349240" y="6537960"/>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7" name="Google Shape;87;p1">
            <a:extLst>
              <a:ext uri="{FF2B5EF4-FFF2-40B4-BE49-F238E27FC236}">
                <a16:creationId xmlns:a16="http://schemas.microsoft.com/office/drawing/2014/main" id="{4069664A-3D59-1E53-4E9A-BEC45ACE80B3}"/>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3683748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6"/>
          <p:cNvSpPr txBox="1">
            <a:spLocks noGrp="1"/>
          </p:cNvSpPr>
          <p:nvPr>
            <p:ph type="body" idx="1"/>
          </p:nvPr>
        </p:nvSpPr>
        <p:spPr>
          <a:xfrm>
            <a:off x="685800" y="1600201"/>
            <a:ext cx="7909560" cy="847556"/>
          </a:xfrm>
          <a:prstGeom prst="rect">
            <a:avLst/>
          </a:prstGeom>
          <a:noFill/>
          <a:ln>
            <a:noFill/>
          </a:ln>
        </p:spPr>
        <p:txBody>
          <a:bodyPr spcFirstLastPara="1" wrap="square" lIns="92150" tIns="46075" rIns="92150" bIns="46075" anchor="t" anchorCtr="0">
            <a:noAutofit/>
          </a:bodyPr>
          <a:lstStyle/>
          <a:p>
            <a:pPr marL="257175" lvl="0" indent="-257175" algn="l" rtl="0">
              <a:spcBef>
                <a:spcPts val="0"/>
              </a:spcBef>
              <a:spcAft>
                <a:spcPts val="0"/>
              </a:spcAft>
              <a:buSzPts val="1600"/>
              <a:buChar char="•"/>
            </a:pPr>
            <a:r>
              <a:rPr lang="en-US" sz="1600" dirty="0"/>
              <a:t>Enable (r-)TWT scheduled STA to directly signal the readiness to terminate an SP</a:t>
            </a:r>
            <a:endParaRPr dirty="0"/>
          </a:p>
          <a:p>
            <a:pPr marL="257175" lvl="0" indent="-257175" algn="l" rtl="0">
              <a:spcBef>
                <a:spcPts val="450"/>
              </a:spcBef>
              <a:spcAft>
                <a:spcPts val="0"/>
              </a:spcAft>
              <a:buSzPts val="1600"/>
              <a:buChar char="•"/>
            </a:pPr>
            <a:r>
              <a:rPr lang="en-US" sz="1600" dirty="0"/>
              <a:t>Proposal: add a new HE-variant A-control field – TWT SP Command</a:t>
            </a:r>
            <a:endParaRPr dirty="0"/>
          </a:p>
          <a:p>
            <a:pPr marL="257175" lvl="0" indent="-142875" algn="l" rtl="0">
              <a:spcBef>
                <a:spcPts val="450"/>
              </a:spcBef>
              <a:spcAft>
                <a:spcPts val="0"/>
              </a:spcAft>
              <a:buSzPts val="1800"/>
              <a:buNone/>
            </a:pPr>
            <a:endParaRPr dirty="0"/>
          </a:p>
          <a:p>
            <a:pPr marL="257175" lvl="0" indent="-142875" algn="l" rtl="0">
              <a:spcBef>
                <a:spcPts val="450"/>
              </a:spcBef>
              <a:spcAft>
                <a:spcPts val="0"/>
              </a:spcAft>
              <a:buSzPts val="1800"/>
              <a:buNone/>
            </a:pPr>
            <a:endParaRPr dirty="0"/>
          </a:p>
        </p:txBody>
      </p:sp>
      <p:sp>
        <p:nvSpPr>
          <p:cNvPr id="132" name="Google Shape;132;p6"/>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Proposal(2): Add new explicit signaling for TWT SP Termination</a:t>
            </a:r>
            <a:r>
              <a:rPr lang="en-US" baseline="30000" dirty="0"/>
              <a:t>[1]</a:t>
            </a:r>
            <a:endParaRPr dirty="0"/>
          </a:p>
        </p:txBody>
      </p:sp>
      <p:sp>
        <p:nvSpPr>
          <p:cNvPr id="134" name="Google Shape;134;p6"/>
          <p:cNvSpPr txBox="1">
            <a:spLocks noGrp="1"/>
          </p:cNvSpPr>
          <p:nvPr>
            <p:ph type="sldNum" idx="12"/>
          </p:nvPr>
        </p:nvSpPr>
        <p:spPr>
          <a:xfrm>
            <a:off x="4306828" y="6271092"/>
            <a:ext cx="548640" cy="228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8</a:t>
            </a:fld>
            <a:endParaRPr/>
          </a:p>
        </p:txBody>
      </p:sp>
      <p:sp>
        <p:nvSpPr>
          <p:cNvPr id="136" name="Google Shape;136;p6"/>
          <p:cNvSpPr/>
          <p:nvPr/>
        </p:nvSpPr>
        <p:spPr>
          <a:xfrm>
            <a:off x="2886075" y="2288457"/>
            <a:ext cx="1066800" cy="457200"/>
          </a:xfrm>
          <a:prstGeom prst="rect">
            <a:avLst/>
          </a:prstGeom>
          <a:solidFill>
            <a:srgbClr val="00B8FF"/>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US" sz="1400" b="0" i="0" u="none" strike="noStrike" cap="none">
                <a:solidFill>
                  <a:schemeClr val="lt1"/>
                </a:solidFill>
                <a:latin typeface="Times New Roman"/>
                <a:ea typeface="Times New Roman"/>
                <a:cs typeface="Times New Roman"/>
                <a:sym typeface="Times New Roman"/>
              </a:rPr>
              <a:t>Control ID</a:t>
            </a:r>
            <a:endParaRPr/>
          </a:p>
          <a:p>
            <a:pPr marL="0" marR="0" lvl="0" indent="0" algn="ctr" rtl="0">
              <a:lnSpc>
                <a:spcPct val="100000"/>
              </a:lnSpc>
              <a:spcBef>
                <a:spcPts val="0"/>
              </a:spcBef>
              <a:spcAft>
                <a:spcPts val="0"/>
              </a:spcAft>
              <a:buClr>
                <a:srgbClr val="000000"/>
              </a:buClr>
              <a:buSzPts val="1400"/>
              <a:buFont typeface="Times New Roman"/>
              <a:buNone/>
            </a:pPr>
            <a:r>
              <a:rPr lang="en-US" sz="1400" b="0" i="0" u="none" strike="noStrike" cap="none">
                <a:solidFill>
                  <a:schemeClr val="lt1"/>
                </a:solidFill>
                <a:latin typeface="Times New Roman"/>
                <a:ea typeface="Times New Roman"/>
                <a:cs typeface="Times New Roman"/>
                <a:sym typeface="Times New Roman"/>
              </a:rPr>
              <a:t>(4b)</a:t>
            </a:r>
            <a:endParaRPr sz="1400" b="0" i="0" u="none" strike="noStrike" cap="none">
              <a:solidFill>
                <a:schemeClr val="lt1"/>
              </a:solidFill>
              <a:latin typeface="Times New Roman"/>
              <a:ea typeface="Times New Roman"/>
              <a:cs typeface="Times New Roman"/>
              <a:sym typeface="Times New Roman"/>
            </a:endParaRPr>
          </a:p>
        </p:txBody>
      </p:sp>
      <p:sp>
        <p:nvSpPr>
          <p:cNvPr id="137" name="Google Shape;137;p6"/>
          <p:cNvSpPr/>
          <p:nvPr/>
        </p:nvSpPr>
        <p:spPr>
          <a:xfrm>
            <a:off x="3952875" y="2288457"/>
            <a:ext cx="2072640" cy="457200"/>
          </a:xfrm>
          <a:prstGeom prst="rect">
            <a:avLst/>
          </a:prstGeom>
          <a:solidFill>
            <a:srgbClr val="00B8FF"/>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US" sz="1400" b="0" i="0" u="none" strike="noStrike" cap="none">
                <a:solidFill>
                  <a:schemeClr val="lt1"/>
                </a:solidFill>
                <a:latin typeface="Times New Roman"/>
                <a:ea typeface="Times New Roman"/>
                <a:cs typeface="Times New Roman"/>
                <a:sym typeface="Times New Roman"/>
              </a:rPr>
              <a:t>Control Information (variable)</a:t>
            </a:r>
            <a:endParaRPr/>
          </a:p>
        </p:txBody>
      </p:sp>
      <p:cxnSp>
        <p:nvCxnSpPr>
          <p:cNvPr id="138" name="Google Shape;138;p6"/>
          <p:cNvCxnSpPr>
            <a:cxnSpLocks/>
          </p:cNvCxnSpPr>
          <p:nvPr/>
        </p:nvCxnSpPr>
        <p:spPr>
          <a:xfrm>
            <a:off x="5019675" y="2745657"/>
            <a:ext cx="0" cy="371169"/>
          </a:xfrm>
          <a:prstGeom prst="straightConnector1">
            <a:avLst/>
          </a:prstGeom>
          <a:solidFill>
            <a:srgbClr val="00B8FF"/>
          </a:solidFill>
          <a:ln w="9525" cap="flat" cmpd="sng">
            <a:solidFill>
              <a:schemeClr val="dk1"/>
            </a:solidFill>
            <a:prstDash val="solid"/>
            <a:round/>
            <a:headEnd type="none" w="sm" len="sm"/>
            <a:tailEnd type="triangle" w="med" len="med"/>
          </a:ln>
        </p:spPr>
      </p:cxnSp>
      <p:sp>
        <p:nvSpPr>
          <p:cNvPr id="139" name="Google Shape;139;p6"/>
          <p:cNvSpPr txBox="1"/>
          <p:nvPr/>
        </p:nvSpPr>
        <p:spPr>
          <a:xfrm>
            <a:off x="2811401" y="2707015"/>
            <a:ext cx="2345428"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 value for &lt;TWT SP Command&gt;</a:t>
            </a:r>
            <a:endParaRPr dirty="0"/>
          </a:p>
        </p:txBody>
      </p:sp>
      <p:grpSp>
        <p:nvGrpSpPr>
          <p:cNvPr id="140" name="Google Shape;140;p6"/>
          <p:cNvGrpSpPr/>
          <p:nvPr/>
        </p:nvGrpSpPr>
        <p:grpSpPr>
          <a:xfrm>
            <a:off x="3305175" y="3132963"/>
            <a:ext cx="3086095" cy="427535"/>
            <a:chOff x="2743200" y="4619348"/>
            <a:chExt cx="3429000" cy="458251"/>
          </a:xfrm>
        </p:grpSpPr>
        <p:sp>
          <p:nvSpPr>
            <p:cNvPr id="141" name="Google Shape;141;p6"/>
            <p:cNvSpPr/>
            <p:nvPr/>
          </p:nvSpPr>
          <p:spPr>
            <a:xfrm>
              <a:off x="2743200" y="4620399"/>
              <a:ext cx="1066800" cy="457200"/>
            </a:xfrm>
            <a:prstGeom prst="rect">
              <a:avLst/>
            </a:prstGeom>
            <a:solidFill>
              <a:srgbClr val="0070C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Times New Roman"/>
                <a:buNone/>
              </a:pPr>
              <a:r>
                <a:rPr lang="en-US" sz="1200" b="0" i="0" u="none" strike="noStrike" cap="none">
                  <a:solidFill>
                    <a:schemeClr val="lt1"/>
                  </a:solidFill>
                  <a:latin typeface="Times New Roman"/>
                  <a:ea typeface="Times New Roman"/>
                  <a:cs typeface="Times New Roman"/>
                  <a:sym typeface="Times New Roman"/>
                </a:rPr>
                <a:t>Command</a:t>
              </a:r>
              <a:endParaRPr/>
            </a:p>
            <a:p>
              <a:pPr marL="0" marR="0" lvl="0" indent="0" algn="ctr" rtl="0">
                <a:lnSpc>
                  <a:spcPct val="100000"/>
                </a:lnSpc>
                <a:spcBef>
                  <a:spcPts val="0"/>
                </a:spcBef>
                <a:spcAft>
                  <a:spcPts val="0"/>
                </a:spcAft>
                <a:buClr>
                  <a:srgbClr val="000000"/>
                </a:buClr>
                <a:buSzPts val="1200"/>
                <a:buFont typeface="Times New Roman"/>
                <a:buNone/>
              </a:pPr>
              <a:r>
                <a:rPr lang="en-US" sz="1200">
                  <a:solidFill>
                    <a:schemeClr val="lt1"/>
                  </a:solidFill>
                  <a:latin typeface="Times New Roman"/>
                  <a:ea typeface="Times New Roman"/>
                  <a:cs typeface="Times New Roman"/>
                  <a:sym typeface="Times New Roman"/>
                </a:rPr>
                <a:t>(3b)</a:t>
              </a:r>
              <a:endParaRPr sz="1200" b="0" i="0" u="none" strike="noStrike" cap="none">
                <a:solidFill>
                  <a:schemeClr val="lt1"/>
                </a:solidFill>
                <a:latin typeface="Times New Roman"/>
                <a:ea typeface="Times New Roman"/>
                <a:cs typeface="Times New Roman"/>
                <a:sym typeface="Times New Roman"/>
              </a:endParaRPr>
            </a:p>
          </p:txBody>
        </p:sp>
        <p:sp>
          <p:nvSpPr>
            <p:cNvPr id="142" name="Google Shape;142;p6"/>
            <p:cNvSpPr/>
            <p:nvPr/>
          </p:nvSpPr>
          <p:spPr>
            <a:xfrm>
              <a:off x="3810000" y="4619348"/>
              <a:ext cx="609594" cy="457200"/>
            </a:xfrm>
            <a:prstGeom prst="rect">
              <a:avLst/>
            </a:prstGeom>
            <a:solidFill>
              <a:srgbClr val="0070C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Times New Roman"/>
                <a:buNone/>
              </a:pPr>
              <a:r>
                <a:rPr lang="en-US" sz="1200" b="0" i="0" u="none" strike="noStrike" cap="none">
                  <a:solidFill>
                    <a:schemeClr val="lt1"/>
                  </a:solidFill>
                  <a:latin typeface="Times New Roman"/>
                  <a:ea typeface="Times New Roman"/>
                  <a:cs typeface="Times New Roman"/>
                  <a:sym typeface="Times New Roman"/>
                </a:rPr>
                <a:t>Rsvd</a:t>
              </a:r>
              <a:endParaRPr sz="1200" b="0" i="0" u="none" strike="noStrike" cap="none">
                <a:solidFill>
                  <a:schemeClr val="lt1"/>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200"/>
                <a:buFont typeface="Times New Roman"/>
                <a:buNone/>
              </a:pPr>
              <a:r>
                <a:rPr lang="en-US" sz="1200">
                  <a:solidFill>
                    <a:schemeClr val="lt1"/>
                  </a:solidFill>
                  <a:latin typeface="Times New Roman"/>
                  <a:ea typeface="Times New Roman"/>
                  <a:cs typeface="Times New Roman"/>
                  <a:sym typeface="Times New Roman"/>
                </a:rPr>
                <a:t>(1b)</a:t>
              </a:r>
              <a:endParaRPr sz="1200" b="0" i="0" u="none" strike="noStrike" cap="none">
                <a:solidFill>
                  <a:schemeClr val="lt1"/>
                </a:solidFill>
                <a:latin typeface="Times New Roman"/>
                <a:ea typeface="Times New Roman"/>
                <a:cs typeface="Times New Roman"/>
                <a:sym typeface="Times New Roman"/>
              </a:endParaRPr>
            </a:p>
          </p:txBody>
        </p:sp>
        <p:sp>
          <p:nvSpPr>
            <p:cNvPr id="143" name="Google Shape;143;p6"/>
            <p:cNvSpPr/>
            <p:nvPr/>
          </p:nvSpPr>
          <p:spPr>
            <a:xfrm>
              <a:off x="4419594" y="4619348"/>
              <a:ext cx="762006" cy="457200"/>
            </a:xfrm>
            <a:prstGeom prst="rect">
              <a:avLst/>
            </a:prstGeom>
            <a:solidFill>
              <a:srgbClr val="0070C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Times New Roman"/>
                <a:buNone/>
              </a:pPr>
              <a:r>
                <a:rPr lang="en-US" sz="1200" b="0" i="0" u="none" strike="noStrike" cap="none" dirty="0">
                  <a:solidFill>
                    <a:schemeClr val="lt1"/>
                  </a:solidFill>
                  <a:latin typeface="Times New Roman"/>
                  <a:ea typeface="Times New Roman"/>
                  <a:cs typeface="Times New Roman"/>
                  <a:sym typeface="Times New Roman"/>
                </a:rPr>
                <a:t>TID</a:t>
              </a:r>
              <a:endParaRPr dirty="0"/>
            </a:p>
            <a:p>
              <a:pPr marL="0" marR="0" lvl="0" indent="0" algn="ctr" rtl="0">
                <a:lnSpc>
                  <a:spcPct val="100000"/>
                </a:lnSpc>
                <a:spcBef>
                  <a:spcPts val="0"/>
                </a:spcBef>
                <a:spcAft>
                  <a:spcPts val="0"/>
                </a:spcAft>
                <a:buClr>
                  <a:srgbClr val="000000"/>
                </a:buClr>
                <a:buSzPts val="1200"/>
                <a:buFont typeface="Times New Roman"/>
                <a:buNone/>
              </a:pPr>
              <a:r>
                <a:rPr lang="en-US" sz="1200" dirty="0">
                  <a:solidFill>
                    <a:schemeClr val="lt1"/>
                  </a:solidFill>
                  <a:latin typeface="Times New Roman"/>
                  <a:ea typeface="Times New Roman"/>
                  <a:cs typeface="Times New Roman"/>
                  <a:sym typeface="Times New Roman"/>
                </a:rPr>
                <a:t>(4b)</a:t>
              </a:r>
              <a:endParaRPr sz="1200" b="0" i="0" u="none" strike="noStrike" cap="none" dirty="0">
                <a:solidFill>
                  <a:schemeClr val="lt1"/>
                </a:solidFill>
                <a:latin typeface="Times New Roman"/>
                <a:ea typeface="Times New Roman"/>
                <a:cs typeface="Times New Roman"/>
                <a:sym typeface="Times New Roman"/>
              </a:endParaRPr>
            </a:p>
          </p:txBody>
        </p:sp>
        <p:sp>
          <p:nvSpPr>
            <p:cNvPr id="144" name="Google Shape;144;p6"/>
            <p:cNvSpPr/>
            <p:nvPr/>
          </p:nvSpPr>
          <p:spPr>
            <a:xfrm>
              <a:off x="5181600" y="4619348"/>
              <a:ext cx="990600" cy="457200"/>
            </a:xfrm>
            <a:prstGeom prst="rect">
              <a:avLst/>
            </a:prstGeom>
            <a:solidFill>
              <a:srgbClr val="0070C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Times New Roman"/>
                <a:buNone/>
              </a:pPr>
              <a:r>
                <a:rPr lang="en-US" sz="1200" b="0" i="0" u="none" strike="noStrike" cap="none">
                  <a:solidFill>
                    <a:schemeClr val="lt1"/>
                  </a:solidFill>
                  <a:latin typeface="Times New Roman"/>
                  <a:ea typeface="Times New Roman"/>
                  <a:cs typeface="Times New Roman"/>
                  <a:sym typeface="Times New Roman"/>
                </a:rPr>
                <a:t>Last SN</a:t>
              </a:r>
              <a:endParaRPr/>
            </a:p>
            <a:p>
              <a:pPr marL="0" marR="0" lvl="0" indent="0" algn="ctr" rtl="0">
                <a:lnSpc>
                  <a:spcPct val="100000"/>
                </a:lnSpc>
                <a:spcBef>
                  <a:spcPts val="0"/>
                </a:spcBef>
                <a:spcAft>
                  <a:spcPts val="0"/>
                </a:spcAft>
                <a:buClr>
                  <a:srgbClr val="000000"/>
                </a:buClr>
                <a:buSzPts val="1200"/>
                <a:buFont typeface="Times New Roman"/>
                <a:buNone/>
              </a:pPr>
              <a:r>
                <a:rPr lang="en-US" sz="1200">
                  <a:solidFill>
                    <a:schemeClr val="lt1"/>
                  </a:solidFill>
                  <a:latin typeface="Times New Roman"/>
                  <a:ea typeface="Times New Roman"/>
                  <a:cs typeface="Times New Roman"/>
                  <a:sym typeface="Times New Roman"/>
                </a:rPr>
                <a:t>(12b)</a:t>
              </a:r>
              <a:endParaRPr sz="1200" b="0" i="0" u="none" strike="noStrike" cap="none">
                <a:solidFill>
                  <a:schemeClr val="lt1"/>
                </a:solidFill>
                <a:latin typeface="Times New Roman"/>
                <a:ea typeface="Times New Roman"/>
                <a:cs typeface="Times New Roman"/>
                <a:sym typeface="Times New Roman"/>
              </a:endParaRPr>
            </a:p>
          </p:txBody>
        </p:sp>
      </p:grpSp>
      <p:graphicFrame>
        <p:nvGraphicFramePr>
          <p:cNvPr id="145" name="Google Shape;145;p6"/>
          <p:cNvGraphicFramePr/>
          <p:nvPr>
            <p:extLst>
              <p:ext uri="{D42A27DB-BD31-4B8C-83A1-F6EECF244321}">
                <p14:modId xmlns:p14="http://schemas.microsoft.com/office/powerpoint/2010/main" val="1175740713"/>
              </p:ext>
            </p:extLst>
          </p:nvPr>
        </p:nvGraphicFramePr>
        <p:xfrm>
          <a:off x="756599" y="3620060"/>
          <a:ext cx="7696200" cy="2831710"/>
        </p:xfrm>
        <a:graphic>
          <a:graphicData uri="http://schemas.openxmlformats.org/drawingml/2006/table">
            <a:tbl>
              <a:tblPr firstRow="1" bandRow="1">
                <a:noFill/>
                <a:tableStyleId>{06544DC8-A752-4D18-BBD4-048BD0E03968}</a:tableStyleId>
              </a:tblPr>
              <a:tblGrid>
                <a:gridCol w="914925">
                  <a:extLst>
                    <a:ext uri="{9D8B030D-6E8A-4147-A177-3AD203B41FA5}">
                      <a16:colId xmlns:a16="http://schemas.microsoft.com/office/drawing/2014/main" val="20000"/>
                    </a:ext>
                  </a:extLst>
                </a:gridCol>
                <a:gridCol w="5638275">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289000">
                <a:tc>
                  <a:txBody>
                    <a:bodyPr/>
                    <a:lstStyle/>
                    <a:p>
                      <a:pPr marL="0" marR="0" lvl="0" indent="0" algn="ctr" rtl="0">
                        <a:spcBef>
                          <a:spcPts val="0"/>
                        </a:spcBef>
                        <a:spcAft>
                          <a:spcPts val="0"/>
                        </a:spcAft>
                        <a:buNone/>
                      </a:pPr>
                      <a:r>
                        <a:rPr lang="en-US" sz="1200" u="none" strike="noStrike" cap="none">
                          <a:solidFill>
                            <a:schemeClr val="dk1"/>
                          </a:solidFill>
                        </a:rPr>
                        <a:t>Command</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gradFill>
                      <a:gsLst>
                        <a:gs pos="0">
                          <a:srgbClr val="81D2FF"/>
                        </a:gs>
                        <a:gs pos="50000">
                          <a:srgbClr val="B3E1FF"/>
                        </a:gs>
                        <a:gs pos="100000">
                          <a:srgbClr val="DAEFFF"/>
                        </a:gs>
                      </a:gsLst>
                      <a:path path="circle">
                        <a:fillToRect t="100000" r="100000"/>
                      </a:path>
                      <a:tileRect l="-100000" b="-100000"/>
                    </a:gradFill>
                  </a:tcPr>
                </a:tc>
                <a:tc>
                  <a:txBody>
                    <a:bodyPr/>
                    <a:lstStyle/>
                    <a:p>
                      <a:pPr marL="0" marR="0" lvl="0" indent="0" algn="ctr" rtl="0">
                        <a:spcBef>
                          <a:spcPts val="0"/>
                        </a:spcBef>
                        <a:spcAft>
                          <a:spcPts val="0"/>
                        </a:spcAft>
                        <a:buNone/>
                      </a:pPr>
                      <a:r>
                        <a:rPr lang="en-US" sz="1200" u="none" strike="noStrike" cap="none" dirty="0">
                          <a:solidFill>
                            <a:schemeClr val="dk1"/>
                          </a:solidFill>
                        </a:rPr>
                        <a:t>Description</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gradFill>
                      <a:gsLst>
                        <a:gs pos="0">
                          <a:srgbClr val="81D2FF"/>
                        </a:gs>
                        <a:gs pos="50000">
                          <a:srgbClr val="B3E1FF"/>
                        </a:gs>
                        <a:gs pos="100000">
                          <a:srgbClr val="DAEFFF"/>
                        </a:gs>
                      </a:gsLst>
                      <a:path path="circle">
                        <a:fillToRect t="100000" r="100000"/>
                      </a:path>
                      <a:tileRect l="-100000" b="-100000"/>
                    </a:gradFill>
                  </a:tcPr>
                </a:tc>
                <a:tc>
                  <a:txBody>
                    <a:bodyPr/>
                    <a:lstStyle/>
                    <a:p>
                      <a:pPr marL="0" marR="0" lvl="0" indent="0" algn="ctr" rtl="0">
                        <a:spcBef>
                          <a:spcPts val="0"/>
                        </a:spcBef>
                        <a:spcAft>
                          <a:spcPts val="0"/>
                        </a:spcAft>
                        <a:buNone/>
                      </a:pPr>
                      <a:r>
                        <a:rPr lang="en-US" sz="1200" u="none" strike="noStrike" cap="none">
                          <a:solidFill>
                            <a:schemeClr val="dk1"/>
                          </a:solidFill>
                        </a:rPr>
                        <a:t>TID | Last SN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gradFill>
                      <a:gsLst>
                        <a:gs pos="0">
                          <a:srgbClr val="81D2FF"/>
                        </a:gs>
                        <a:gs pos="50000">
                          <a:srgbClr val="B3E1FF"/>
                        </a:gs>
                        <a:gs pos="100000">
                          <a:srgbClr val="DAEFFF"/>
                        </a:gs>
                      </a:gsLst>
                      <a:path path="circle">
                        <a:fillToRect t="100000" r="100000"/>
                      </a:path>
                      <a:tileRect l="-100000" b="-100000"/>
                    </a:gradFill>
                  </a:tcPr>
                </a:tc>
                <a:extLst>
                  <a:ext uri="{0D108BD9-81ED-4DB2-BD59-A6C34878D82A}">
                    <a16:rowId xmlns:a16="http://schemas.microsoft.com/office/drawing/2014/main" val="10000"/>
                  </a:ext>
                </a:extLst>
              </a:tr>
              <a:tr h="432375">
                <a:tc>
                  <a:txBody>
                    <a:bodyPr/>
                    <a:lstStyle/>
                    <a:p>
                      <a:pPr marL="0" marR="0" lvl="0" indent="0" algn="ctr" rtl="0">
                        <a:spcBef>
                          <a:spcPts val="0"/>
                        </a:spcBef>
                        <a:spcAft>
                          <a:spcPts val="0"/>
                        </a:spcAft>
                        <a:buNone/>
                      </a:pPr>
                      <a:r>
                        <a:rPr lang="en-US" sz="1200" u="none" strike="noStrike" cap="none">
                          <a:solidFill>
                            <a:schemeClr val="dk1"/>
                          </a:solidFill>
                        </a:rPr>
                        <a:t>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u="sng" strike="noStrike" cap="none" dirty="0">
                          <a:solidFill>
                            <a:schemeClr val="dk1"/>
                          </a:solidFill>
                        </a:rPr>
                        <a:t>Request</a:t>
                      </a:r>
                      <a:r>
                        <a:rPr lang="en-US" sz="1200" u="none" strike="noStrike" cap="none" dirty="0">
                          <a:solidFill>
                            <a:schemeClr val="dk1"/>
                          </a:solidFill>
                        </a:rPr>
                        <a:t> the receiver to terminate the SP </a:t>
                      </a:r>
                      <a:r>
                        <a:rPr lang="en-US" sz="1200" u="sng" strike="noStrike" cap="none" dirty="0">
                          <a:solidFill>
                            <a:schemeClr val="dk1"/>
                          </a:solidFill>
                        </a:rPr>
                        <a:t>when</a:t>
                      </a:r>
                      <a:r>
                        <a:rPr lang="en-US" sz="1200" u="none" strike="noStrike" cap="none" dirty="0">
                          <a:solidFill>
                            <a:schemeClr val="dk1"/>
                          </a:solidFill>
                        </a:rPr>
                        <a:t> the receiver runs out of buffers of </a:t>
                      </a:r>
                      <a:r>
                        <a:rPr lang="en-US" sz="1200" u="none" strike="noStrike" cap="none" dirty="0" err="1">
                          <a:solidFill>
                            <a:schemeClr val="dk1"/>
                          </a:solidFill>
                        </a:rPr>
                        <a:t>TIDs_L</a:t>
                      </a:r>
                      <a:r>
                        <a:rPr lang="en-US" sz="1200" u="none" strike="noStrike" cap="none" dirty="0">
                          <a:solidFill>
                            <a:schemeClr val="dk1"/>
                          </a:solidFill>
                        </a:rPr>
                        <a:t> traffic for the transmitting STA.</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a:solidFill>
                            <a:schemeClr val="dk1"/>
                          </a:solidFill>
                        </a:rPr>
                        <a:t>Reserved.</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05325">
                <a:tc>
                  <a:txBody>
                    <a:bodyPr/>
                    <a:lstStyle/>
                    <a:p>
                      <a:pPr marL="0" marR="0" lvl="0" indent="0" algn="ctr" rtl="0">
                        <a:spcBef>
                          <a:spcPts val="0"/>
                        </a:spcBef>
                        <a:spcAft>
                          <a:spcPts val="0"/>
                        </a:spcAft>
                        <a:buNone/>
                      </a:pPr>
                      <a:r>
                        <a:rPr lang="en-US" sz="1200">
                          <a:solidFill>
                            <a:schemeClr val="dk1"/>
                          </a:solidFill>
                        </a:rPr>
                        <a:t>1</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u="sng" dirty="0">
                          <a:solidFill>
                            <a:schemeClr val="dk1"/>
                          </a:solidFill>
                        </a:rPr>
                        <a:t>Request</a:t>
                      </a:r>
                      <a:r>
                        <a:rPr lang="en-US" sz="1200" dirty="0">
                          <a:solidFill>
                            <a:schemeClr val="dk1"/>
                          </a:solidFill>
                        </a:rPr>
                        <a:t> the receiver to terminate the SP </a:t>
                      </a:r>
                      <a:r>
                        <a:rPr lang="en-US" sz="1200" u="sng" dirty="0">
                          <a:solidFill>
                            <a:schemeClr val="dk1"/>
                          </a:solidFill>
                        </a:rPr>
                        <a:t>when</a:t>
                      </a:r>
                      <a:r>
                        <a:rPr lang="en-US" sz="1200" dirty="0">
                          <a:solidFill>
                            <a:schemeClr val="dk1"/>
                          </a:solidFill>
                        </a:rPr>
                        <a:t> the receiver runs out of buffers of </a:t>
                      </a:r>
                      <a:r>
                        <a:rPr lang="en-US" sz="1200" dirty="0" err="1">
                          <a:solidFill>
                            <a:schemeClr val="dk1"/>
                          </a:solidFill>
                        </a:rPr>
                        <a:t>TIDs_L</a:t>
                      </a:r>
                      <a:r>
                        <a:rPr lang="en-US" sz="1200" dirty="0">
                          <a:solidFill>
                            <a:schemeClr val="dk1"/>
                          </a:solidFill>
                        </a:rPr>
                        <a:t> traffic for the transmitting STA and </a:t>
                      </a:r>
                      <a:r>
                        <a:rPr lang="en-US" sz="1200" u="sng" dirty="0">
                          <a:solidFill>
                            <a:schemeClr val="dk1"/>
                          </a:solidFill>
                        </a:rPr>
                        <a:t>when</a:t>
                      </a:r>
                      <a:r>
                        <a:rPr lang="en-US" sz="1200" dirty="0">
                          <a:solidFill>
                            <a:schemeClr val="dk1"/>
                          </a:solidFill>
                        </a:rPr>
                        <a:t>: the receiver has received all SNs &lt;= &lt;Last SN&gt; for &lt;TID&gt; and acknowledged them.</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20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07300">
                <a:tc>
                  <a:txBody>
                    <a:bodyPr/>
                    <a:lstStyle/>
                    <a:p>
                      <a:pPr marL="0" marR="0" lvl="0" indent="0" algn="ctr" rtl="0">
                        <a:spcBef>
                          <a:spcPts val="0"/>
                        </a:spcBef>
                        <a:spcAft>
                          <a:spcPts val="0"/>
                        </a:spcAft>
                        <a:buNone/>
                      </a:pPr>
                      <a:r>
                        <a:rPr lang="en-US" sz="1200">
                          <a:solidFill>
                            <a:schemeClr val="dk1"/>
                          </a:solidFill>
                        </a:rPr>
                        <a:t>2</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u="sng" dirty="0">
                          <a:solidFill>
                            <a:schemeClr val="dk1"/>
                          </a:solidFill>
                        </a:rPr>
                        <a:t>Request</a:t>
                      </a:r>
                      <a:r>
                        <a:rPr lang="en-US" sz="1200" dirty="0">
                          <a:solidFill>
                            <a:schemeClr val="dk1"/>
                          </a:solidFill>
                        </a:rPr>
                        <a:t> the receiver to terminate the SP.</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a:solidFill>
                            <a:schemeClr val="dk1"/>
                          </a:solidFill>
                        </a:rPr>
                        <a:t>Reserved</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40450">
                <a:tc>
                  <a:txBody>
                    <a:bodyPr/>
                    <a:lstStyle/>
                    <a:p>
                      <a:pPr marL="0" marR="0" lvl="0" indent="0" algn="ctr" rtl="0">
                        <a:spcBef>
                          <a:spcPts val="0"/>
                        </a:spcBef>
                        <a:spcAft>
                          <a:spcPts val="0"/>
                        </a:spcAft>
                        <a:buNone/>
                      </a:pPr>
                      <a:r>
                        <a:rPr lang="en-US" sz="1200" dirty="0">
                          <a:solidFill>
                            <a:schemeClr val="dk1"/>
                          </a:solidFill>
                        </a:rPr>
                        <a:t>3</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u="sng" dirty="0">
                          <a:solidFill>
                            <a:schemeClr val="dk1"/>
                          </a:solidFill>
                        </a:rPr>
                        <a:t>Notify</a:t>
                      </a:r>
                      <a:r>
                        <a:rPr lang="en-US" sz="1200" dirty="0">
                          <a:solidFill>
                            <a:schemeClr val="dk1"/>
                          </a:solidFill>
                        </a:rPr>
                        <a:t> the receiver that SP will be terminated </a:t>
                      </a:r>
                      <a:r>
                        <a:rPr lang="en-US" sz="1200" u="sng" dirty="0">
                          <a:solidFill>
                            <a:schemeClr val="dk1"/>
                          </a:solidFill>
                        </a:rPr>
                        <a:t>when</a:t>
                      </a:r>
                      <a:r>
                        <a:rPr lang="en-US" sz="1200" dirty="0">
                          <a:solidFill>
                            <a:schemeClr val="dk1"/>
                          </a:solidFill>
                        </a:rPr>
                        <a:t>: the receiver has received all SNs &lt;= &lt;Last SN&gt; for &lt;TID&gt; and acknowledged them.</a:t>
                      </a:r>
                      <a:endParaRPr sz="12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40450">
                <a:tc>
                  <a:txBody>
                    <a:bodyPr/>
                    <a:lstStyle/>
                    <a:p>
                      <a:pPr marL="0" marR="0" lvl="0" indent="0" algn="ctr" rtl="0">
                        <a:spcBef>
                          <a:spcPts val="0"/>
                        </a:spcBef>
                        <a:spcAft>
                          <a:spcPts val="0"/>
                        </a:spcAft>
                        <a:buNone/>
                      </a:pPr>
                      <a:r>
                        <a:rPr lang="en-US" sz="1200" dirty="0">
                          <a:solidFill>
                            <a:schemeClr val="dk1"/>
                          </a:solidFill>
                        </a:rPr>
                        <a:t>4</a:t>
                      </a:r>
                      <a:endParaRPr dirty="0"/>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u="sng" dirty="0">
                          <a:solidFill>
                            <a:schemeClr val="dk1"/>
                          </a:solidFill>
                        </a:rPr>
                        <a:t>Notify</a:t>
                      </a:r>
                      <a:r>
                        <a:rPr lang="en-US" sz="1200" dirty="0">
                          <a:solidFill>
                            <a:schemeClr val="dk1"/>
                          </a:solidFill>
                        </a:rPr>
                        <a:t> the receiver that SP is being terminated</a:t>
                      </a:r>
                      <a:endParaRPr dirty="0"/>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dirty="0"/>
                        <a:t>Reserved</a:t>
                      </a:r>
                      <a:endParaRPr sz="1200" dirty="0"/>
                    </a:p>
                  </a:txBody>
                  <a:tcPr marL="91450" marR="91450" marT="45725" marB="457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259744117"/>
                  </a:ext>
                </a:extLst>
              </a:tr>
              <a:tr h="340450">
                <a:tc>
                  <a:txBody>
                    <a:bodyPr/>
                    <a:lstStyle/>
                    <a:p>
                      <a:pPr marL="0" marR="0" lvl="0" indent="0" algn="ctr" rtl="0">
                        <a:spcBef>
                          <a:spcPts val="0"/>
                        </a:spcBef>
                        <a:spcAft>
                          <a:spcPts val="0"/>
                        </a:spcAft>
                        <a:buNone/>
                      </a:pPr>
                      <a:r>
                        <a:rPr lang="en-US" sz="1200" dirty="0"/>
                        <a:t>5-7</a:t>
                      </a:r>
                      <a:endParaRPr sz="1200" dirty="0"/>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dirty="0"/>
                        <a:t>Reserved</a:t>
                      </a:r>
                      <a:endParaRPr sz="1200" dirty="0"/>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n-US" sz="1200" dirty="0"/>
                        <a:t>Reserved</a:t>
                      </a:r>
                      <a:endParaRPr sz="1200" dirty="0"/>
                    </a:p>
                  </a:txBody>
                  <a:tcPr marL="91450" marR="91450" marT="45725" marB="457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674840889"/>
                  </a:ext>
                </a:extLst>
              </a:tr>
            </a:tbl>
          </a:graphicData>
        </a:graphic>
      </p:graphicFrame>
      <p:sp>
        <p:nvSpPr>
          <p:cNvPr id="18" name="Google Shape;88;p1">
            <a:extLst>
              <a:ext uri="{FF2B5EF4-FFF2-40B4-BE49-F238E27FC236}">
                <a16:creationId xmlns:a16="http://schemas.microsoft.com/office/drawing/2014/main" id="{5A3E6DA5-3C8F-1E41-8871-6EC83592BEB4}"/>
              </a:ext>
            </a:extLst>
          </p:cNvPr>
          <p:cNvSpPr txBox="1">
            <a:spLocks noGrp="1"/>
          </p:cNvSpPr>
          <p:nvPr>
            <p:ph type="ftr" idx="11"/>
          </p:nvPr>
        </p:nvSpPr>
        <p:spPr>
          <a:xfrm>
            <a:off x="5372100" y="6546397"/>
            <a:ext cx="3223260"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dirty="0"/>
              <a:t>M. Kumail Haider et. al., Meta</a:t>
            </a:r>
            <a:endParaRPr dirty="0"/>
          </a:p>
        </p:txBody>
      </p:sp>
      <p:sp>
        <p:nvSpPr>
          <p:cNvPr id="17" name="Google Shape;87;p1">
            <a:extLst>
              <a:ext uri="{FF2B5EF4-FFF2-40B4-BE49-F238E27FC236}">
                <a16:creationId xmlns:a16="http://schemas.microsoft.com/office/drawing/2014/main" id="{35EA5418-1DC0-87C6-2DE7-C1767B51203B}"/>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
        <p:nvSpPr>
          <p:cNvPr id="2" name="TextBox 1">
            <a:extLst>
              <a:ext uri="{FF2B5EF4-FFF2-40B4-BE49-F238E27FC236}">
                <a16:creationId xmlns:a16="http://schemas.microsoft.com/office/drawing/2014/main" id="{37F6DEF6-7DD1-9968-D062-92E041F7CE39}"/>
              </a:ext>
            </a:extLst>
          </p:cNvPr>
          <p:cNvSpPr txBox="1"/>
          <p:nvPr/>
        </p:nvSpPr>
        <p:spPr>
          <a:xfrm>
            <a:off x="532526" y="6644192"/>
            <a:ext cx="4456669" cy="261610"/>
          </a:xfrm>
          <a:prstGeom prst="rect">
            <a:avLst/>
          </a:prstGeom>
          <a:noFill/>
        </p:spPr>
        <p:txBody>
          <a:bodyPr wrap="none" rtlCol="0">
            <a:spAutoFit/>
          </a:bodyPr>
          <a:lstStyle/>
          <a:p>
            <a:r>
              <a:rPr lang="en-US" sz="1100" dirty="0"/>
              <a:t>[1] Could be unified with proposed extension signaling; see 22/303r0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txBox="1">
            <a:spLocks noGrp="1"/>
          </p:cNvSpPr>
          <p:nvPr>
            <p:ph type="body" idx="1"/>
          </p:nvPr>
        </p:nvSpPr>
        <p:spPr>
          <a:xfrm>
            <a:off x="685800" y="1551040"/>
            <a:ext cx="8196949" cy="1585329"/>
          </a:xfrm>
          <a:prstGeom prst="rect">
            <a:avLst/>
          </a:prstGeom>
          <a:noFill/>
          <a:ln>
            <a:noFill/>
          </a:ln>
        </p:spPr>
        <p:txBody>
          <a:bodyPr spcFirstLastPara="1" wrap="square" lIns="92150" tIns="46075" rIns="92150" bIns="46075" anchor="t" anchorCtr="0">
            <a:noAutofit/>
          </a:bodyPr>
          <a:lstStyle/>
          <a:p>
            <a:pPr marL="257175" lvl="0" indent="-257175"/>
            <a:r>
              <a:rPr lang="en-US" dirty="0"/>
              <a:t>In the next few slides, we discuss a couple of termination scenarios and compare how termination is signaled using existing methods, and the proposed method</a:t>
            </a:r>
          </a:p>
          <a:p>
            <a:pPr marL="257175" lvl="0" indent="-257175"/>
            <a:r>
              <a:rPr lang="en-US" dirty="0"/>
              <a:t>Objective is to illustrate that new signaling saves overhead and clearly indicates the intention and conditions for termination.</a:t>
            </a:r>
            <a:endParaRPr dirty="0"/>
          </a:p>
        </p:txBody>
      </p:sp>
      <p:sp>
        <p:nvSpPr>
          <p:cNvPr id="151" name="Google Shape;151;p7"/>
          <p:cNvSpPr txBox="1">
            <a:spLocks noGrp="1"/>
          </p:cNvSpPr>
          <p:nvPr>
            <p:ph type="title"/>
          </p:nvPr>
        </p:nvSpPr>
        <p:spPr>
          <a:xfrm>
            <a:off x="685801" y="594360"/>
            <a:ext cx="7909560" cy="9144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Illustrative Examples</a:t>
            </a:r>
            <a:endParaRPr dirty="0"/>
          </a:p>
        </p:txBody>
      </p:sp>
      <p:sp>
        <p:nvSpPr>
          <p:cNvPr id="6" name="Google Shape;87;p1">
            <a:extLst>
              <a:ext uri="{FF2B5EF4-FFF2-40B4-BE49-F238E27FC236}">
                <a16:creationId xmlns:a16="http://schemas.microsoft.com/office/drawing/2014/main" id="{B74C8AFE-A894-F201-BDD7-46449153874E}"/>
              </a:ext>
            </a:extLst>
          </p:cNvPr>
          <p:cNvSpPr txBox="1">
            <a:spLocks noGrp="1"/>
          </p:cNvSpPr>
          <p:nvPr>
            <p:ph type="dt" idx="10"/>
          </p:nvPr>
        </p:nvSpPr>
        <p:spPr>
          <a:xfrm>
            <a:off x="696912" y="332601"/>
            <a:ext cx="1633333" cy="276999"/>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r>
              <a:rPr lang="en-US" dirty="0"/>
              <a:t>July 2022</a:t>
            </a:r>
            <a:endParaRPr dirty="0"/>
          </a:p>
        </p:txBody>
      </p:sp>
    </p:spTree>
    <p:extLst>
      <p:ext uri="{BB962C8B-B14F-4D97-AF65-F5344CB8AC3E}">
        <p14:creationId xmlns:p14="http://schemas.microsoft.com/office/powerpoint/2010/main" val="2866440634"/>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9231</TotalTime>
  <Words>2432</Words>
  <Application>Microsoft Macintosh PowerPoint</Application>
  <PresentationFormat>On-screen Show (4:3)</PresentationFormat>
  <Paragraphs>286</Paragraphs>
  <Slides>17</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Courier New</vt:lpstr>
      <vt:lpstr>Noto Sans Symbols</vt:lpstr>
      <vt:lpstr>Times New Roman</vt:lpstr>
      <vt:lpstr>ieee</vt:lpstr>
      <vt:lpstr>Restricted TWT SP Early Termination</vt:lpstr>
      <vt:lpstr>Abstract</vt:lpstr>
      <vt:lpstr>Background: 11ax TWT SP Termination</vt:lpstr>
      <vt:lpstr>Termination considerations for r-TWT</vt:lpstr>
      <vt:lpstr>Problems(1): Missing handshake in Termination</vt:lpstr>
      <vt:lpstr>Proposal (1)</vt:lpstr>
      <vt:lpstr>Problems(2): Gaps in BSR/termination signaling</vt:lpstr>
      <vt:lpstr>Proposal(2): Add new explicit signaling for TWT SP Termination[1]</vt:lpstr>
      <vt:lpstr>Illustrative Examples</vt:lpstr>
      <vt:lpstr>Example 1: AP runs out of DL traffic first</vt:lpstr>
      <vt:lpstr>Example 1: AP runs out of DL traffic first</vt:lpstr>
      <vt:lpstr>Example 2: STA runs out of UL traffic first</vt:lpstr>
      <vt:lpstr>Example 2: STA runs out of UL traffic first</vt:lpstr>
      <vt:lpstr>Summary</vt:lpstr>
      <vt:lpstr>Straw polls</vt:lpstr>
      <vt:lpstr>Backup Slides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Restricted TWT SP Early Termination</dc:title>
  <dc:creator>Hongyuan Zhang</dc:creator>
  <cp:lastModifiedBy>Muhammad Kumail Haider</cp:lastModifiedBy>
  <cp:revision>49</cp:revision>
  <dcterms:created xsi:type="dcterms:W3CDTF">2007-05-21T21:00:37Z</dcterms:created>
  <dcterms:modified xsi:type="dcterms:W3CDTF">2022-07-11T21:07:08Z</dcterms:modified>
</cp:coreProperties>
</file>