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1" r:id="rId17"/>
    <p:sldId id="309" r:id="rId18"/>
    <p:sldId id="297" r:id="rId19"/>
    <p:sldId id="310" r:id="rId20"/>
    <p:sldId id="296" r:id="rId21"/>
    <p:sldId id="307" r:id="rId22"/>
    <p:sldId id="29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9" d="100"/>
          <a:sy n="89" d="100"/>
        </p:scale>
        <p:origin x="120" y="3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27063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802.11-22/0290r1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February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0187-00-00bh-network-generated-device-id.docx" TargetMode="External"/><Relationship Id="rId5" Type="http://schemas.openxmlformats.org/officeDocument/2006/relationships/hyperlink" Target="https://mentor.ieee.org/802.11/dcn/22/11-22-0158-02-00bh-sta-generated-device-id.docx" TargetMode="External"/><Relationship Id="rId4" Type="http://schemas.openxmlformats.org/officeDocument/2006/relationships/hyperlink" Target="https://mentor.ieee.org/802.11/dcn/22/11-22-0157-00-00bh-mac-address-designation-maad.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87-00-00bh-network-generated-device-id.doc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8.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7-00-00bh-mac-address-designation-maad.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158-02-00bh-sta-generated-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TGbh-agenda-2022-February-8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8 February 2022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updates/status: </a:t>
            </a:r>
            <a:r>
              <a:rPr lang="en-US" b="0" dirty="0">
                <a:hlinkClick r:id="rId3"/>
              </a:rPr>
              <a:t>11-21/0332r29</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Contributions:</a:t>
            </a:r>
          </a:p>
          <a:p>
            <a:pPr lvl="1">
              <a:lnSpc>
                <a:spcPct val="90000"/>
              </a:lnSpc>
              <a:spcBef>
                <a:spcPts val="0"/>
              </a:spcBef>
              <a:spcAft>
                <a:spcPts val="300"/>
              </a:spcAft>
              <a:buFont typeface="Arial" panose="020B0604020202020204" pitchFamily="34" charset="0"/>
              <a:buChar char="•"/>
              <a:defRPr/>
            </a:pPr>
            <a:r>
              <a:rPr lang="en-US" altLang="en-US" sz="2400" dirty="0">
                <a:solidFill>
                  <a:schemeClr val="tx1"/>
                </a:solidFill>
                <a:hlinkClick r:id="rId4"/>
              </a:rPr>
              <a:t>11-22/0157r0</a:t>
            </a:r>
            <a:r>
              <a:rPr lang="en-US" altLang="en-US" sz="2400" dirty="0">
                <a:solidFill>
                  <a:schemeClr val="tx1"/>
                </a:solidFill>
              </a:rPr>
              <a:t>: MAC address designation (partially reviewed Jan 21)</a:t>
            </a:r>
            <a:endParaRPr lang="en-US" altLang="en-US" sz="2400" dirty="0">
              <a:solidFill>
                <a:schemeClr val="tx1"/>
              </a:solidFill>
              <a:hlinkClick r:id="rId5"/>
            </a:endParaRPr>
          </a:p>
          <a:p>
            <a:pPr lvl="1">
              <a:lnSpc>
                <a:spcPct val="90000"/>
              </a:lnSpc>
              <a:spcBef>
                <a:spcPts val="0"/>
              </a:spcBef>
              <a:spcAft>
                <a:spcPts val="300"/>
              </a:spcAft>
              <a:buFont typeface="Arial" panose="020B0604020202020204" pitchFamily="34" charset="0"/>
              <a:buChar char="•"/>
              <a:defRPr/>
            </a:pPr>
            <a:r>
              <a:rPr lang="en-US" altLang="en-US" sz="2400" dirty="0">
                <a:solidFill>
                  <a:schemeClr val="tx1"/>
                </a:solidFill>
                <a:hlinkClick r:id="rId5"/>
              </a:rPr>
              <a:t>11-22/0158r2</a:t>
            </a:r>
            <a:r>
              <a:rPr lang="en-US" altLang="en-US" sz="2400" dirty="0">
                <a:solidFill>
                  <a:schemeClr val="tx1"/>
                </a:solidFill>
              </a:rPr>
              <a:t>: STA generated device ID</a:t>
            </a:r>
          </a:p>
          <a:p>
            <a:pPr lvl="1">
              <a:lnSpc>
                <a:spcPct val="90000"/>
              </a:lnSpc>
              <a:spcBef>
                <a:spcPts val="0"/>
              </a:spcBef>
              <a:spcAft>
                <a:spcPts val="300"/>
              </a:spcAft>
              <a:buFont typeface="Arial" panose="020B0604020202020204" pitchFamily="34" charset="0"/>
              <a:buChar char="•"/>
              <a:defRPr/>
            </a:pPr>
            <a:r>
              <a:rPr lang="en-US" altLang="en-US" sz="2400" dirty="0">
                <a:solidFill>
                  <a:schemeClr val="tx1"/>
                </a:solidFill>
                <a:hlinkClick r:id="rId6"/>
              </a:rPr>
              <a:t>11-22/0187r0</a:t>
            </a:r>
            <a:r>
              <a:rPr lang="en-US" altLang="en-US" sz="2400" dirty="0">
                <a:solidFill>
                  <a:schemeClr val="tx1"/>
                </a:solidFill>
              </a:rPr>
              <a:t>: Network generated device ID</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dirty="0"/>
              <a:t>Evaluation of proposed solutions</a:t>
            </a:r>
          </a:p>
          <a:p>
            <a:pPr marL="457200" indent="-457200">
              <a:lnSpc>
                <a:spcPct val="90000"/>
              </a:lnSpc>
              <a:spcBef>
                <a:spcPts val="0"/>
              </a:spcBef>
              <a:spcAft>
                <a:spcPts val="600"/>
              </a:spcAft>
              <a:buFont typeface="Arial" panose="020B0604020202020204" pitchFamily="34" charset="0"/>
              <a:buChar char="•"/>
              <a:defRPr/>
            </a:pPr>
            <a:r>
              <a:rPr lang="en-US" dirty="0"/>
              <a:t>Discussion on way forward on solutions/contributions</a:t>
            </a:r>
          </a:p>
          <a:p>
            <a:pPr marL="457200" indent="-457200">
              <a:lnSpc>
                <a:spcPct val="90000"/>
              </a:lnSpc>
              <a:spcBef>
                <a:spcPts val="0"/>
              </a:spcBef>
              <a:spcAft>
                <a:spcPts val="600"/>
              </a:spcAft>
              <a:buFont typeface="Arial" panose="020B0604020202020204" pitchFamily="34" charset="0"/>
              <a:buChar char="•"/>
              <a:defRPr/>
            </a:pPr>
            <a:r>
              <a:rPr lang="en-US" dirty="0"/>
              <a:t>Review of Issues Tracking uncovered items (margin comments, etc.)</a:t>
            </a:r>
          </a:p>
          <a:p>
            <a:pPr marL="457200" indent="-457200">
              <a:lnSpc>
                <a:spcPct val="90000"/>
              </a:lnSpc>
              <a:spcBef>
                <a:spcPts val="0"/>
              </a:spcBef>
              <a:spcAft>
                <a:spcPts val="600"/>
              </a:spcAft>
              <a:buFont typeface="Arial" panose="020B0604020202020204" pitchFamily="34" charset="0"/>
              <a:buChar char="•"/>
              <a:defRPr/>
            </a:pPr>
            <a:r>
              <a:rPr lang="en-US" dirty="0"/>
              <a:t>Next meetings: Feb 17 19:00 ET, Feb 22 9:00 ET, Mar 3 19:00 ET</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Main considerations</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Use cases covered, affected by:</a:t>
            </a:r>
          </a:p>
          <a:p>
            <a:pPr marL="857250" lvl="1" indent="-457200">
              <a:lnSpc>
                <a:spcPct val="90000"/>
              </a:lnSpc>
              <a:spcBef>
                <a:spcPts val="0"/>
              </a:spcBef>
              <a:spcAft>
                <a:spcPts val="600"/>
              </a:spcAft>
              <a:buFont typeface="Arial" panose="020B0604020202020204" pitchFamily="34" charset="0"/>
              <a:buChar char="•"/>
              <a:defRPr/>
            </a:pPr>
            <a:r>
              <a:rPr lang="en-US" sz="2400" dirty="0"/>
              <a:t>During association&amp;4WH or post-association/security context (e.g., robust action frame)</a:t>
            </a:r>
          </a:p>
          <a:p>
            <a:pPr marL="1257300" lvl="2" indent="-457200">
              <a:lnSpc>
                <a:spcPct val="90000"/>
              </a:lnSpc>
              <a:spcBef>
                <a:spcPts val="0"/>
              </a:spcBef>
              <a:spcAft>
                <a:spcPts val="600"/>
              </a:spcAft>
              <a:buFont typeface="Arial" panose="020B0604020202020204" pitchFamily="34" charset="0"/>
              <a:buChar char="•"/>
              <a:defRPr/>
            </a:pPr>
            <a:r>
              <a:rPr lang="en-US" sz="2200" dirty="0"/>
              <a:t># of message exchanges(s)</a:t>
            </a:r>
          </a:p>
          <a:p>
            <a:pPr marL="1257300" lvl="2" indent="-457200">
              <a:lnSpc>
                <a:spcPct val="90000"/>
              </a:lnSpc>
              <a:spcBef>
                <a:spcPts val="0"/>
              </a:spcBef>
              <a:spcAft>
                <a:spcPts val="600"/>
              </a:spcAft>
              <a:buFont typeface="Arial" panose="020B0604020202020204" pitchFamily="34" charset="0"/>
              <a:buChar char="•"/>
              <a:defRPr/>
            </a:pPr>
            <a:r>
              <a:rPr lang="en-US" sz="2200" dirty="0"/>
              <a:t>Timing of the ID: </a:t>
            </a:r>
          </a:p>
          <a:p>
            <a:pPr marL="1714500" lvl="3" indent="-457200">
              <a:lnSpc>
                <a:spcPct val="90000"/>
              </a:lnSpc>
              <a:spcBef>
                <a:spcPts val="0"/>
              </a:spcBef>
              <a:spcAft>
                <a:spcPts val="600"/>
              </a:spcAft>
              <a:buFont typeface="Arial" panose="020B0604020202020204" pitchFamily="34" charset="0"/>
              <a:buChar char="•"/>
              <a:defRPr/>
            </a:pPr>
            <a:r>
              <a:rPr lang="en-US" sz="2000" dirty="0"/>
              <a:t>Is the identifier needed before network services/access?</a:t>
            </a:r>
          </a:p>
          <a:p>
            <a:pPr marL="1714500" lvl="3" indent="-457200">
              <a:lnSpc>
                <a:spcPct val="90000"/>
              </a:lnSpc>
              <a:spcBef>
                <a:spcPts val="0"/>
              </a:spcBef>
              <a:spcAft>
                <a:spcPts val="600"/>
              </a:spcAft>
              <a:buFont typeface="Arial" panose="020B0604020202020204" pitchFamily="34" charset="0"/>
              <a:buChar char="•"/>
              <a:defRPr/>
            </a:pPr>
            <a:r>
              <a:rPr lang="en-US" sz="2000" dirty="0"/>
              <a:t>Can it be changed during association?</a:t>
            </a:r>
          </a:p>
          <a:p>
            <a:pPr marL="857250" lvl="1" indent="-457200">
              <a:lnSpc>
                <a:spcPct val="90000"/>
              </a:lnSpc>
              <a:spcBef>
                <a:spcPts val="0"/>
              </a:spcBef>
              <a:spcAft>
                <a:spcPts val="600"/>
              </a:spcAft>
              <a:buFont typeface="Arial" panose="020B0604020202020204" pitchFamily="34" charset="0"/>
              <a:buChar char="•"/>
              <a:defRPr/>
            </a:pPr>
            <a:endParaRPr lang="en-US" sz="2400" dirty="0"/>
          </a:p>
          <a:p>
            <a:pPr marL="857250" lvl="1" indent="-457200">
              <a:lnSpc>
                <a:spcPct val="90000"/>
              </a:lnSpc>
              <a:spcBef>
                <a:spcPts val="0"/>
              </a:spcBef>
              <a:spcAft>
                <a:spcPts val="600"/>
              </a:spcAft>
              <a:buFont typeface="Arial" panose="020B0604020202020204" pitchFamily="34" charset="0"/>
              <a:buChar char="•"/>
              <a:defRPr/>
            </a:pPr>
            <a:r>
              <a:rPr lang="en-US" sz="2400" dirty="0"/>
              <a:t>ID generation (Network or STA)</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How much “new” is being designed?  (“simplicity” measure?)</a:t>
            </a:r>
          </a:p>
          <a:p>
            <a:pPr marL="457200" indent="-457200">
              <a:lnSpc>
                <a:spcPct val="90000"/>
              </a:lnSpc>
              <a:spcBef>
                <a:spcPts val="0"/>
              </a:spcBef>
              <a:spcAft>
                <a:spcPts val="600"/>
              </a:spcAft>
              <a:buFont typeface="Arial" panose="020B0604020202020204" pitchFamily="34" charset="0"/>
              <a:buChar char="•"/>
              <a:defRPr/>
            </a:pPr>
            <a:r>
              <a:rPr lang="en-US" sz="2800" dirty="0"/>
              <a:t>Protection against spoofing (of AP and/or STA)?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76448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 Contributions</a:t>
            </a:r>
            <a:endParaRPr lang="en-GB" dirty="0"/>
          </a:p>
        </p:txBody>
      </p:sp>
      <p:sp>
        <p:nvSpPr>
          <p:cNvPr id="4098" name="Rectangle 2"/>
          <p:cNvSpPr>
            <a:spLocks noGrp="1" noChangeArrowheads="1"/>
          </p:cNvSpPr>
          <p:nvPr>
            <p:ph idx="1"/>
          </p:nvPr>
        </p:nvSpPr>
        <p:spPr>
          <a:xfrm>
            <a:off x="685800" y="1008064"/>
            <a:ext cx="10744200" cy="5467350"/>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3"/>
              </a:rPr>
              <a:t>11-21/1083r0</a:t>
            </a:r>
            <a:r>
              <a:rPr lang="en-US" altLang="en-US" sz="16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4"/>
              </a:rPr>
              <a:t>11-21/2039r0</a:t>
            </a:r>
            <a:r>
              <a:rPr lang="en-US" sz="16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5"/>
              </a:rPr>
              <a:t>11-22/0054r0</a:t>
            </a:r>
            <a:r>
              <a:rPr lang="en-US" sz="1600" b="1" dirty="0">
                <a:solidFill>
                  <a:schemeClr val="tx1"/>
                </a:solidFill>
              </a:rPr>
              <a:t>: Signature based RCM STA identification solution analysis (reviewed Jan 11)</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6"/>
              </a:rPr>
              <a:t>11-21/1585r12</a:t>
            </a:r>
            <a:r>
              <a:rPr lang="en-US" altLang="en-US" sz="1600" dirty="0">
                <a:solidFill>
                  <a:schemeClr val="tx1"/>
                </a:solidFill>
              </a:rPr>
              <a:t>: Identifiable Random MAC address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7"/>
              </a:rPr>
              <a:t>11-21/1673r10</a:t>
            </a:r>
            <a:r>
              <a:rPr lang="en-US" altLang="en-US" sz="1600" b="1" dirty="0">
                <a:solidFill>
                  <a:schemeClr val="tx1"/>
                </a:solidFill>
              </a:rPr>
              <a:t>: Proposed Text for IRMA (briefly reviewed Oct 21, </a:t>
            </a:r>
            <a:r>
              <a:rPr lang="en-US" altLang="en-US" sz="1600" b="1" u="sng" dirty="0">
                <a:solidFill>
                  <a:schemeClr val="tx1"/>
                </a:solidFill>
              </a:rPr>
              <a:t>updated</a:t>
            </a:r>
            <a:r>
              <a:rPr lang="en-US" altLang="en-US" sz="16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8"/>
              </a:rPr>
              <a:t>11-21/1720r1</a:t>
            </a:r>
            <a:r>
              <a:rPr lang="en-US" altLang="en-US" sz="16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9"/>
              </a:rPr>
              <a:t>11-21/2006r1</a:t>
            </a:r>
            <a:r>
              <a:rPr lang="en-US" altLang="en-US" sz="16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0"/>
              </a:rPr>
              <a:t>11-22/0118r0</a:t>
            </a:r>
            <a:r>
              <a:rPr lang="en-US" altLang="en-US" sz="16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1"/>
              </a:rPr>
              <a:t>11-22/0085r0</a:t>
            </a:r>
            <a:r>
              <a:rPr lang="en-US" altLang="en-US" sz="1600" b="1" dirty="0">
                <a:solidFill>
                  <a:schemeClr val="tx1"/>
                </a:solidFill>
              </a:rPr>
              <a:t>: IRMA and spoof discussion (</a:t>
            </a:r>
            <a:r>
              <a:rPr lang="en-US" altLang="en-US" sz="1600" b="1" u="sng" dirty="0">
                <a:solidFill>
                  <a:schemeClr val="tx1"/>
                </a:solidFill>
              </a:rPr>
              <a:t>not reviewed yet)</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2"/>
              </a:rPr>
              <a:t>11-21/1378r0</a:t>
            </a:r>
            <a:r>
              <a:rPr lang="en-US" altLang="en-US" sz="16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3"/>
              </a:rPr>
              <a:t>11-21/1379r3</a:t>
            </a:r>
            <a:r>
              <a:rPr lang="en-US" altLang="en-US" sz="16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4"/>
              </a:rPr>
              <a:t>11-21/1853r2</a:t>
            </a:r>
            <a:r>
              <a:rPr lang="en-US" altLang="en-US" sz="1600" b="1" dirty="0">
                <a:solidFill>
                  <a:schemeClr val="tx1"/>
                </a:solidFill>
              </a:rPr>
              <a:t>: ID Query analysis (reviewed Jan 11, </a:t>
            </a:r>
            <a:r>
              <a:rPr lang="en-US" altLang="en-US" sz="1600" b="1" u="sng" dirty="0">
                <a:solidFill>
                  <a:schemeClr val="tx1"/>
                </a:solidFill>
              </a:rPr>
              <a:t>updated)</a:t>
            </a:r>
            <a:endParaRPr lang="en-US" altLang="en-US" sz="16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5"/>
              </a:rPr>
              <a:t>11-21/1839r1</a:t>
            </a:r>
            <a:r>
              <a:rPr lang="en-US" altLang="en-US" sz="1600" dirty="0">
                <a:solidFill>
                  <a:schemeClr val="tx1"/>
                </a:solidFill>
              </a:rPr>
              <a:t>: Transient STA ID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6"/>
              </a:rPr>
              <a:t>11-22/0025r0</a:t>
            </a:r>
            <a:r>
              <a:rPr lang="en-US" altLang="en-US" sz="16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7"/>
              </a:rPr>
              <a:t>11-22/0117r0</a:t>
            </a:r>
            <a:r>
              <a:rPr lang="en-US" altLang="en-US" sz="16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8"/>
              </a:rPr>
              <a:t>11-22/0154r0</a:t>
            </a:r>
            <a:r>
              <a:rPr lang="en-US" altLang="en-US" sz="1600" dirty="0">
                <a:solidFill>
                  <a:schemeClr val="tx1"/>
                </a:solidFill>
              </a:rPr>
              <a:t>: Opaque device ID (reviewed Jan 21)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9"/>
              </a:rPr>
              <a:t>11-22/0158r2</a:t>
            </a:r>
            <a:r>
              <a:rPr lang="en-US" altLang="en-US" sz="1600" dirty="0">
                <a:solidFill>
                  <a:schemeClr val="tx1"/>
                </a:solidFill>
              </a:rPr>
              <a:t>: STA generated device ID (reviewed Jan 21, </a:t>
            </a:r>
            <a:r>
              <a:rPr lang="en-US" altLang="en-US" sz="1600" u="sng" dirty="0">
                <a:solidFill>
                  <a:schemeClr val="tx1"/>
                </a:solidFill>
              </a:rPr>
              <a:t>updated</a:t>
            </a:r>
            <a:r>
              <a:rPr lang="en-US" altLang="en-US" sz="16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0"/>
              </a:rPr>
              <a:t>11-22/0157r0</a:t>
            </a:r>
            <a:r>
              <a:rPr lang="en-US" altLang="en-US" sz="1600" dirty="0">
                <a:solidFill>
                  <a:schemeClr val="tx1"/>
                </a:solidFill>
              </a:rPr>
              <a:t> : MAC address designation (</a:t>
            </a:r>
            <a:r>
              <a:rPr lang="en-US" altLang="en-US" sz="1600" u="sng" dirty="0">
                <a:solidFill>
                  <a:schemeClr val="tx1"/>
                </a:solidFill>
              </a:rPr>
              <a:t>partially reviewed Jan 21</a:t>
            </a:r>
            <a:r>
              <a:rPr lang="en-US" altLang="en-US" sz="16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1"/>
              </a:rPr>
              <a:t>11-22/0187r0</a:t>
            </a:r>
            <a:r>
              <a:rPr lang="en-US" altLang="en-US" sz="1600" dirty="0">
                <a:solidFill>
                  <a:schemeClr val="tx1"/>
                </a:solidFill>
              </a:rPr>
              <a:t>: Network generated device ID (</a:t>
            </a:r>
            <a:r>
              <a:rPr lang="en-US" altLang="en-US" sz="1600" u="sng" dirty="0">
                <a:solidFill>
                  <a:schemeClr val="tx1"/>
                </a:solidFill>
              </a:rPr>
              <a:t>not reviewed yet</a:t>
            </a:r>
            <a:r>
              <a:rPr lang="en-US" altLang="en-US" sz="1600" dirty="0">
                <a:solidFill>
                  <a:schemeClr val="tx1"/>
                </a:solidFill>
              </a:rPr>
              <a:t>)</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11 February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11-21/0332r29</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8 February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11747</TotalTime>
  <Words>2604</Words>
  <Application>Microsoft Office PowerPoint</Application>
  <PresentationFormat>Widescreen</PresentationFormat>
  <Paragraphs>257</Paragraphs>
  <Slides>23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TGbh-agenda-2022-February-8</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8 February 2022</vt:lpstr>
      <vt:lpstr>Main considerations</vt:lpstr>
      <vt:lpstr>Solution Proposal 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120</cp:revision>
  <cp:lastPrinted>1601-01-01T00:00:00Z</cp:lastPrinted>
  <dcterms:created xsi:type="dcterms:W3CDTF">2021-01-26T19:12:38Z</dcterms:created>
  <dcterms:modified xsi:type="dcterms:W3CDTF">2022-02-09T22:42:29Z</dcterms:modified>
</cp:coreProperties>
</file>