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611" r:id="rId3"/>
    <p:sldId id="659" r:id="rId4"/>
    <p:sldId id="658" r:id="rId5"/>
    <p:sldId id="656" r:id="rId6"/>
    <p:sldId id="638" r:id="rId7"/>
    <p:sldId id="660" r:id="rId8"/>
    <p:sldId id="312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>
      <p:cViewPr varScale="1">
        <p:scale>
          <a:sx n="69" d="100"/>
          <a:sy n="69" d="100"/>
        </p:scale>
        <p:origin x="1073" y="58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04" y="-132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56247" y="8982075"/>
            <a:ext cx="146200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</a:p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729311" y="8983147"/>
            <a:ext cx="1461939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60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583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</a:t>
            </a:r>
            <a:r>
              <a:rPr lang="en-US" altLang="en-US" sz="1800" b="1"/>
              <a:t>IEEE </a:t>
            </a:r>
            <a:r>
              <a:rPr lang="en-US" altLang="en-US" sz="1800" b="1" smtClean="0"/>
              <a:t>802.11-22/0286r1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Feb </a:t>
            </a:r>
            <a:r>
              <a:rPr lang="en-US" altLang="en-US" sz="1800" b="1" smtClean="0"/>
              <a:t>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Discussion </a:t>
            </a:r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PASN for sensing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</a:t>
            </a:r>
            <a:r>
              <a:rPr lang="en-US" altLang="en-US" sz="2000">
                <a:cs typeface="Arial" panose="020B0604020202020204" pitchFamily="34" charset="0"/>
              </a:rPr>
              <a:t>:</a:t>
            </a:r>
            <a:r>
              <a:rPr lang="en-US" altLang="en-US" sz="2000" b="0">
                <a:cs typeface="Arial" panose="020B0604020202020204" pitchFamily="34" charset="0"/>
              </a:rPr>
              <a:t> </a:t>
            </a:r>
            <a:r>
              <a:rPr lang="en-US" altLang="en-US" sz="2000" b="0" smtClean="0">
                <a:cs typeface="Arial" panose="020B0604020202020204" pitchFamily="34" charset="0"/>
              </a:rPr>
              <a:t>2022-2-7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>
                <a:sym typeface="+mn-ea"/>
              </a:rPr>
              <a:t>Chaoming Luo </a:t>
            </a:r>
            <a:r>
              <a:rPr lang="en-US" altLang="ko-KR" dirty="0">
                <a:sym typeface="+mn-ea"/>
              </a:rPr>
              <a:t>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368875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luochaoming@oppo.com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Lei Huang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smtClean="0">
                <a:solidFill>
                  <a:schemeClr val="tx2"/>
                </a:solidFill>
              </a:rPr>
              <a:t>This </a:t>
            </a:r>
            <a:r>
              <a:rPr lang="en-US" altLang="zh-CN" sz="2000" kern="1200" dirty="0">
                <a:solidFill>
                  <a:schemeClr val="tx2"/>
                </a:solidFill>
              </a:rPr>
              <a:t>contribution </a:t>
            </a:r>
            <a:r>
              <a:rPr lang="en-US" altLang="zh-CN" sz="2000" kern="1200">
                <a:solidFill>
                  <a:schemeClr val="tx2"/>
                </a:solidFill>
              </a:rPr>
              <a:t>discusses </a:t>
            </a:r>
            <a:r>
              <a:rPr lang="en-US" altLang="zh-CN" sz="2000" kern="1200" smtClean="0">
                <a:solidFill>
                  <a:schemeClr val="tx2"/>
                </a:solidFill>
              </a:rPr>
              <a:t>whether PASN is mandatory for sensing and which categories of action frame are required accordingly.</a:t>
            </a:r>
            <a:endParaRPr lang="zh-CN" altLang="en-US" sz="20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17800"/>
            <a:ext cx="7772400" cy="632413"/>
          </a:xfrm>
        </p:spPr>
        <p:txBody>
          <a:bodyPr/>
          <a:lstStyle/>
          <a:p>
            <a:r>
              <a:rPr lang="en-US" altLang="zh-CN" smtClean="0"/>
              <a:t>Recap: PASN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345281" y="1512513"/>
            <a:ext cx="8529638" cy="4800600"/>
          </a:xfrm>
        </p:spPr>
        <p:txBody>
          <a:bodyPr/>
          <a:lstStyle/>
          <a:p>
            <a:r>
              <a:rPr lang="en-US" b="0"/>
              <a:t>Preassociation Security Negotiation </a:t>
            </a:r>
            <a:r>
              <a:rPr lang="en-US" b="0" smtClean="0"/>
              <a:t>(</a:t>
            </a:r>
            <a:r>
              <a:rPr lang="en-US" altLang="zh-CN" b="0" smtClean="0">
                <a:solidFill>
                  <a:schemeClr val="tx2"/>
                </a:solidFill>
              </a:rPr>
              <a:t>PASN) derives </a:t>
            </a:r>
            <a:r>
              <a:rPr lang="en-US" altLang="zh-CN" b="0">
                <a:solidFill>
                  <a:schemeClr val="tx2"/>
                </a:solidFill>
              </a:rPr>
              <a:t>a PTKSA </a:t>
            </a:r>
            <a:r>
              <a:rPr lang="en-US" altLang="zh-CN" b="0" smtClean="0">
                <a:solidFill>
                  <a:schemeClr val="tx2"/>
                </a:solidFill>
              </a:rPr>
              <a:t>with or without </a:t>
            </a:r>
            <a:r>
              <a:rPr lang="en-US" altLang="zh-CN" b="0">
                <a:solidFill>
                  <a:schemeClr val="tx2"/>
                </a:solidFill>
              </a:rPr>
              <a:t>a </a:t>
            </a:r>
            <a:r>
              <a:rPr lang="en-US" altLang="zh-CN" b="0" smtClean="0">
                <a:solidFill>
                  <a:schemeClr val="tx2"/>
                </a:solidFill>
              </a:rPr>
              <a:t>PMKSA, </a:t>
            </a:r>
            <a:r>
              <a:rPr lang="en-US" b="0" smtClean="0"/>
              <a:t>allows any management frame to be protected for a STA in unassociated state. [2]</a:t>
            </a:r>
          </a:p>
          <a:p>
            <a:pPr lvl="1"/>
            <a:r>
              <a:rPr lang="en-US" smtClean="0"/>
              <a:t>With PMKSA, i.e., with m</a:t>
            </a:r>
            <a:r>
              <a:rPr lang="en-US" b="0" smtClean="0"/>
              <a:t>utual authentication, as for the case of cached PMK.</a:t>
            </a:r>
          </a:p>
          <a:p>
            <a:pPr lvl="1"/>
            <a:r>
              <a:rPr lang="en-US" smtClean="0"/>
              <a:t>Without PMKSA, i.e., without </a:t>
            </a:r>
            <a:r>
              <a:rPr lang="en-US" b="0" smtClean="0"/>
              <a:t>mutual authentication, similar to OWE (RFC8110), as for the case of </a:t>
            </a:r>
            <a:r>
              <a:rPr lang="en-US" smtClean="0"/>
              <a:t>n</a:t>
            </a:r>
            <a:r>
              <a:rPr lang="en-US" altLang="en-US" smtClean="0"/>
              <a:t>o </a:t>
            </a:r>
            <a:r>
              <a:rPr lang="en-US" altLang="en-US"/>
              <a:t>shared secret or shared side connection </a:t>
            </a:r>
            <a:r>
              <a:rPr lang="en-US" altLang="en-US" smtClean="0"/>
              <a:t>possible.</a:t>
            </a:r>
            <a:endParaRPr lang="en-US"/>
          </a:p>
          <a:p>
            <a:pPr lvl="1"/>
            <a:endParaRPr lang="en-US" altLang="zh-CN" b="0" i="1" smtClean="0">
              <a:solidFill>
                <a:srgbClr val="000000"/>
              </a:solidFill>
            </a:endParaRPr>
          </a:p>
          <a:p>
            <a:pPr lvl="1"/>
            <a:endParaRPr lang="en-US" sz="2400" b="0"/>
          </a:p>
        </p:txBody>
      </p:sp>
    </p:spTree>
    <p:extLst>
      <p:ext uri="{BB962C8B-B14F-4D97-AF65-F5344CB8AC3E}">
        <p14:creationId xmlns:p14="http://schemas.microsoft.com/office/powerpoint/2010/main" val="365427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17800"/>
            <a:ext cx="7772400" cy="632413"/>
          </a:xfrm>
        </p:spPr>
        <p:txBody>
          <a:bodyPr/>
          <a:lstStyle/>
          <a:p>
            <a:r>
              <a:rPr lang="en-US" altLang="zh-CN"/>
              <a:t>M</a:t>
            </a:r>
            <a:r>
              <a:rPr lang="en-US" altLang="zh-CN" smtClean="0"/>
              <a:t>andate PASN?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345281" y="1512513"/>
            <a:ext cx="8529638" cy="4800600"/>
          </a:xfrm>
        </p:spPr>
        <p:txBody>
          <a:bodyPr/>
          <a:lstStyle/>
          <a:p>
            <a:pPr lvl="0"/>
            <a:r>
              <a:rPr lang="en-US" altLang="zh-CN" b="0">
                <a:solidFill>
                  <a:srgbClr val="000000"/>
                </a:solidFill>
              </a:rPr>
              <a:t>Support for </a:t>
            </a:r>
            <a:r>
              <a:rPr lang="en-US" b="0"/>
              <a:t>unassociated STA for sensing</a:t>
            </a:r>
            <a:r>
              <a:rPr lang="en-US" b="0">
                <a:solidFill>
                  <a:srgbClr val="000000"/>
                </a:solidFill>
              </a:rPr>
              <a:t>? </a:t>
            </a:r>
          </a:p>
          <a:p>
            <a:pPr lvl="1"/>
            <a:r>
              <a:rPr lang="en-US" b="1">
                <a:solidFill>
                  <a:srgbClr val="000000"/>
                </a:solidFill>
              </a:rPr>
              <a:t>YES! </a:t>
            </a:r>
            <a:r>
              <a:rPr lang="en-US"/>
              <a:t>Similar to ranging, it is important to enable a non-AP STA to perform sensing with an AP to which it is not associated with. </a:t>
            </a:r>
            <a:endParaRPr lang="en-US" b="1">
              <a:solidFill>
                <a:srgbClr val="000000"/>
              </a:solidFill>
            </a:endParaRPr>
          </a:p>
          <a:p>
            <a:r>
              <a:rPr lang="en-US" altLang="zh-CN" b="0" smtClean="0">
                <a:solidFill>
                  <a:schemeClr val="tx2"/>
                </a:solidFill>
              </a:rPr>
              <a:t>Mandate PASN for </a:t>
            </a:r>
            <a:r>
              <a:rPr lang="en-US" b="0"/>
              <a:t>unassociated </a:t>
            </a:r>
            <a:r>
              <a:rPr lang="en-US" b="0" smtClean="0"/>
              <a:t>STA for sensing?</a:t>
            </a:r>
          </a:p>
          <a:p>
            <a:pPr lvl="1"/>
            <a:r>
              <a:rPr lang="en-US" smtClean="0"/>
              <a:t>Sensing data and result are privacy related, so data confidentiality, privacy are </a:t>
            </a:r>
            <a:r>
              <a:rPr lang="en-US"/>
              <a:t>important for most use cases. </a:t>
            </a:r>
            <a:endParaRPr lang="en-US" smtClean="0"/>
          </a:p>
          <a:p>
            <a:pPr lvl="2"/>
            <a:r>
              <a:rPr lang="en-US" smtClean="0"/>
              <a:t>One </a:t>
            </a:r>
            <a:r>
              <a:rPr lang="en-US"/>
              <a:t>use case </a:t>
            </a:r>
            <a:r>
              <a:rPr lang="en-US" smtClean="0"/>
              <a:t>requires </a:t>
            </a:r>
            <a:r>
              <a:rPr lang="en-US"/>
              <a:t>low security level, </a:t>
            </a:r>
            <a:r>
              <a:rPr lang="en-US" smtClean="0"/>
              <a:t>two </a:t>
            </a:r>
            <a:r>
              <a:rPr lang="en-US"/>
              <a:t>use cases require low – </a:t>
            </a:r>
            <a:r>
              <a:rPr lang="en-US" smtClean="0"/>
              <a:t>medium </a:t>
            </a:r>
            <a:r>
              <a:rPr lang="en-US"/>
              <a:t>security </a:t>
            </a:r>
            <a:r>
              <a:rPr lang="en-US" smtClean="0"/>
              <a:t>level, others are medium or high. [3]</a:t>
            </a:r>
            <a:endParaRPr lang="en-US" b="0" smtClean="0"/>
          </a:p>
          <a:p>
            <a:pPr lvl="1"/>
            <a:r>
              <a:rPr lang="en-US"/>
              <a:t>L</a:t>
            </a:r>
            <a:r>
              <a:rPr lang="en-US" smtClean="0"/>
              <a:t>ow-end/IOT </a:t>
            </a:r>
            <a:r>
              <a:rPr lang="en-US"/>
              <a:t>devices </a:t>
            </a:r>
            <a:r>
              <a:rPr lang="en-US" smtClean="0"/>
              <a:t>may not </a:t>
            </a:r>
            <a:r>
              <a:rPr lang="en-US"/>
              <a:t>support </a:t>
            </a:r>
            <a:r>
              <a:rPr lang="en-US" smtClean="0"/>
              <a:t>PASN, but they may participate in sensing, typically as sensing responder &amp; transmitter, but not sensing initiator or receiver.</a:t>
            </a:r>
          </a:p>
          <a:p>
            <a:pPr lvl="1"/>
            <a:r>
              <a:rPr lang="en-US" i="1" smtClean="0"/>
              <a:t>‘B.4.3 </a:t>
            </a:r>
            <a:r>
              <a:rPr lang="en-US" i="1"/>
              <a:t>IUT </a:t>
            </a:r>
            <a:r>
              <a:rPr lang="en-US" i="1" smtClean="0"/>
              <a:t>configuration’ </a:t>
            </a:r>
            <a:r>
              <a:rPr lang="en-US" smtClean="0"/>
              <a:t>indicates </a:t>
            </a:r>
            <a:r>
              <a:rPr lang="en-US"/>
              <a:t>Support for </a:t>
            </a:r>
            <a:r>
              <a:rPr lang="en-US" smtClean="0"/>
              <a:t>PASN is optional. [1]</a:t>
            </a:r>
            <a:endParaRPr lang="en-US"/>
          </a:p>
          <a:p>
            <a:pPr lvl="1"/>
            <a:r>
              <a:rPr lang="en-US" altLang="zh-CN" b="1" smtClean="0">
                <a:solidFill>
                  <a:srgbClr val="000000"/>
                </a:solidFill>
              </a:rPr>
              <a:t>Proposal</a:t>
            </a:r>
            <a:r>
              <a:rPr lang="en-US" altLang="zh-CN" b="0" smtClean="0">
                <a:solidFill>
                  <a:srgbClr val="000000"/>
                </a:solidFill>
              </a:rPr>
              <a:t>: keep PASN as optional in sensing.</a:t>
            </a:r>
          </a:p>
          <a:p>
            <a:pPr lvl="1"/>
            <a:endParaRPr lang="en-US" sz="2400" b="0"/>
          </a:p>
        </p:txBody>
      </p:sp>
    </p:spTree>
    <p:extLst>
      <p:ext uri="{BB962C8B-B14F-4D97-AF65-F5344CB8AC3E}">
        <p14:creationId xmlns:p14="http://schemas.microsoft.com/office/powerpoint/2010/main" val="99369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8384"/>
            <a:ext cx="7772400" cy="632413"/>
          </a:xfrm>
        </p:spPr>
        <p:txBody>
          <a:bodyPr/>
          <a:lstStyle/>
          <a:p>
            <a:r>
              <a:rPr lang="en-US" altLang="zh-CN" smtClean="0"/>
              <a:t>Frame category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500062" y="1502805"/>
            <a:ext cx="8220076" cy="4800600"/>
          </a:xfrm>
        </p:spPr>
        <p:txBody>
          <a:bodyPr/>
          <a:lstStyle/>
          <a:p>
            <a:r>
              <a:rPr lang="en-US" sz="2000" smtClean="0"/>
              <a:t>Pu</a:t>
            </a:r>
            <a:r>
              <a:rPr lang="en-US" sz="2000"/>
              <a:t>blic Action frame: </a:t>
            </a:r>
            <a:r>
              <a:rPr lang="en-US" sz="2000" b="0"/>
              <a:t>Inter-BSS </a:t>
            </a:r>
            <a:r>
              <a:rPr lang="en-US" sz="2000" b="0" smtClean="0"/>
              <a:t>and AP </a:t>
            </a:r>
            <a:r>
              <a:rPr lang="en-US" sz="2000" b="0"/>
              <a:t>to unassociated-STA </a:t>
            </a:r>
            <a:r>
              <a:rPr lang="en-US" sz="2000" b="0" smtClean="0"/>
              <a:t>communications, </a:t>
            </a:r>
            <a:r>
              <a:rPr lang="en-US" sz="2000" b="0"/>
              <a:t>Intra-BSS </a:t>
            </a:r>
            <a:r>
              <a:rPr lang="en-US" sz="2000" b="0" smtClean="0"/>
              <a:t>communication, GAS. [1]</a:t>
            </a:r>
            <a:endParaRPr lang="en-US" sz="2000" smtClean="0"/>
          </a:p>
          <a:p>
            <a:pPr lvl="1"/>
            <a:r>
              <a:rPr lang="en-US" sz="1600" b="0" smtClean="0"/>
              <a:t>code </a:t>
            </a:r>
            <a:r>
              <a:rPr lang="en-US" sz="1600" b="0"/>
              <a:t>4 in Table 9-51—Category values</a:t>
            </a:r>
          </a:p>
          <a:p>
            <a:r>
              <a:rPr lang="en-US" altLang="zh-CN" sz="2000"/>
              <a:t>Protected Dual of Public Action: </a:t>
            </a:r>
            <a:r>
              <a:rPr lang="en-US" altLang="zh-CN" sz="2000" b="0"/>
              <a:t>allow robust </a:t>
            </a:r>
            <a:r>
              <a:rPr lang="en-US" altLang="zh-CN" sz="2000" b="0" smtClean="0"/>
              <a:t>STA-STA communications </a:t>
            </a:r>
            <a:r>
              <a:rPr lang="en-US" altLang="zh-CN" sz="2000" b="0"/>
              <a:t>of </a:t>
            </a:r>
            <a:r>
              <a:rPr lang="en-US" altLang="zh-CN" sz="2000" b="0" smtClean="0"/>
              <a:t>the same </a:t>
            </a:r>
            <a:r>
              <a:rPr lang="en-US" altLang="zh-CN" sz="2000" b="0"/>
              <a:t>information that is conveyed in Action frames that are not </a:t>
            </a:r>
            <a:r>
              <a:rPr lang="en-US" altLang="zh-CN" sz="2000" b="0" smtClean="0"/>
              <a:t>robust. [1]</a:t>
            </a:r>
            <a:endParaRPr lang="en-US" altLang="zh-CN" sz="2000" b="0"/>
          </a:p>
          <a:p>
            <a:pPr lvl="1"/>
            <a:r>
              <a:rPr lang="en-US" altLang="zh-CN" sz="1600" b="0" smtClean="0"/>
              <a:t>c</a:t>
            </a:r>
            <a:r>
              <a:rPr lang="en-US" sz="1600" b="0" smtClean="0"/>
              <a:t>ode </a:t>
            </a:r>
            <a:r>
              <a:rPr lang="en-US" sz="1600" b="0"/>
              <a:t>9 in Table 9-51—Category values</a:t>
            </a:r>
          </a:p>
          <a:p>
            <a:r>
              <a:rPr lang="en-US" sz="2000"/>
              <a:t>Protected Fine Timing Frame: </a:t>
            </a:r>
            <a:r>
              <a:rPr lang="en-US" altLang="zh-CN" sz="2000" b="0"/>
              <a:t>supports a protected FTMR frame, protected FTM frame and protected LMR frame</a:t>
            </a:r>
            <a:r>
              <a:rPr lang="en-US" altLang="zh-CN" sz="2000" b="0" smtClean="0"/>
              <a:t>. [2]</a:t>
            </a:r>
            <a:endParaRPr lang="en-US" altLang="zh-CN" sz="2000" b="0"/>
          </a:p>
          <a:p>
            <a:pPr lvl="1"/>
            <a:r>
              <a:rPr lang="en-US" altLang="zh-CN" sz="1600" b="0" smtClean="0"/>
              <a:t>c</a:t>
            </a:r>
            <a:r>
              <a:rPr lang="en-US" sz="1600" b="0" smtClean="0"/>
              <a:t>ode </a:t>
            </a:r>
            <a:r>
              <a:rPr lang="en-US" sz="1600" b="0"/>
              <a:t>34 in Table 9-51—Category </a:t>
            </a:r>
            <a:r>
              <a:rPr lang="en-US" sz="1600" b="0" smtClean="0"/>
              <a:t>values</a:t>
            </a:r>
          </a:p>
          <a:p>
            <a:pPr lvl="1"/>
            <a:r>
              <a:rPr lang="en-US" sz="1600"/>
              <a:t>In order to simplify selection of the frames to which the new replay counter applies, a new action category ‘Protected Fine Timing’ is created</a:t>
            </a:r>
            <a:r>
              <a:rPr lang="en-US" sz="1600" smtClean="0"/>
              <a:t>. [4][5] </a:t>
            </a:r>
            <a:endParaRPr lang="en-US" sz="1400" b="0"/>
          </a:p>
          <a:p>
            <a:r>
              <a:rPr lang="en-US" altLang="zh-CN" sz="2000" smtClean="0"/>
              <a:t>Proposal</a:t>
            </a:r>
            <a:r>
              <a:rPr lang="en-US" altLang="zh-CN" sz="2000" b="0" smtClean="0"/>
              <a:t>: create a new action category ‘Protected Sensing Frame’.</a:t>
            </a:r>
          </a:p>
          <a:p>
            <a:pPr lvl="1"/>
            <a:r>
              <a:rPr lang="en-US" altLang="zh-CN" sz="1600" smtClean="0"/>
              <a:t>Similar with 11az, a new replay counter is needed.</a:t>
            </a:r>
            <a:endParaRPr lang="en-US" altLang="zh-CN" sz="1600" b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2538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0867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 dirty="0"/>
              <a:t>Do you agree to add the following into 11bf SFD ? 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smtClean="0"/>
              <a:t>PASN for unassociated STA is used in sensing.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lvl="1"/>
            <a:endParaRPr lang="en-US" altLang="zh-CN" sz="18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 smtClean="0"/>
              <a:t>Y/N/A</a:t>
            </a:r>
            <a:endParaRPr lang="ko-KR" altLang="en-US" sz="1800" dirty="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300853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0867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 dirty="0"/>
              <a:t>Do you agree to add the following into 11bf SFD ? 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smtClean="0"/>
              <a:t>A </a:t>
            </a:r>
            <a:r>
              <a:rPr lang="en-US" altLang="zh-CN" sz="1800"/>
              <a:t>new action </a:t>
            </a:r>
            <a:r>
              <a:rPr lang="en-US" altLang="zh-CN" sz="1800" smtClean="0"/>
              <a:t>category of robust </a:t>
            </a:r>
            <a:r>
              <a:rPr lang="en-US" altLang="zh-CN" sz="1800"/>
              <a:t>‘Protected Sensing Frame</a:t>
            </a:r>
            <a:r>
              <a:rPr lang="en-US" altLang="zh-CN" sz="1800" smtClean="0"/>
              <a:t>’ is defined to separate PN segment.</a:t>
            </a:r>
            <a:endParaRPr lang="en-US" altLang="zh-CN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lvl="1"/>
            <a:endParaRPr lang="en-US" altLang="zh-CN" sz="18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 smtClean="0"/>
              <a:t>Y/N/A </a:t>
            </a:r>
            <a:endParaRPr lang="ko-KR" altLang="en-US" sz="1800" dirty="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114862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365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/>
              <a:t>[1] 80211-2020</a:t>
            </a:r>
          </a:p>
          <a:p>
            <a:pPr marL="0" indent="0">
              <a:buNone/>
            </a:pPr>
            <a:r>
              <a:rPr lang="en-US" altLang="zh-CN" b="0" smtClean="0"/>
              <a:t>[</a:t>
            </a:r>
            <a:r>
              <a:rPr lang="en-US" altLang="zh-CN" b="0" dirty="0"/>
              <a:t>2</a:t>
            </a:r>
            <a:r>
              <a:rPr lang="en-US" altLang="zh-CN" b="0" smtClean="0"/>
              <a:t>] </a:t>
            </a:r>
            <a:r>
              <a:rPr lang="en-US" altLang="zh-CN" b="0"/>
              <a:t>80211az_D4.0</a:t>
            </a:r>
          </a:p>
          <a:p>
            <a:pPr marL="0" indent="0">
              <a:buNone/>
            </a:pPr>
            <a:r>
              <a:rPr lang="en-US" altLang="zh-CN" b="0" smtClean="0"/>
              <a:t>[3] 11-20-1712-02-00bf-wifi-sensing-use-cases</a:t>
            </a:r>
          </a:p>
          <a:p>
            <a:pPr marL="0" indent="0">
              <a:buNone/>
            </a:pPr>
            <a:r>
              <a:rPr lang="en-US" altLang="zh-CN" b="0" smtClean="0"/>
              <a:t>[4] </a:t>
            </a:r>
            <a:r>
              <a:rPr lang="en-US" altLang="zh-CN" b="0"/>
              <a:t>11-20-0797-00-00az-lmr-ftm-replay-counter </a:t>
            </a:r>
            <a:endParaRPr lang="en-US" altLang="zh-CN" b="0" smtClean="0"/>
          </a:p>
          <a:p>
            <a:pPr marL="0" indent="0">
              <a:buNone/>
            </a:pPr>
            <a:r>
              <a:rPr lang="en-US" altLang="zh-CN" b="0" smtClean="0"/>
              <a:t>[5] 11-20-0889-05-00az-protected-lmr-replay-counter</a:t>
            </a:r>
            <a:endParaRPr lang="en-US" altLang="zh-CN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7955</TotalTime>
  <Words>454</Words>
  <Application>Microsoft Office PowerPoint</Application>
  <PresentationFormat>全屏显示(4:3)</PresentationFormat>
  <Paragraphs>82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Malgun Gothic</vt:lpstr>
      <vt:lpstr>Malgun Gothic</vt:lpstr>
      <vt:lpstr>MS PGothic</vt:lpstr>
      <vt:lpstr>Arial</vt:lpstr>
      <vt:lpstr>Times New Roman</vt:lpstr>
      <vt:lpstr>Wingdings</vt:lpstr>
      <vt:lpstr>802-11-Submission</vt:lpstr>
      <vt:lpstr>Discussion on PASN for sensing</vt:lpstr>
      <vt:lpstr>Introduction</vt:lpstr>
      <vt:lpstr>Recap: PASN</vt:lpstr>
      <vt:lpstr>Mandate PASN?</vt:lpstr>
      <vt:lpstr>Frame category</vt:lpstr>
      <vt:lpstr>SP 1</vt:lpstr>
      <vt:lpstr>SP 2</vt:lpstr>
      <vt:lpstr>Reference</vt:lpstr>
    </vt:vector>
  </TitlesOfParts>
  <Company>Marvell Semiconductor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luochaoming</cp:lastModifiedBy>
  <cp:revision>4568</cp:revision>
  <cp:lastPrinted>2014-11-04T15:04:00Z</cp:lastPrinted>
  <dcterms:created xsi:type="dcterms:W3CDTF">2007-04-17T18:10:00Z</dcterms:created>
  <dcterms:modified xsi:type="dcterms:W3CDTF">2022-02-10T01:27:18Z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