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7"/>
  </p:notesMasterIdLst>
  <p:handoutMasterIdLst>
    <p:handoutMasterId r:id="rId78"/>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41" r:id="rId26"/>
    <p:sldId id="2042" r:id="rId27"/>
    <p:sldId id="2049" r:id="rId28"/>
    <p:sldId id="2051" r:id="rId29"/>
    <p:sldId id="2555" r:id="rId30"/>
    <p:sldId id="2556" r:id="rId31"/>
    <p:sldId id="2566" r:id="rId32"/>
    <p:sldId id="2053" r:id="rId33"/>
    <p:sldId id="2045" r:id="rId34"/>
    <p:sldId id="1936" r:id="rId35"/>
    <p:sldId id="2032" r:id="rId36"/>
    <p:sldId id="2093" r:id="rId37"/>
    <p:sldId id="2584" r:id="rId38"/>
    <p:sldId id="2374" r:id="rId39"/>
    <p:sldId id="1964" r:id="rId40"/>
    <p:sldId id="1965" r:id="rId41"/>
    <p:sldId id="2066" r:id="rId42"/>
    <p:sldId id="2585" r:id="rId43"/>
    <p:sldId id="2572" r:id="rId44"/>
    <p:sldId id="2551" r:id="rId45"/>
    <p:sldId id="2580" r:id="rId46"/>
    <p:sldId id="2561" r:id="rId47"/>
    <p:sldId id="2562" r:id="rId48"/>
    <p:sldId id="2576" r:id="rId49"/>
    <p:sldId id="2581" r:id="rId50"/>
    <p:sldId id="2586" r:id="rId51"/>
    <p:sldId id="2508" r:id="rId52"/>
    <p:sldId id="2509" r:id="rId53"/>
    <p:sldId id="2582" r:id="rId54"/>
    <p:sldId id="2064" r:id="rId55"/>
    <p:sldId id="2075" r:id="rId56"/>
    <p:sldId id="2579" r:id="rId57"/>
    <p:sldId id="2589" r:id="rId58"/>
    <p:sldId id="2590" r:id="rId59"/>
    <p:sldId id="2564" r:id="rId60"/>
    <p:sldId id="2565" r:id="rId61"/>
    <p:sldId id="1946" r:id="rId62"/>
    <p:sldId id="2378" r:id="rId63"/>
    <p:sldId id="2095" r:id="rId64"/>
    <p:sldId id="2583" r:id="rId65"/>
    <p:sldId id="2578" r:id="rId66"/>
    <p:sldId id="2573" r:id="rId67"/>
    <p:sldId id="2588" r:id="rId68"/>
    <p:sldId id="2574" r:id="rId69"/>
    <p:sldId id="2575" r:id="rId70"/>
    <p:sldId id="2076" r:id="rId71"/>
    <p:sldId id="2072" r:id="rId72"/>
    <p:sldId id="2504" r:id="rId73"/>
    <p:sldId id="2070" r:id="rId74"/>
    <p:sldId id="874" r:id="rId75"/>
    <p:sldId id="305" r:id="rId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08" d="100"/>
          <a:sy n="108" d="100"/>
        </p:scale>
        <p:origin x="232" y="72"/>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Sheet1!$A$2:$A$16</c:f>
              <c:numCache>
                <c:formatCode>mmm\-yy</c:formatCode>
                <c:ptCount val="15"/>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44562</c:v>
                </c:pt>
              </c:numCache>
            </c:numRef>
          </c:cat>
          <c:val>
            <c:numRef>
              <c:f>Sheet1!$B$2:$B$16</c:f>
              <c:numCache>
                <c:formatCode>General</c:formatCode>
                <c:ptCount val="15"/>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Sheet1!$A$2:$A$16</c:f>
              <c:numCache>
                <c:formatCode>mmm\-yy</c:formatCode>
                <c:ptCount val="15"/>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44562</c:v>
                </c:pt>
              </c:numCache>
            </c:numRef>
          </c:cat>
          <c:val>
            <c:numRef>
              <c:f>Sheet1!$C$2:$C$16</c:f>
              <c:numCache>
                <c:formatCode>General</c:formatCode>
                <c:ptCount val="15"/>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802.11-22/0278r0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04e7af92b3503cea449e111794e4406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361-00-coex-minutes-of-the-january-2022-meeting.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802world.org/plenary/" TargetMode="External"/><Relationship Id="rId2" Type="http://schemas.openxmlformats.org/officeDocument/2006/relationships/hyperlink" Target="https://cvent.me/yG5GY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eur-lex.europa.eu/legal-content/EN/TXT/PDF/?uri=CELEX:32021D1067&amp;from=EN"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1/11-21-1997-01-coex-agenda-for-jan-2022-virtually.pptx" TargetMode="External"/><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3.xml"/><Relationship Id="rId4" Type="http://schemas.openxmlformats.org/officeDocument/2006/relationships/customXml" Target="../ink/ink2.xml"/></Relationships>
</file>

<file path=ppt/slides/_rels/slide63.xml.rels><?xml version="1.0" encoding="UTF-8" standalone="yes"?>
<Relationships xmlns="http://schemas.openxmlformats.org/package/2006/relationships"><Relationship Id="rId3" Type="http://schemas.openxmlformats.org/officeDocument/2006/relationships/hyperlink" Target="https://www.gsma.com/newsroom/press-release/gsma-calls-on-governments-to-license-6-ghz-to-power-5g/" TargetMode="External"/><Relationship Id="rId2" Type="http://schemas.openxmlformats.org/officeDocument/2006/relationships/hyperlink" Target="https://eur-lex.europa.eu/legal-content/EN/TXT/PDF/?uri=OJ:L:2021:232:FULL&amp;from=EN" TargetMode="External"/><Relationship Id="rId1" Type="http://schemas.openxmlformats.org/officeDocument/2006/relationships/slideLayout" Target="../slideLayouts/slideLayout4.xml"/><Relationship Id="rId5" Type="http://schemas.openxmlformats.org/officeDocument/2006/relationships/hyperlink" Target="https://www.gsma.com/spectrum/resources/5g-mid-band-spectrum-needs-vision-2030/" TargetMode="External"/><Relationship Id="rId4" Type="http://schemas.openxmlformats.org/officeDocument/2006/relationships/hyperlink" Target="https://www.gsma.com/spectrum/wp-content/uploads/2021/05/6-GHz-Capacity-to-Power-Innovation.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data.gsmaintelligence.com/api-web/v2/research-file-download?id=69042233&amp;file=310121-The-socioeconomic-benefits-of-the-6-GHz-band.pdf" TargetMode="External"/><Relationship Id="rId2" Type="http://schemas.openxmlformats.org/officeDocument/2006/relationships/hyperlink" Target="https://www.mobileworldlive.com/blog/intelligence-brief-how-can-society-benefit-most-out-of-6ghz-spectru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6ghzopportunity.com/eu/" TargetMode="External"/><Relationship Id="rId2" Type="http://schemas.openxmlformats.org/officeDocument/2006/relationships/hyperlink" Target="https://6ghzopportunity.com/" TargetMode="External"/><Relationship Id="rId1" Type="http://schemas.openxmlformats.org/officeDocument/2006/relationships/slideLayout" Target="../slideLayouts/slideLayout2.xml"/><Relationship Id="rId5" Type="http://schemas.openxmlformats.org/officeDocument/2006/relationships/hyperlink" Target="https://www.youtube.com/watch?v=TQY43J9RBqc&amp;t=7s" TargetMode="External"/><Relationship Id="rId4" Type="http://schemas.openxmlformats.org/officeDocument/2006/relationships/hyperlink" Target="https://drive.google.com/file/d/1vybAUwgTMbxtZRWHobQJsbBnl5f6-h00/view"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apps.fcc.gov/els/GetAtt.html?id=287600&amp;x=." TargetMode="External"/><Relationship Id="rId2" Type="http://schemas.openxmlformats.org/officeDocument/2006/relationships/hyperlink" Target="https://apps.fcc.gov/oetcf/els/reports/442_Print.cfm?mode=current&amp;application_seq=112048&amp;license_seq=113823"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e.digital/DIGITAL/Redaktion/DE/Digitalisierungsindex/Publikationen/publikation-download-Langfassung-digitalisierungsindex-2021.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March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802.11 WG plenary meeting in March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Monday, 14 Mar 2022 @ 4-6pm ET</a:t>
            </a:r>
          </a:p>
          <a:p>
            <a:r>
              <a:rPr lang="en-AU" dirty="0" err="1"/>
              <a:t>Webex</a:t>
            </a:r>
            <a:r>
              <a:rPr lang="en-AU" dirty="0"/>
              <a:t> details</a:t>
            </a:r>
          </a:p>
          <a:p>
            <a:pPr lvl="1"/>
            <a:r>
              <a:rPr lang="en-AU" dirty="0">
                <a:hlinkClick r:id="rId2"/>
              </a:rPr>
              <a:t>https://ieeesa.webex.com/ieeesa/j.php?MTID=m04e7af92b3503cea449e111794e44067</a:t>
            </a:r>
            <a:r>
              <a:rPr lang="en-AU" dirty="0"/>
              <a:t> </a:t>
            </a:r>
          </a:p>
          <a:p>
            <a:pPr lvl="2"/>
            <a:r>
              <a:rPr lang="en-AU" dirty="0"/>
              <a:t>Meeting number: 234 795 24723</a:t>
            </a:r>
          </a:p>
          <a:p>
            <a:pPr lvl="2"/>
            <a:r>
              <a:rPr lang="en-AU" dirty="0"/>
              <a:t>Meeting password: wireless (94735377 from phones and video systems) </a:t>
            </a:r>
          </a:p>
          <a:p>
            <a:pPr lvl="1"/>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agenda for its virtual meeting in March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 SC</a:t>
            </a:r>
          </a:p>
          <a:p>
            <a:pPr lvl="2"/>
            <a:r>
              <a:rPr lang="en-AU" dirty="0"/>
              <a:t>Approve minutes from Jan 2022</a:t>
            </a:r>
          </a:p>
          <a:p>
            <a:pPr lvl="1"/>
            <a:r>
              <a:rPr lang="en-AU" dirty="0"/>
              <a:t>What is happening this week? (in no particular order)</a:t>
            </a:r>
          </a:p>
          <a:p>
            <a:pPr lvl="2"/>
            <a:r>
              <a:rPr lang="en-AU" dirty="0"/>
              <a:t>Key messages!</a:t>
            </a:r>
          </a:p>
          <a:p>
            <a:pPr lvl="2"/>
            <a:r>
              <a:rPr lang="en-AU" dirty="0"/>
              <a:t>Drivers of Coex SC work</a:t>
            </a:r>
          </a:p>
          <a:p>
            <a:pPr lvl="2"/>
            <a:r>
              <a:rPr lang="en-AU" dirty="0"/>
              <a:t>ETSI BRAN update</a:t>
            </a:r>
          </a:p>
          <a:p>
            <a:pPr lvl="3"/>
            <a:r>
              <a:rPr lang="en-AU" dirty="0"/>
              <a:t>EN 301 893 (5 GHz) status</a:t>
            </a:r>
          </a:p>
          <a:p>
            <a:pPr lvl="3"/>
            <a:r>
              <a:rPr lang="en-AU" dirty="0"/>
              <a:t>EN 303 687 (6 GHz) status</a:t>
            </a:r>
          </a:p>
          <a:p>
            <a:pPr lvl="4"/>
            <a:r>
              <a:rPr lang="en-AU" dirty="0"/>
              <a:t>NB FH in 6 GHz</a:t>
            </a:r>
          </a:p>
          <a:p>
            <a:pPr lvl="4"/>
            <a:r>
              <a:rPr lang="en-AU" dirty="0"/>
              <a:t>C2C</a:t>
            </a:r>
          </a:p>
          <a:p>
            <a:pPr lvl="3"/>
            <a:r>
              <a:rPr lang="en-AU" dirty="0"/>
              <a:t>Future BRAN meetings</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Coex work for IEEE 802.11 WG</a:t>
            </a:r>
          </a:p>
          <a:p>
            <a:pPr lvl="3"/>
            <a:r>
              <a:rPr lang="en-AU" dirty="0"/>
              <a:t>Coexistence challenges for 802.11be in 5 GHz</a:t>
            </a:r>
          </a:p>
          <a:p>
            <a:pPr lvl="3"/>
            <a:r>
              <a:rPr lang="en-AU" dirty="0"/>
              <a:t>Possible LS to </a:t>
            </a:r>
            <a:r>
              <a:rPr lang="en-AU" dirty="0" err="1"/>
              <a:t>TGbe</a:t>
            </a:r>
            <a:r>
              <a:rPr lang="en-AU" dirty="0"/>
              <a:t>/WG/WFA</a:t>
            </a:r>
          </a:p>
          <a:p>
            <a:pPr lvl="3"/>
            <a:r>
              <a:rPr lang="en-AU" dirty="0"/>
              <a:t>Specification challenges for 802.11ax/be in 6 GHz</a:t>
            </a:r>
          </a:p>
          <a:p>
            <a:pPr lvl="2"/>
            <a:r>
              <a:rPr lang="en-AU" dirty="0"/>
              <a:t>Coex Tech Talk request</a:t>
            </a:r>
          </a:p>
          <a:p>
            <a:pPr lvl="2"/>
            <a:r>
              <a:rPr lang="en-AU" dirty="0"/>
              <a:t>Coex measurement request</a:t>
            </a:r>
          </a:p>
          <a:p>
            <a:pPr lvl="2"/>
            <a:r>
              <a:rPr lang="en-AU" dirty="0"/>
              <a:t>5.8 GHz update</a:t>
            </a:r>
          </a:p>
          <a:p>
            <a:pPr lvl="2"/>
            <a:r>
              <a:rPr lang="en-AU" dirty="0"/>
              <a:t>6 GHz spectrum availability</a:t>
            </a:r>
          </a:p>
          <a:p>
            <a:pPr lvl="2"/>
            <a:r>
              <a:rPr lang="en-AU" dirty="0"/>
              <a:t>3GPP update</a:t>
            </a:r>
          </a:p>
          <a:p>
            <a:pPr lvl="2"/>
            <a:r>
              <a:rPr lang="en-AU" dirty="0"/>
              <a:t>60 GHz update</a:t>
            </a:r>
          </a:p>
          <a:p>
            <a:pPr lvl="2"/>
            <a:r>
              <a:rPr lang="en-AU" dirty="0"/>
              <a:t>Plans for next meeting</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2022</a:t>
            </a:r>
          </a:p>
        </p:txBody>
      </p:sp>
      <p:sp>
        <p:nvSpPr>
          <p:cNvPr id="3" name="Content Placeholder 2"/>
          <p:cNvSpPr>
            <a:spLocks noGrp="1"/>
          </p:cNvSpPr>
          <p:nvPr>
            <p:ph idx="1"/>
          </p:nvPr>
        </p:nvSpPr>
        <p:spPr/>
        <p:txBody>
          <a:bodyPr/>
          <a:lstStyle/>
          <a:p>
            <a:pPr lvl="1"/>
            <a:r>
              <a:rPr lang="en-AU" dirty="0"/>
              <a:t>The draft minutes for the Coex SC at the virtual meeting in Jan 2022 are available on Mentor:</a:t>
            </a:r>
          </a:p>
          <a:p>
            <a:pPr lvl="2"/>
            <a:r>
              <a:rPr lang="en-AU" dirty="0"/>
              <a:t>See </a:t>
            </a:r>
            <a:r>
              <a:rPr lang="en-AU" dirty="0">
                <a:solidFill>
                  <a:srgbClr val="FF0000"/>
                </a:solidFill>
                <a:hlinkClick r:id="rId2"/>
              </a:rPr>
              <a:t>11-22-0361-00</a:t>
            </a:r>
            <a:endParaRPr lang="en-AU" dirty="0">
              <a:solidFill>
                <a:srgbClr val="FF0000"/>
              </a:solidFill>
            </a:endParaRPr>
          </a:p>
          <a:p>
            <a:pPr lvl="1"/>
            <a:r>
              <a:rPr lang="en-AU" dirty="0"/>
              <a:t>Proposed motion:</a:t>
            </a:r>
          </a:p>
          <a:p>
            <a:pPr lvl="2"/>
            <a:r>
              <a:rPr lang="en-AU" i="1" dirty="0"/>
              <a:t>The IEEE 802 Coex SC approves </a:t>
            </a:r>
            <a:r>
              <a:rPr lang="en-AU" i="1" dirty="0">
                <a:solidFill>
                  <a:srgbClr val="FF0000"/>
                </a:solidFill>
                <a:hlinkClick r:id="rId2"/>
              </a:rPr>
              <a:t>11-22-0361-00</a:t>
            </a:r>
            <a:r>
              <a:rPr lang="en-AU" i="1" dirty="0"/>
              <a:t> as the minutes of its virtual meeting in January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Mar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600200"/>
            <a:ext cx="7772400" cy="4114800"/>
          </a:xfrm>
        </p:spPr>
        <p:txBody>
          <a:bodyPr/>
          <a:lstStyle/>
          <a:p>
            <a:r>
              <a:rPr lang="en-AU" dirty="0"/>
              <a:t>Key messages from today’s session include …</a:t>
            </a:r>
          </a:p>
          <a:p>
            <a:pPr lvl="1"/>
            <a:r>
              <a:rPr lang="en-AU" dirty="0"/>
              <a:t>LAA deployment seems to be stalled, although any increase will likely have an adverse impact on coexistence</a:t>
            </a:r>
          </a:p>
          <a:p>
            <a:pPr lvl="1"/>
            <a:r>
              <a:rPr lang="en-AU" dirty="0"/>
              <a:t>The future deployment of NR-U, and thus any adverse impact on coexistences, is currently unknown</a:t>
            </a:r>
          </a:p>
          <a:p>
            <a:pPr lvl="1"/>
            <a:r>
              <a:rPr lang="en-AU" dirty="0"/>
              <a:t>EN 301 893 (5 GHz) &amp; EN 303 687 (6 GHz) are progressing towards completion, with some open issues deferred to the future</a:t>
            </a:r>
          </a:p>
          <a:p>
            <a:pPr lvl="2"/>
            <a:r>
              <a:rPr lang="en-AU" dirty="0" err="1"/>
              <a:t>TGbe</a:t>
            </a:r>
            <a:r>
              <a:rPr lang="en-AU" dirty="0"/>
              <a:t>/Coex SC need to resolve issues related to 802.11be operation in 5 GHz</a:t>
            </a:r>
          </a:p>
          <a:p>
            <a:pPr lvl="2"/>
            <a:r>
              <a:rPr lang="en-AU" dirty="0"/>
              <a:t>C2C &amp; NB FH have been deferred in 6 GHz</a:t>
            </a:r>
          </a:p>
          <a:p>
            <a:pPr lvl="2"/>
            <a:r>
              <a:rPr lang="en-AU" dirty="0"/>
              <a:t>There are some open &amp; potential specification issues for the WG in 6 GHz</a:t>
            </a:r>
          </a:p>
          <a:p>
            <a:pPr lvl="1"/>
            <a:r>
              <a:rPr lang="en-AU" dirty="0"/>
              <a:t>5.8 GHz &amp; 6 GHz access remains competitive</a:t>
            </a:r>
          </a:p>
          <a:p>
            <a:pPr lvl="1"/>
            <a:r>
              <a:rPr lang="en-AU" dirty="0"/>
              <a:t>Ongoing monitoring of 3GPP is required (</a:t>
            </a:r>
            <a:r>
              <a:rPr lang="en-AU" dirty="0" err="1"/>
              <a:t>inc</a:t>
            </a:r>
            <a:r>
              <a:rPr lang="en-AU" dirty="0"/>
              <a:t> for SL-U)</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11</a:t>
            </a:r>
            <a:r>
              <a:rPr lang="en-AU" baseline="30000" dirty="0"/>
              <a:t>th</a:t>
            </a:r>
            <a:r>
              <a:rPr lang="en-AU" dirty="0"/>
              <a:t> virtual meeting of the </a:t>
            </a:r>
            <a:r>
              <a:rPr lang="en-AU" i="1" dirty="0"/>
              <a:t>Coex SC </a:t>
            </a:r>
            <a:r>
              <a:rPr lang="en-AU" dirty="0"/>
              <a:t>in March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1921381443"/>
              </p:ext>
            </p:extLst>
          </p:nvPr>
        </p:nvGraphicFramePr>
        <p:xfrm>
          <a:off x="6172200" y="1600200"/>
          <a:ext cx="2667000" cy="21336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bg1">
                              <a:lumMod val="85000"/>
                            </a:schemeClr>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bg1">
                              <a:lumMod val="85000"/>
                            </a:schemeClr>
                          </a:solidFill>
                        </a:rPr>
                        <a:t>Hybrid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bg1">
                              <a:lumMod val="85000"/>
                            </a:schemeClr>
                          </a:solidFill>
                        </a:rPr>
                        <a:t>May 2022</a:t>
                      </a:r>
                    </a:p>
                  </a:txBody>
                  <a:tcPr/>
                </a:tc>
                <a:extLst>
                  <a:ext uri="{0D108BD9-81ED-4DB2-BD59-A6C34878D82A}">
                    <a16:rowId xmlns:a16="http://schemas.microsoft.com/office/drawing/2014/main" val="28459856"/>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Drivers of coexistence</a:t>
            </a:r>
          </a:p>
          <a:p>
            <a:pPr marL="342900" lvl="1" indent="-342900" algn="ctr">
              <a:buNone/>
            </a:pPr>
            <a:r>
              <a:rPr lang="en-AU" sz="2400" b="1" dirty="0">
                <a:solidFill>
                  <a:srgbClr val="FF0000"/>
                </a:solidFill>
              </a:rPr>
              <a:t>Unlicensed LAA/NR-U deployment</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7773556"/>
              </p:ext>
            </p:extLst>
          </p:nvPr>
        </p:nvGraphicFramePr>
        <p:xfrm>
          <a:off x="76200" y="1981200"/>
          <a:ext cx="8153397" cy="2938473"/>
        </p:xfrm>
        <a:graphic>
          <a:graphicData uri="http://schemas.openxmlformats.org/drawingml/2006/table">
            <a:tbl>
              <a:tblPr firstRow="1" bandRow="1">
                <a:tableStyleId>{21E4AEA4-8DFA-4A89-87EB-49C32662AFE0}</a:tableStyleId>
              </a:tblPr>
              <a:tblGrid>
                <a:gridCol w="606973">
                  <a:extLst>
                    <a:ext uri="{9D8B030D-6E8A-4147-A177-3AD203B41FA5}">
                      <a16:colId xmlns:a16="http://schemas.microsoft.com/office/drawing/2014/main" val="3409454223"/>
                    </a:ext>
                  </a:extLst>
                </a:gridCol>
                <a:gridCol w="1076168">
                  <a:extLst>
                    <a:ext uri="{9D8B030D-6E8A-4147-A177-3AD203B41FA5}">
                      <a16:colId xmlns:a16="http://schemas.microsoft.com/office/drawing/2014/main" val="1001302695"/>
                    </a:ext>
                  </a:extLst>
                </a:gridCol>
                <a:gridCol w="808782">
                  <a:extLst>
                    <a:ext uri="{9D8B030D-6E8A-4147-A177-3AD203B41FA5}">
                      <a16:colId xmlns:a16="http://schemas.microsoft.com/office/drawing/2014/main" val="175375953"/>
                    </a:ext>
                  </a:extLst>
                </a:gridCol>
                <a:gridCol w="808782">
                  <a:extLst>
                    <a:ext uri="{9D8B030D-6E8A-4147-A177-3AD203B41FA5}">
                      <a16:colId xmlns:a16="http://schemas.microsoft.com/office/drawing/2014/main" val="3937962473"/>
                    </a:ext>
                  </a:extLst>
                </a:gridCol>
                <a:gridCol w="808782">
                  <a:extLst>
                    <a:ext uri="{9D8B030D-6E8A-4147-A177-3AD203B41FA5}">
                      <a16:colId xmlns:a16="http://schemas.microsoft.com/office/drawing/2014/main" val="4245245893"/>
                    </a:ext>
                  </a:extLst>
                </a:gridCol>
                <a:gridCol w="808782">
                  <a:extLst>
                    <a:ext uri="{9D8B030D-6E8A-4147-A177-3AD203B41FA5}">
                      <a16:colId xmlns:a16="http://schemas.microsoft.com/office/drawing/2014/main" val="1539556242"/>
                    </a:ext>
                  </a:extLst>
                </a:gridCol>
                <a:gridCol w="808782">
                  <a:extLst>
                    <a:ext uri="{9D8B030D-6E8A-4147-A177-3AD203B41FA5}">
                      <a16:colId xmlns:a16="http://schemas.microsoft.com/office/drawing/2014/main" val="3409390921"/>
                    </a:ext>
                  </a:extLst>
                </a:gridCol>
                <a:gridCol w="808782">
                  <a:extLst>
                    <a:ext uri="{9D8B030D-6E8A-4147-A177-3AD203B41FA5}">
                      <a16:colId xmlns:a16="http://schemas.microsoft.com/office/drawing/2014/main" val="134763259"/>
                    </a:ext>
                  </a:extLst>
                </a:gridCol>
                <a:gridCol w="808782">
                  <a:extLst>
                    <a:ext uri="{9D8B030D-6E8A-4147-A177-3AD203B41FA5}">
                      <a16:colId xmlns:a16="http://schemas.microsoft.com/office/drawing/2014/main" val="927738004"/>
                    </a:ext>
                  </a:extLst>
                </a:gridCol>
                <a:gridCol w="808782">
                  <a:extLst>
                    <a:ext uri="{9D8B030D-6E8A-4147-A177-3AD203B41FA5}">
                      <a16:colId xmlns:a16="http://schemas.microsoft.com/office/drawing/2014/main" val="2036209486"/>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17</a:t>
                      </a:r>
                      <a:br>
                        <a:rPr lang="en-AU" sz="1200" dirty="0"/>
                      </a:br>
                      <a:r>
                        <a:rPr lang="en-AU" sz="1200" dirty="0"/>
                        <a:t> (Jan ’22)</a:t>
                      </a:r>
                    </a:p>
                  </a:txBody>
                  <a:tcPr marL="0" marR="0"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216211"/>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2578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3"/>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13"/>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3"/>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3"/>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3"/>
              <a:tabLst>
                <a:tab pos="182563" algn="l"/>
              </a:tabLst>
            </a:pPr>
            <a:r>
              <a:rPr lang="en-AU" sz="900" i="0" dirty="0">
                <a:effectLst/>
                <a:latin typeface="+mj-lt"/>
              </a:rPr>
              <a:t>GSA: NTS Statistics (Jan 2022)</a:t>
            </a:r>
          </a:p>
          <a:p>
            <a:pPr marL="228600" indent="-228600" eaLnBrk="0" hangingPunct="0">
              <a:spcBef>
                <a:spcPts val="700"/>
              </a:spcBef>
              <a:buFont typeface="+mj-lt"/>
              <a:buAutoNum type="arabicPeriod" startAt="13"/>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Feb 2022</a:t>
            </a: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has been steady for 2+ years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797535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Feb 2022</a:t>
            </a:r>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28956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A631C6C9-ED38-4374-8BC3-2C324A35EFC9}"/>
              </a:ext>
            </a:extLst>
          </p:cNvPr>
          <p:cNvSpPr/>
          <p:nvPr/>
        </p:nvSpPr>
        <p:spPr bwMode="auto">
          <a:xfrm>
            <a:off x="7629525" y="2513626"/>
            <a:ext cx="9144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Stable!</a:t>
            </a: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measurements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29</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March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https://802world.org/plenary/</a:t>
            </a:r>
            <a:endParaRPr lang="en-US" dirty="0"/>
          </a:p>
          <a:p>
            <a:pPr lvl="1"/>
            <a:r>
              <a:rPr lang="en-US" dirty="0"/>
              <a:t>If you do not intend to register for this session you must leave this meeting and, if you have logged attendance on IMAT, email the 802.11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 LAA/Wi-Fi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a:t>
            </a:r>
            <a:r>
              <a:rPr lang="en-AU" dirty="0" err="1"/>
              <a:t>coex</a:t>
            </a:r>
            <a:r>
              <a:rPr lang="en-AU" dirty="0"/>
              <a:t> questions posed on WG reflector in Dec 2021 …</a:t>
            </a:r>
          </a:p>
          <a:p>
            <a:pPr lvl="1"/>
            <a:r>
              <a:rPr lang="en-AU" dirty="0"/>
              <a:t>Does anyone have new measurement data related to LAA/Wi-Fi </a:t>
            </a:r>
            <a:r>
              <a:rPr lang="en-AU" dirty="0" err="1"/>
              <a:t>coex</a:t>
            </a:r>
            <a:r>
              <a:rPr lang="en-AU" dirty="0"/>
              <a:t>?</a:t>
            </a:r>
          </a:p>
          <a:p>
            <a:pPr lvl="2"/>
            <a:r>
              <a:rPr lang="en-AU" dirty="0"/>
              <a:t>The University of Notre Dame is planning to continue the Uni of Chicago work, with results possibly available by July 2022</a:t>
            </a:r>
          </a:p>
          <a:p>
            <a:pPr lvl="1"/>
            <a:r>
              <a:rPr lang="en-AU" dirty="0"/>
              <a:t>Are there any proposed mitigations to avoid LAA/Wi-Fi </a:t>
            </a:r>
            <a:r>
              <a:rPr lang="en-AU" dirty="0" err="1"/>
              <a:t>coex</a:t>
            </a:r>
            <a:r>
              <a:rPr lang="en-AU" dirty="0"/>
              <a:t> issues?</a:t>
            </a:r>
          </a:p>
          <a:p>
            <a:pPr lvl="2"/>
            <a:r>
              <a:rPr lang="en-AU" dirty="0"/>
              <a:t>Particularly the </a:t>
            </a:r>
            <a:r>
              <a:rPr lang="en-AU" i="1" dirty="0"/>
              <a:t>hidden station </a:t>
            </a:r>
            <a:r>
              <a:rPr lang="en-AU" dirty="0"/>
              <a:t>issues highlighted by the Uni of Chicago measurements</a:t>
            </a:r>
          </a:p>
          <a:p>
            <a:pPr lvl="0"/>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30</a:t>
            </a:fld>
            <a:endParaRPr lang="en-US" dirty="0"/>
          </a:p>
        </p:txBody>
      </p:sp>
      <p:sp>
        <p:nvSpPr>
          <p:cNvPr id="6" name="Rectangle 5">
            <a:extLst>
              <a:ext uri="{FF2B5EF4-FFF2-40B4-BE49-F238E27FC236}">
                <a16:creationId xmlns:a16="http://schemas.microsoft.com/office/drawing/2014/main" id="{BDE736B7-2519-49C8-83FD-83EFFA5476E2}"/>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response after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127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a:t>
            </a:r>
            <a:br>
              <a:rPr lang="en-AU" dirty="0"/>
            </a:br>
            <a:r>
              <a:rPr lang="en-AU" dirty="0"/>
              <a:t>NR-U/Wi-Fi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2133600"/>
            <a:ext cx="7772400" cy="4114800"/>
          </a:xfrm>
        </p:spPr>
        <p:txBody>
          <a:bodyPr/>
          <a:lstStyle/>
          <a:p>
            <a:pPr marL="0" indent="0"/>
            <a:r>
              <a:rPr lang="en-AU" dirty="0"/>
              <a:t>NR-U/Wi-Fi </a:t>
            </a:r>
            <a:r>
              <a:rPr lang="en-AU" dirty="0" err="1"/>
              <a:t>coex</a:t>
            </a:r>
            <a:r>
              <a:rPr lang="en-AU" dirty="0"/>
              <a:t> questions posed on WG reflector in Dec 2021 …</a:t>
            </a:r>
          </a:p>
          <a:p>
            <a:pPr lvl="1"/>
            <a:r>
              <a:rPr lang="en-AU" dirty="0"/>
              <a:t>Does the likely market deployment of NR-U suggest a potential</a:t>
            </a:r>
            <a:br>
              <a:rPr lang="en-AU" dirty="0"/>
            </a:br>
            <a:r>
              <a:rPr lang="en-AU" dirty="0"/>
              <a:t>Wi-Fi/NR-U </a:t>
            </a:r>
            <a:r>
              <a:rPr lang="en-AU" dirty="0" err="1"/>
              <a:t>coex</a:t>
            </a:r>
            <a:r>
              <a:rPr lang="en-AU" dirty="0"/>
              <a:t> problem in the near future?</a:t>
            </a:r>
          </a:p>
          <a:p>
            <a:pPr lvl="2"/>
            <a:r>
              <a:rPr lang="en-AU" dirty="0"/>
              <a:t>Does anyone have a NR-U deployment forecast?</a:t>
            </a:r>
          </a:p>
          <a:p>
            <a:pPr lvl="1"/>
            <a:r>
              <a:rPr lang="en-AU" dirty="0"/>
              <a:t>Have </a:t>
            </a:r>
            <a:r>
              <a:rPr lang="en-AU" dirty="0" err="1"/>
              <a:t>coex</a:t>
            </a:r>
            <a:r>
              <a:rPr lang="en-AU" dirty="0"/>
              <a:t> issues between Wi-Fi/NR-U been observed in deployments? </a:t>
            </a:r>
          </a:p>
          <a:p>
            <a:pPr lvl="2"/>
            <a:r>
              <a:rPr lang="en-AU" dirty="0"/>
              <a:t>Are there any deployments?</a:t>
            </a:r>
          </a:p>
          <a:p>
            <a:pPr lvl="2"/>
            <a:r>
              <a:rPr lang="en-AU" dirty="0"/>
              <a:t>Is anyone undertaking or planning to undertake any measurement based studies?</a:t>
            </a:r>
          </a:p>
          <a:p>
            <a:pPr lvl="1"/>
            <a:r>
              <a:rPr lang="en-AU" dirty="0"/>
              <a:t>Are there any proposed mitigations to avoid NR-U/Wi-Fi </a:t>
            </a:r>
            <a:r>
              <a:rPr lang="en-AU" dirty="0" err="1"/>
              <a:t>coex</a:t>
            </a:r>
            <a:r>
              <a:rPr lang="en-AU" dirty="0"/>
              <a:t> issues?</a:t>
            </a:r>
          </a:p>
          <a:p>
            <a:pPr lvl="2"/>
            <a:r>
              <a:rPr lang="en-AU" dirty="0"/>
              <a:t>Particularly </a:t>
            </a:r>
            <a:r>
              <a:rPr lang="en-AU" i="1" dirty="0"/>
              <a:t>hidden station </a:t>
            </a:r>
            <a:r>
              <a:rPr lang="en-AU" dirty="0"/>
              <a:t>issues similar to those for Wi-Fi/LAA </a:t>
            </a:r>
            <a:r>
              <a:rPr lang="en-AU" dirty="0" err="1"/>
              <a:t>coex</a:t>
            </a:r>
            <a:r>
              <a:rPr lang="en-AU" dirty="0"/>
              <a:t>?</a:t>
            </a:r>
          </a:p>
          <a:p>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a:p>
            <a:pPr lvl="2"/>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6" name="Rectangle 5">
            <a:extLst>
              <a:ext uri="{FF2B5EF4-FFF2-40B4-BE49-F238E27FC236}">
                <a16:creationId xmlns:a16="http://schemas.microsoft.com/office/drawing/2014/main" id="{2AAF707C-3BEC-4F28-A51F-2B559B09637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response after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41392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including the adaptivity compromise, is now in final review</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after BRAN#113 (Feb 2022)</a:t>
            </a:r>
          </a:p>
          <a:p>
            <a:pPr lvl="1"/>
            <a:r>
              <a:rPr lang="en-US" dirty="0"/>
              <a:t>Draft EN 301 893 </a:t>
            </a:r>
            <a:r>
              <a:rPr lang="en-AU" dirty="0"/>
              <a:t>v.2.1.47 (stable draft)</a:t>
            </a:r>
            <a:endParaRPr lang="en-GB" dirty="0"/>
          </a:p>
          <a:p>
            <a:r>
              <a:rPr lang="en-GB" dirty="0"/>
              <a:t>Discussion during </a:t>
            </a:r>
            <a:r>
              <a:rPr lang="en-AU" dirty="0"/>
              <a:t>BRAN#113</a:t>
            </a:r>
          </a:p>
          <a:p>
            <a:pPr lvl="1"/>
            <a:r>
              <a:rPr lang="en-AU" dirty="0"/>
              <a:t>v2.1.47 was published after BRAN#113 with mostly editorial changes </a:t>
            </a:r>
          </a:p>
          <a:p>
            <a:pPr lvl="2"/>
            <a:r>
              <a:rPr lang="en-AU" dirty="0">
                <a:solidFill>
                  <a:srgbClr val="FF6600"/>
                </a:solidFill>
              </a:rPr>
              <a:t>Compromise for adaptivity (&amp; associated testing) remains, as originally agreed way back in BRAN#109</a:t>
            </a:r>
          </a:p>
          <a:p>
            <a:pPr lvl="1"/>
            <a:r>
              <a:rPr lang="en-AU" dirty="0"/>
              <a:t>v2.1.47 will most likely be sent for review in parallel by:</a:t>
            </a:r>
          </a:p>
          <a:p>
            <a:pPr lvl="2"/>
            <a:r>
              <a:rPr lang="en-AU" dirty="0"/>
              <a:t>NSOs in an ENAP ballot</a:t>
            </a:r>
          </a:p>
          <a:p>
            <a:pPr lvl="2"/>
            <a:r>
              <a:rPr lang="en-AU" dirty="0"/>
              <a:t>An EC appointed consultant</a:t>
            </a:r>
          </a:p>
          <a:p>
            <a:pPr lvl="1"/>
            <a:r>
              <a:rPr lang="en-AU" dirty="0">
                <a:solidFill>
                  <a:srgbClr val="00B050"/>
                </a:solidFill>
              </a:rPr>
              <a:t>Hopefully, this means this revision of EN 301 893 (5 GHz) is close to completion!</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36</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V2.1.47</a:t>
            </a:r>
          </a:p>
          <a:p>
            <a:pPr algn="ctr">
              <a:spcBef>
                <a:spcPts val="400"/>
              </a:spcBef>
            </a:pPr>
            <a:r>
              <a:rPr lang="en-AU" sz="1400" dirty="0">
                <a:latin typeface="+mj-lt"/>
              </a:rPr>
              <a:t>Stable draft</a:t>
            </a:r>
          </a:p>
          <a:p>
            <a:pPr algn="ctr">
              <a:spcBef>
                <a:spcPts val="400"/>
              </a:spcBef>
            </a:pPr>
            <a:r>
              <a:rPr lang="en-AU" sz="1400" dirty="0">
                <a:latin typeface="+mj-lt"/>
              </a:rPr>
              <a:t>Feb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will review issues related to 802.11be in 5 GHz in Europe</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Summary of future issues</a:t>
            </a:r>
          </a:p>
          <a:p>
            <a:pPr lvl="2"/>
            <a:r>
              <a:rPr lang="en-AU" dirty="0"/>
              <a:t>See 11-22-278-01</a:t>
            </a:r>
          </a:p>
          <a:p>
            <a:pPr marL="1588" lvl="1" indent="0">
              <a:buNone/>
            </a:pPr>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dirty="0"/>
          </a:p>
        </p:txBody>
      </p:sp>
    </p:spTree>
    <p:extLst>
      <p:ext uri="{BB962C8B-B14F-4D97-AF65-F5344CB8AC3E}">
        <p14:creationId xmlns:p14="http://schemas.microsoft.com/office/powerpoint/2010/main" val="3904807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including the adaptivity compromise, is now in final review</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after BRAN#113</a:t>
            </a:r>
          </a:p>
          <a:p>
            <a:pPr lvl="1"/>
            <a:r>
              <a:rPr lang="en-US" dirty="0"/>
              <a:t>Draft EN 303 687 </a:t>
            </a:r>
            <a:r>
              <a:rPr lang="en-AU" dirty="0"/>
              <a:t>v0.0.19 (stable draft)</a:t>
            </a:r>
          </a:p>
          <a:p>
            <a:r>
              <a:rPr lang="en-GB" dirty="0"/>
              <a:t>Discussion before and during </a:t>
            </a:r>
            <a:r>
              <a:rPr lang="en-AU" dirty="0"/>
              <a:t>BRAN#113</a:t>
            </a:r>
          </a:p>
          <a:p>
            <a:pPr lvl="1"/>
            <a:r>
              <a:rPr lang="en-AU" dirty="0"/>
              <a:t>v0.0.19 was published after BRAN#113 with mostly editorial changes </a:t>
            </a:r>
          </a:p>
          <a:p>
            <a:pPr lvl="2"/>
            <a:r>
              <a:rPr lang="en-AU" i="1" dirty="0">
                <a:solidFill>
                  <a:srgbClr val="00B050"/>
                </a:solidFill>
              </a:rPr>
              <a:t>Adaptivity based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v0.0.19 will most likely be sent for review in parallel by:</a:t>
            </a:r>
          </a:p>
          <a:p>
            <a:pPr lvl="2"/>
            <a:r>
              <a:rPr lang="en-AU" dirty="0"/>
              <a:t>NSOs in an ENAP ballot</a:t>
            </a:r>
          </a:p>
          <a:p>
            <a:pPr lvl="2"/>
            <a:r>
              <a:rPr lang="en-AU" dirty="0"/>
              <a:t>An EC appointed consultant</a:t>
            </a:r>
          </a:p>
          <a:p>
            <a:pPr lvl="1"/>
            <a:r>
              <a:rPr lang="en-AU" dirty="0">
                <a:solidFill>
                  <a:srgbClr val="00B050"/>
                </a:solidFill>
              </a:rPr>
              <a:t>Hopefully, this means the first version of EN 303 687 (6 GHz) is close to completion!</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39</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40</a:t>
            </a:fld>
            <a:endParaRPr lang="en-US" dirty="0"/>
          </a:p>
        </p:txBody>
      </p:sp>
    </p:spTree>
    <p:extLst>
      <p:ext uri="{BB962C8B-B14F-4D97-AF65-F5344CB8AC3E}">
        <p14:creationId xmlns:p14="http://schemas.microsoft.com/office/powerpoint/2010/main" val="348136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2"/>
            <a:r>
              <a:rPr lang="en-AU" dirty="0"/>
              <a:t>See </a:t>
            </a:r>
            <a:r>
              <a:rPr lang="en-AU" sz="1600" dirty="0">
                <a:latin typeface="+mj-lt"/>
                <a:hlinkClick r:id="rId2"/>
              </a:rPr>
              <a:t>ECC Decision (20)01</a:t>
            </a:r>
            <a:r>
              <a:rPr lang="en-AU" sz="1600" dirty="0">
                <a:latin typeface="+mj-lt"/>
              </a:rPr>
              <a:t> &amp; </a:t>
            </a:r>
            <a:r>
              <a:rPr lang="en-US" dirty="0">
                <a:hlinkClick r:id="rId3"/>
              </a:rPr>
              <a:t>EC 2021/1067</a:t>
            </a:r>
            <a:r>
              <a:rPr lang="en-US" dirty="0"/>
              <a:t> for details</a:t>
            </a:r>
            <a:endParaRPr lang="en-AU" dirty="0"/>
          </a:p>
          <a:p>
            <a:pPr lvl="1"/>
            <a:r>
              <a:rPr lang="en-AU" dirty="0"/>
              <a:t>Many Wi-Fi/NR-U/LAA stakeholders were concerned that these NB FH systems could have an adverse affect on Wi-Fi/NR-U/LAA systems</a:t>
            </a:r>
          </a:p>
          <a:p>
            <a:pPr lvl="2"/>
            <a:r>
              <a:rPr lang="en-AU" dirty="0"/>
              <a:t>ie, they will randomly “stomp” on Wi-Fi (and LAA/NR-U) systems without LBT leading to poor coexistence </a:t>
            </a:r>
            <a:r>
              <a:rPr lang="en-AU" dirty="0">
                <a:sym typeface="Wingdings" panose="05000000000000000000" pitchFamily="2" charset="2"/>
              </a:rPr>
              <a:t></a:t>
            </a:r>
          </a:p>
          <a:p>
            <a:pPr lvl="2"/>
            <a:r>
              <a:rPr lang="en-AU" dirty="0">
                <a:sym typeface="Wingdings" panose="05000000000000000000" pitchFamily="2" charset="2"/>
              </a:rPr>
              <a:t>The concern was exacerbated by NB FH being pushed through the regulatory process in Europe without the knowledge or involvement of many stakeholders</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340497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198B-3F84-4226-A865-787A6B327118}"/>
              </a:ext>
            </a:extLst>
          </p:cNvPr>
          <p:cNvSpPr>
            <a:spLocks noGrp="1"/>
          </p:cNvSpPr>
          <p:nvPr>
            <p:ph type="title"/>
          </p:nvPr>
        </p:nvSpPr>
        <p:spPr/>
        <p:txBody>
          <a:bodyPr/>
          <a:lstStyle/>
          <a:p>
            <a:r>
              <a:rPr lang="en-AU" dirty="0"/>
              <a:t>The debate on how to incorporate NB FH into EN 303 687 with good </a:t>
            </a:r>
            <a:r>
              <a:rPr lang="en-AU" dirty="0" err="1"/>
              <a:t>coex</a:t>
            </a:r>
            <a:r>
              <a:rPr lang="en-AU" dirty="0"/>
              <a:t> raged for more than a year</a:t>
            </a:r>
          </a:p>
        </p:txBody>
      </p:sp>
      <p:sp>
        <p:nvSpPr>
          <p:cNvPr id="3" name="Content Placeholder 2">
            <a:extLst>
              <a:ext uri="{FF2B5EF4-FFF2-40B4-BE49-F238E27FC236}">
                <a16:creationId xmlns:a16="http://schemas.microsoft.com/office/drawing/2014/main" id="{9A1987A6-A03C-448C-844A-82D68B12634D}"/>
              </a:ext>
            </a:extLst>
          </p:cNvPr>
          <p:cNvSpPr>
            <a:spLocks noGrp="1"/>
          </p:cNvSpPr>
          <p:nvPr>
            <p:ph idx="1"/>
          </p:nvPr>
        </p:nvSpPr>
        <p:spPr/>
        <p:txBody>
          <a:bodyPr/>
          <a:lstStyle/>
          <a:p>
            <a:pPr lvl="1"/>
            <a:r>
              <a:rPr lang="en-AU" dirty="0"/>
              <a:t>Since early 2021, the debate has raged in the Coex SC &amp; ETSI BRAN on how to include NB FH in EN 303 687 (6 GHz)</a:t>
            </a:r>
          </a:p>
          <a:p>
            <a:pPr lvl="2"/>
            <a:r>
              <a:rPr lang="en-AU" dirty="0"/>
              <a:t>Particularly in a way that allows </a:t>
            </a:r>
            <a:r>
              <a:rPr lang="en-AU" i="1" dirty="0"/>
              <a:t>adequate spectrum sharing</a:t>
            </a:r>
            <a:r>
              <a:rPr lang="en-AU" dirty="0"/>
              <a:t>, as required by </a:t>
            </a:r>
            <a:r>
              <a:rPr lang="en-AU" sz="1600" dirty="0">
                <a:latin typeface="+mj-lt"/>
                <a:hlinkClick r:id="rId2"/>
              </a:rPr>
              <a:t>ECC Decision (20)01</a:t>
            </a:r>
            <a:r>
              <a:rPr lang="en-AU" sz="1600" dirty="0">
                <a:latin typeface="+mj-lt"/>
              </a:rPr>
              <a:t> </a:t>
            </a:r>
          </a:p>
          <a:p>
            <a:pPr lvl="1"/>
            <a:r>
              <a:rPr lang="en-AU" dirty="0">
                <a:latin typeface="+mj-lt"/>
              </a:rPr>
              <a:t>Options discussed included in</a:t>
            </a:r>
            <a:r>
              <a:rPr lang="en-AU" dirty="0"/>
              <a:t>corporating into EN 303 687 (6 GHz):</a:t>
            </a:r>
            <a:endParaRPr lang="en-AU" dirty="0">
              <a:latin typeface="+mj-lt"/>
            </a:endParaRPr>
          </a:p>
          <a:p>
            <a:pPr lvl="2"/>
            <a:r>
              <a:rPr lang="en-AU" dirty="0"/>
              <a:t>The FH rules from EN 300 328 (2.4 GHz)</a:t>
            </a:r>
          </a:p>
          <a:p>
            <a:pPr lvl="2"/>
            <a:r>
              <a:rPr lang="en-AU" dirty="0"/>
              <a:t>A variation of DAA from EN 300 328 called </a:t>
            </a:r>
            <a:r>
              <a:rPr lang="en-AU" dirty="0" err="1"/>
              <a:t>eDAA</a:t>
            </a:r>
            <a:endParaRPr lang="en-AU" dirty="0"/>
          </a:p>
          <a:p>
            <a:pPr lvl="2"/>
            <a:r>
              <a:rPr lang="en-AU" dirty="0"/>
              <a:t>NB FH with the use of LBT based on a 20 MHz based CCA</a:t>
            </a:r>
          </a:p>
          <a:p>
            <a:pPr lvl="2"/>
            <a:r>
              <a:rPr lang="en-AU" dirty="0"/>
              <a:t>… and more (it was hard to keep track)</a:t>
            </a:r>
          </a:p>
          <a:p>
            <a:pPr lvl="1"/>
            <a:r>
              <a:rPr lang="en-AU" dirty="0"/>
              <a:t>The debate in ETSI BRAN and the Coex SC during 2021 is summarised in the January 2022 Coex SC agenda (</a:t>
            </a:r>
            <a:r>
              <a:rPr lang="en-AU" dirty="0">
                <a:hlinkClick r:id="rId3"/>
              </a:rPr>
              <a:t>11-21-1997-01</a:t>
            </a:r>
            <a:r>
              <a:rPr lang="en-AU" dirty="0"/>
              <a:t>)</a:t>
            </a:r>
          </a:p>
        </p:txBody>
      </p:sp>
      <p:sp>
        <p:nvSpPr>
          <p:cNvPr id="4" name="Footer Placeholder 3">
            <a:extLst>
              <a:ext uri="{FF2B5EF4-FFF2-40B4-BE49-F238E27FC236}">
                <a16:creationId xmlns:a16="http://schemas.microsoft.com/office/drawing/2014/main" id="{23C7587B-6264-4029-A2E7-C310B2F6D04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358CB72-7132-42A9-B21B-0871DC5C142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dirty="0"/>
          </a:p>
        </p:txBody>
      </p:sp>
    </p:spTree>
    <p:extLst>
      <p:ext uri="{BB962C8B-B14F-4D97-AF65-F5344CB8AC3E}">
        <p14:creationId xmlns:p14="http://schemas.microsoft.com/office/powerpoint/2010/main" val="1068160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EA23-3480-4A30-A17B-5EED9E91674B}"/>
              </a:ext>
            </a:extLst>
          </p:cNvPr>
          <p:cNvSpPr>
            <a:spLocks noGrp="1"/>
          </p:cNvSpPr>
          <p:nvPr>
            <p:ph type="title"/>
          </p:nvPr>
        </p:nvSpPr>
        <p:spPr/>
        <p:txBody>
          <a:bodyPr/>
          <a:lstStyle/>
          <a:p>
            <a:r>
              <a:rPr lang="en-AU" dirty="0"/>
              <a:t>DE, UK , FR admins set a direction for NB FH at BRAN #112 … that was subsequently followed</a:t>
            </a:r>
          </a:p>
        </p:txBody>
      </p:sp>
      <p:sp>
        <p:nvSpPr>
          <p:cNvPr id="3" name="Content Placeholder 2">
            <a:extLst>
              <a:ext uri="{FF2B5EF4-FFF2-40B4-BE49-F238E27FC236}">
                <a16:creationId xmlns:a16="http://schemas.microsoft.com/office/drawing/2014/main" id="{D08FD781-19F4-4578-B8CF-43F2859D3EA7}"/>
              </a:ext>
            </a:extLst>
          </p:cNvPr>
          <p:cNvSpPr>
            <a:spLocks noGrp="1"/>
          </p:cNvSpPr>
          <p:nvPr>
            <p:ph idx="1"/>
          </p:nvPr>
        </p:nvSpPr>
        <p:spPr/>
        <p:txBody>
          <a:bodyPr/>
          <a:lstStyle/>
          <a:p>
            <a:pPr lvl="1"/>
            <a:r>
              <a:rPr lang="en-AU" b="0" dirty="0">
                <a:solidFill>
                  <a:srgbClr val="333333"/>
                </a:solidFill>
                <a:effectLst/>
                <a:latin typeface="Arial" panose="020B0604020202020204" pitchFamily="34" charset="0"/>
              </a:rPr>
              <a:t>The </a:t>
            </a:r>
            <a:r>
              <a:rPr lang="en-AU" dirty="0">
                <a:solidFill>
                  <a:srgbClr val="333333"/>
                </a:solidFill>
                <a:latin typeface="Arial" panose="020B0604020202020204" pitchFamily="34" charset="0"/>
              </a:rPr>
              <a:t>Germany, France, UK administrations set the direction for resolution of the NB FH issue at BRAN#112 in BRAN(21)112019 by noting: </a:t>
            </a:r>
          </a:p>
          <a:p>
            <a:pPr lvl="2"/>
            <a:r>
              <a:rPr lang="en-AU" dirty="0">
                <a:solidFill>
                  <a:srgbClr val="333333"/>
                </a:solidFill>
                <a:latin typeface="Arial" panose="020B0604020202020204" pitchFamily="34" charset="0"/>
              </a:rPr>
              <a:t>NB FH was only introduced late in the process … but it is part of regulation</a:t>
            </a:r>
          </a:p>
          <a:p>
            <a:pPr lvl="2"/>
            <a:r>
              <a:rPr lang="en-AU" dirty="0">
                <a:solidFill>
                  <a:srgbClr val="333333"/>
                </a:solidFill>
                <a:latin typeface="Arial" panose="020B0604020202020204" pitchFamily="34" charset="0"/>
              </a:rPr>
              <a:t>BRAN should work hard on a NB FH resolution while other issues are still open</a:t>
            </a:r>
          </a:p>
          <a:p>
            <a:pPr lvl="2"/>
            <a:r>
              <a:rPr lang="en-AU" b="0" dirty="0">
                <a:solidFill>
                  <a:srgbClr val="333333"/>
                </a:solidFill>
                <a:effectLst/>
                <a:latin typeface="Arial" panose="020B0604020202020204" pitchFamily="34" charset="0"/>
              </a:rPr>
              <a:t>If a resolution is not possible then EN 303 687 should go ahead without a special NB FH access method …</a:t>
            </a:r>
          </a:p>
          <a:p>
            <a:pPr lvl="2"/>
            <a:r>
              <a:rPr lang="en-AU" dirty="0">
                <a:solidFill>
                  <a:srgbClr val="333333"/>
                </a:solidFill>
                <a:latin typeface="Arial" panose="020B0604020202020204" pitchFamily="34" charset="0"/>
              </a:rPr>
              <a:t>… </a:t>
            </a:r>
            <a:r>
              <a:rPr lang="en-AU" b="0" dirty="0">
                <a:solidFill>
                  <a:srgbClr val="333333"/>
                </a:solidFill>
                <a:effectLst/>
                <a:latin typeface="Arial" panose="020B0604020202020204" pitchFamily="34" charset="0"/>
              </a:rPr>
              <a:t>instead using current LBE/FBE access &amp; channelisation</a:t>
            </a:r>
          </a:p>
          <a:p>
            <a:pPr lvl="2"/>
            <a:r>
              <a:rPr lang="en-AU" dirty="0">
                <a:solidFill>
                  <a:srgbClr val="333333"/>
                </a:solidFill>
                <a:latin typeface="Arial" panose="020B0604020202020204" pitchFamily="34" charset="0"/>
              </a:rPr>
              <a:t>In that case, a s</a:t>
            </a:r>
            <a:r>
              <a:rPr lang="en-AU" b="0" dirty="0">
                <a:solidFill>
                  <a:srgbClr val="333333"/>
                </a:solidFill>
                <a:effectLst/>
                <a:latin typeface="Arial" panose="020B0604020202020204" pitchFamily="34" charset="0"/>
              </a:rPr>
              <a:t>pecial/new NB FH specific access method can be included in next version after further discussions</a:t>
            </a:r>
          </a:p>
          <a:p>
            <a:pPr lvl="1"/>
            <a:r>
              <a:rPr lang="en-AU" dirty="0">
                <a:solidFill>
                  <a:srgbClr val="333333"/>
                </a:solidFill>
                <a:latin typeface="Arial" panose="020B0604020202020204" pitchFamily="34" charset="0"/>
              </a:rPr>
              <a:t>By the end of BRAN#112, some limited NB FH requirements &amp; testing material was included in the draft of EN 303 687</a:t>
            </a:r>
          </a:p>
          <a:p>
            <a:pPr lvl="2"/>
            <a:r>
              <a:rPr lang="en-AU" dirty="0">
                <a:solidFill>
                  <a:srgbClr val="333333"/>
                </a:solidFill>
                <a:latin typeface="Arial" panose="020B0604020202020204" pitchFamily="34" charset="0"/>
              </a:rPr>
              <a:t>This outcome was m</a:t>
            </a:r>
            <a:r>
              <a:rPr lang="en-AU" b="0" dirty="0">
                <a:solidFill>
                  <a:srgbClr val="333333"/>
                </a:solidFill>
                <a:effectLst/>
                <a:latin typeface="Arial" panose="020B0604020202020204" pitchFamily="34" charset="0"/>
              </a:rPr>
              <a:t>aintained into BRAN#113</a:t>
            </a:r>
          </a:p>
        </p:txBody>
      </p:sp>
      <p:sp>
        <p:nvSpPr>
          <p:cNvPr id="4" name="Footer Placeholder 3">
            <a:extLst>
              <a:ext uri="{FF2B5EF4-FFF2-40B4-BE49-F238E27FC236}">
                <a16:creationId xmlns:a16="http://schemas.microsoft.com/office/drawing/2014/main" id="{D1399C18-B35B-4504-9528-2D2D3F95333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D4A373-CDB4-4AC3-BA9E-B3945487CB3F}"/>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dirty="0"/>
          </a:p>
        </p:txBody>
      </p:sp>
      <p:sp>
        <p:nvSpPr>
          <p:cNvPr id="8" name="Rectangle 1">
            <a:extLst>
              <a:ext uri="{FF2B5EF4-FFF2-40B4-BE49-F238E27FC236}">
                <a16:creationId xmlns:a16="http://schemas.microsoft.com/office/drawing/2014/main" id="{2A51F35E-0307-41FE-87C7-A27AEE99BEB5}"/>
              </a:ext>
            </a:extLst>
          </p:cNvPr>
          <p:cNvSpPr>
            <a:spLocks noChangeArrowheads="1"/>
          </p:cNvSpPr>
          <p:nvPr/>
        </p:nvSpPr>
        <p:spPr bwMode="auto">
          <a:xfrm>
            <a:off x="685800" y="394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104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ADA4-B547-4A0A-9477-955A61D9929C}"/>
              </a:ext>
            </a:extLst>
          </p:cNvPr>
          <p:cNvSpPr>
            <a:spLocks noGrp="1"/>
          </p:cNvSpPr>
          <p:nvPr>
            <p:ph type="title"/>
          </p:nvPr>
        </p:nvSpPr>
        <p:spPr>
          <a:xfrm>
            <a:off x="685799" y="685800"/>
            <a:ext cx="7858125" cy="1066800"/>
          </a:xfrm>
        </p:spPr>
        <p:txBody>
          <a:bodyPr/>
          <a:lstStyle/>
          <a:p>
            <a:pPr lvl="1"/>
            <a:r>
              <a:rPr lang="en-AU" dirty="0"/>
              <a:t>During BRAN#113, the limited NB FH requirements &amp; testing material in EN 303 687 remained unchanged</a:t>
            </a:r>
          </a:p>
        </p:txBody>
      </p:sp>
      <p:sp>
        <p:nvSpPr>
          <p:cNvPr id="3" name="Content Placeholder 2">
            <a:extLst>
              <a:ext uri="{FF2B5EF4-FFF2-40B4-BE49-F238E27FC236}">
                <a16:creationId xmlns:a16="http://schemas.microsoft.com/office/drawing/2014/main" id="{62FB5C0F-6E1F-4704-A90D-7789FFD93A72}"/>
              </a:ext>
            </a:extLst>
          </p:cNvPr>
          <p:cNvSpPr>
            <a:spLocks noGrp="1"/>
          </p:cNvSpPr>
          <p:nvPr>
            <p:ph idx="1"/>
          </p:nvPr>
        </p:nvSpPr>
        <p:spPr>
          <a:xfrm>
            <a:off x="685800" y="1981200"/>
            <a:ext cx="7772400" cy="304800"/>
          </a:xfrm>
        </p:spPr>
        <p:txBody>
          <a:bodyPr/>
          <a:lstStyle/>
          <a:p>
            <a:pPr lvl="1"/>
            <a:endParaRPr lang="en-AU" sz="1400" dirty="0">
              <a:latin typeface="+mj-lt"/>
            </a:endParaRPr>
          </a:p>
          <a:p>
            <a:pPr lvl="1"/>
            <a:endParaRPr lang="en-AU" sz="1400" dirty="0">
              <a:latin typeface="+mj-lt"/>
            </a:endParaRPr>
          </a:p>
        </p:txBody>
      </p:sp>
      <p:sp>
        <p:nvSpPr>
          <p:cNvPr id="4" name="Footer Placeholder 3">
            <a:extLst>
              <a:ext uri="{FF2B5EF4-FFF2-40B4-BE49-F238E27FC236}">
                <a16:creationId xmlns:a16="http://schemas.microsoft.com/office/drawing/2014/main" id="{0EF0395A-15EF-4B1A-BCE0-C49D5A10F20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CC2040E-B842-4ADC-B4AF-C3395C1D3F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44</a:t>
            </a:fld>
            <a:endParaRPr lang="en-US" dirty="0"/>
          </a:p>
        </p:txBody>
      </p:sp>
      <p:graphicFrame>
        <p:nvGraphicFramePr>
          <p:cNvPr id="10" name="Table 9">
            <a:extLst>
              <a:ext uri="{FF2B5EF4-FFF2-40B4-BE49-F238E27FC236}">
                <a16:creationId xmlns:a16="http://schemas.microsoft.com/office/drawing/2014/main" id="{5445BE53-B901-498F-AB34-B6EE3493E0E7}"/>
              </a:ext>
            </a:extLst>
          </p:cNvPr>
          <p:cNvGraphicFramePr>
            <a:graphicFrameLocks noGrp="1"/>
          </p:cNvGraphicFramePr>
          <p:nvPr>
            <p:extLst>
              <p:ext uri="{D42A27DB-BD31-4B8C-83A1-F6EECF244321}">
                <p14:modId xmlns:p14="http://schemas.microsoft.com/office/powerpoint/2010/main" val="3256755623"/>
              </p:ext>
            </p:extLst>
          </p:nvPr>
        </p:nvGraphicFramePr>
        <p:xfrm>
          <a:off x="815439" y="2318665"/>
          <a:ext cx="7215188" cy="1161499"/>
        </p:xfrm>
        <a:graphic>
          <a:graphicData uri="http://schemas.openxmlformats.org/drawingml/2006/table">
            <a:tbl>
              <a:tblPr>
                <a:tableStyleId>{93296810-A885-4BE3-A3E7-6D5BEEA58F35}</a:tableStyleId>
              </a:tblPr>
              <a:tblGrid>
                <a:gridCol w="1752867">
                  <a:extLst>
                    <a:ext uri="{9D8B030D-6E8A-4147-A177-3AD203B41FA5}">
                      <a16:colId xmlns:a16="http://schemas.microsoft.com/office/drawing/2014/main" val="3815660239"/>
                    </a:ext>
                  </a:extLst>
                </a:gridCol>
                <a:gridCol w="1551265">
                  <a:extLst>
                    <a:ext uri="{9D8B030D-6E8A-4147-A177-3AD203B41FA5}">
                      <a16:colId xmlns:a16="http://schemas.microsoft.com/office/drawing/2014/main" val="1516871703"/>
                    </a:ext>
                  </a:extLst>
                </a:gridCol>
                <a:gridCol w="1955528">
                  <a:extLst>
                    <a:ext uri="{9D8B030D-6E8A-4147-A177-3AD203B41FA5}">
                      <a16:colId xmlns:a16="http://schemas.microsoft.com/office/drawing/2014/main" val="225690910"/>
                    </a:ext>
                  </a:extLst>
                </a:gridCol>
                <a:gridCol w="1955528">
                  <a:extLst>
                    <a:ext uri="{9D8B030D-6E8A-4147-A177-3AD203B41FA5}">
                      <a16:colId xmlns:a16="http://schemas.microsoft.com/office/drawing/2014/main" val="1658722612"/>
                    </a:ext>
                  </a:extLst>
                </a:gridCol>
              </a:tblGrid>
              <a:tr h="194860">
                <a:tc rowSpan="2">
                  <a:txBody>
                    <a:bodyPr/>
                    <a:lstStyle/>
                    <a:p>
                      <a:pPr algn="ctr" hangingPunct="0">
                        <a:spcAft>
                          <a:spcPts val="900"/>
                        </a:spcAft>
                      </a:pPr>
                      <a:r>
                        <a:rPr lang="en-GB" sz="1400" dirty="0">
                          <a:effectLst/>
                        </a:rPr>
                        <a:t>Frequency range</a:t>
                      </a:r>
                      <a:br>
                        <a:rPr lang="en-GB" sz="1400" dirty="0">
                          <a:effectLst/>
                        </a:rPr>
                      </a:br>
                      <a:r>
                        <a:rPr lang="en-GB" sz="1400" dirty="0">
                          <a:effectLst/>
                        </a:rPr>
                        <a:t>(MHz)</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gridSpan="3">
                  <a:txBody>
                    <a:bodyPr/>
                    <a:lstStyle/>
                    <a:p>
                      <a:pPr algn="ctr" hangingPunct="0">
                        <a:spcAft>
                          <a:spcPts val="900"/>
                        </a:spcAft>
                      </a:pPr>
                      <a:r>
                        <a:rPr lang="en-GB" sz="1400" dirty="0">
                          <a:effectLst/>
                        </a:rPr>
                        <a:t>PSD limit (dBm/MHz)</a:t>
                      </a:r>
                      <a:endParaRPr lang="en-AU" sz="1600" dirty="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92736706"/>
                  </a:ext>
                </a:extLst>
              </a:tr>
              <a:tr h="538572">
                <a:tc vMerge="1">
                  <a:txBody>
                    <a:bodyPr/>
                    <a:lstStyle/>
                    <a:p>
                      <a:endParaRPr lang="en-AU"/>
                    </a:p>
                  </a:txBody>
                  <a:tcPr/>
                </a:tc>
                <a:tc>
                  <a:txBody>
                    <a:bodyPr/>
                    <a:lstStyle/>
                    <a:p>
                      <a:pPr algn="ctr" hangingPunct="0">
                        <a:spcAft>
                          <a:spcPts val="900"/>
                        </a:spcAft>
                      </a:pPr>
                      <a:r>
                        <a:rPr lang="en-GB" sz="1400" dirty="0">
                          <a:effectLst/>
                        </a:rPr>
                        <a:t>LPI usage</a:t>
                      </a:r>
                      <a:endParaRPr lang="en-AU" sz="1600" dirty="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dirty="0">
                          <a:effectLst/>
                        </a:rPr>
                        <a:t>VLP usage</a:t>
                      </a:r>
                      <a:endParaRPr lang="en-AU"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VLP NB usage</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562742157"/>
                  </a:ext>
                </a:extLst>
              </a:tr>
              <a:tr h="409567">
                <a:tc>
                  <a:txBody>
                    <a:bodyPr/>
                    <a:lstStyle/>
                    <a:p>
                      <a:pPr algn="ctr" hangingPunct="0">
                        <a:spcAft>
                          <a:spcPts val="900"/>
                        </a:spcAft>
                      </a:pPr>
                      <a:r>
                        <a:rPr lang="en-GB" sz="1400">
                          <a:effectLst/>
                        </a:rPr>
                        <a:t>5 945 to 6 425</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10</a:t>
                      </a:r>
                      <a:endParaRPr lang="en-AU" sz="1600">
                        <a:effectLst/>
                        <a:latin typeface="Times New Roman" panose="02020603050405020304" pitchFamily="18" charset="0"/>
                        <a:ea typeface="Times New Roman" panose="02020603050405020304" pitchFamily="18" charset="0"/>
                      </a:endParaRPr>
                    </a:p>
                  </a:txBody>
                  <a:tcPr marL="17780" marR="68580" marT="9525" marB="0" anchor="ctr"/>
                </a:tc>
                <a:tc>
                  <a:txBody>
                    <a:bodyPr/>
                    <a:lstStyle/>
                    <a:p>
                      <a:pPr algn="ctr" hangingPunct="0">
                        <a:spcAft>
                          <a:spcPts val="900"/>
                        </a:spcAft>
                      </a:pPr>
                      <a:r>
                        <a:rPr lang="en-GB" sz="1400">
                          <a:effectLst/>
                        </a:rPr>
                        <a:t>1</a:t>
                      </a:r>
                      <a:endParaRPr lang="en-AU"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hangingPunct="0">
                        <a:spcAft>
                          <a:spcPts val="900"/>
                        </a:spcAft>
                      </a:pPr>
                      <a:r>
                        <a:rPr lang="en-GB" sz="1400" dirty="0">
                          <a:effectLst/>
                          <a:highlight>
                            <a:srgbClr val="FFFF00"/>
                          </a:highlight>
                        </a:rPr>
                        <a:t>10 (see 4.3.3.3)</a:t>
                      </a:r>
                      <a:endParaRPr lang="en-AU" sz="1600" dirty="0">
                        <a:effectLst/>
                        <a:highlight>
                          <a:srgbClr val="FFFF00"/>
                        </a:highlight>
                        <a:latin typeface="Times New Roman" panose="02020603050405020304" pitchFamily="18" charset="0"/>
                        <a:ea typeface="Times New Roman" panose="02020603050405020304" pitchFamily="18" charset="0"/>
                      </a:endParaRPr>
                    </a:p>
                  </a:txBody>
                  <a:tcPr marL="17780" marR="68580" marT="9525" marB="0" anchor="ctr"/>
                </a:tc>
                <a:extLst>
                  <a:ext uri="{0D108BD9-81ED-4DB2-BD59-A6C34878D82A}">
                    <a16:rowId xmlns:a16="http://schemas.microsoft.com/office/drawing/2014/main" val="3642905134"/>
                  </a:ext>
                </a:extLst>
              </a:tr>
            </a:tbl>
          </a:graphicData>
        </a:graphic>
      </p:graphicFrame>
      <p:sp>
        <p:nvSpPr>
          <p:cNvPr id="12" name="TextBox 11">
            <a:extLst>
              <a:ext uri="{FF2B5EF4-FFF2-40B4-BE49-F238E27FC236}">
                <a16:creationId xmlns:a16="http://schemas.microsoft.com/office/drawing/2014/main" id="{191A2584-CE33-4990-AB5F-3369DFA60F73}"/>
              </a:ext>
            </a:extLst>
          </p:cNvPr>
          <p:cNvSpPr txBox="1"/>
          <p:nvPr/>
        </p:nvSpPr>
        <p:spPr>
          <a:xfrm>
            <a:off x="685800" y="1996044"/>
            <a:ext cx="4572000" cy="307777"/>
          </a:xfrm>
          <a:prstGeom prst="rect">
            <a:avLst/>
          </a:prstGeom>
          <a:noFill/>
        </p:spPr>
        <p:txBody>
          <a:bodyPr wrap="square">
            <a:spAutoFit/>
          </a:bodyPr>
          <a:lstStyle/>
          <a:p>
            <a:r>
              <a:rPr lang="en-AU" sz="1400" b="1" dirty="0">
                <a:latin typeface="+mj-lt"/>
              </a:rPr>
              <a:t>Table 3: Mean EIRP density limit</a:t>
            </a:r>
          </a:p>
        </p:txBody>
      </p:sp>
      <p:sp>
        <p:nvSpPr>
          <p:cNvPr id="14" name="TextBox 13">
            <a:extLst>
              <a:ext uri="{FF2B5EF4-FFF2-40B4-BE49-F238E27FC236}">
                <a16:creationId xmlns:a16="http://schemas.microsoft.com/office/drawing/2014/main" id="{4B7F8AC2-67B7-49DE-B132-7B17AB1811BC}"/>
              </a:ext>
            </a:extLst>
          </p:cNvPr>
          <p:cNvSpPr txBox="1"/>
          <p:nvPr/>
        </p:nvSpPr>
        <p:spPr>
          <a:xfrm>
            <a:off x="2581275" y="4038600"/>
            <a:ext cx="6410325" cy="2377574"/>
          </a:xfrm>
          <a:prstGeom prst="rect">
            <a:avLst/>
          </a:prstGeom>
          <a:noFill/>
          <a:ln>
            <a:solidFill>
              <a:schemeClr val="tx1"/>
            </a:solidFill>
          </a:ln>
        </p:spPr>
        <p:txBody>
          <a:bodyPr wrap="square">
            <a:spAutoFit/>
          </a:bodyPr>
          <a:lstStyle/>
          <a:p>
            <a:pPr hangingPunct="0">
              <a:spcAft>
                <a:spcPts val="900"/>
              </a:spcAft>
            </a:pPr>
            <a:r>
              <a:rPr lang="en-US" sz="1400" b="1" dirty="0">
                <a:effectLst/>
                <a:latin typeface="+mj-lt"/>
                <a:ea typeface="Times New Roman" panose="02020603050405020304" pitchFamily="18" charset="0"/>
              </a:rPr>
              <a:t>4.3.3.3	</a:t>
            </a:r>
            <a:r>
              <a:rPr lang="en-GB" sz="1400" b="1" dirty="0">
                <a:solidFill>
                  <a:srgbClr val="25282D"/>
                </a:solidFill>
                <a:effectLst/>
                <a:latin typeface="+mj-lt"/>
                <a:ea typeface="Times New Roman" panose="02020603050405020304" pitchFamily="18" charset="0"/>
              </a:rPr>
              <a:t>VLP NB usage </a:t>
            </a:r>
            <a:r>
              <a:rPr lang="en-US" sz="1400" b="1" dirty="0">
                <a:effectLst/>
                <a:latin typeface="+mj-lt"/>
                <a:ea typeface="Times New Roman" panose="02020603050405020304" pitchFamily="18" charset="0"/>
              </a:rPr>
              <a:t>with a PSD above 1 dBm/MHz</a:t>
            </a:r>
            <a:endParaRPr lang="en-AU" sz="1400" b="1"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The duty cycle of narrowband (NB) transmissions by a VLP device with a PSD above 1 dBm/MHz shall not exceed 1/15 on any transmission frequency. </a:t>
            </a:r>
            <a:endParaRPr lang="en-AU" sz="1400" dirty="0">
              <a:effectLst/>
              <a:latin typeface="+mj-lt"/>
              <a:ea typeface="Times New Roman" panose="02020603050405020304" pitchFamily="18" charset="0"/>
            </a:endParaRPr>
          </a:p>
          <a:p>
            <a:pPr hangingPunct="0">
              <a:spcAft>
                <a:spcPts val="900"/>
              </a:spcAft>
            </a:pPr>
            <a:r>
              <a:rPr lang="en-US" sz="1400" dirty="0">
                <a:effectLst/>
                <a:latin typeface="+mj-lt"/>
                <a:ea typeface="Times New Roman" panose="02020603050405020304" pitchFamily="18" charset="0"/>
              </a:rPr>
              <a:t>NB devices require a frequency hopping mechanism based on at least 15 hop channels and meet the above duty cycle to operate at a PSD value above 1 dBm/</a:t>
            </a:r>
            <a:r>
              <a:rPr lang="en-US" sz="1400" dirty="0" err="1">
                <a:effectLst/>
                <a:latin typeface="+mj-lt"/>
                <a:ea typeface="Times New Roman" panose="02020603050405020304" pitchFamily="18" charset="0"/>
              </a:rPr>
              <a:t>MHz.</a:t>
            </a:r>
            <a:endParaRPr lang="en-AU" sz="1400" dirty="0">
              <a:effectLst/>
              <a:latin typeface="+mj-lt"/>
              <a:ea typeface="Times New Roman" panose="02020603050405020304" pitchFamily="18" charset="0"/>
            </a:endParaRPr>
          </a:p>
          <a:p>
            <a:pPr hangingPunct="0">
              <a:spcAft>
                <a:spcPts val="900"/>
              </a:spcAft>
            </a:pPr>
            <a:r>
              <a:rPr lang="en-US" sz="1400" dirty="0">
                <a:effectLst/>
                <a:highlight>
                  <a:srgbClr val="FFFF00"/>
                </a:highlight>
                <a:latin typeface="+mj-lt"/>
                <a:ea typeface="Times New Roman" panose="02020603050405020304" pitchFamily="18" charset="0"/>
              </a:rPr>
              <a:t>Note: Frequency hopping in the context of this standard implies the use of the channel access mechanisms and channelization as defined in the present document.</a:t>
            </a:r>
            <a:endParaRPr lang="en-AU" sz="1400" dirty="0">
              <a:effectLst/>
              <a:highlight>
                <a:srgbClr val="FFFF00"/>
              </a:highlight>
              <a:latin typeface="+mj-lt"/>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0692951A-3864-4128-B5F4-79D3B65A2081}"/>
              </a:ext>
            </a:extLst>
          </p:cNvPr>
          <p:cNvCxnSpPr>
            <a:cxnSpLocks/>
          </p:cNvCxnSpPr>
          <p:nvPr/>
        </p:nvCxnSpPr>
        <p:spPr bwMode="auto">
          <a:xfrm flipH="1">
            <a:off x="6781800" y="3429000"/>
            <a:ext cx="76200" cy="6096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Rectangle 17">
            <a:extLst>
              <a:ext uri="{FF2B5EF4-FFF2-40B4-BE49-F238E27FC236}">
                <a16:creationId xmlns:a16="http://schemas.microsoft.com/office/drawing/2014/main" id="{3E10876C-82B3-4F48-B958-C9F744C1422F}"/>
              </a:ext>
            </a:extLst>
          </p:cNvPr>
          <p:cNvSpPr/>
          <p:nvPr/>
        </p:nvSpPr>
        <p:spPr bwMode="auto">
          <a:xfrm>
            <a:off x="152400" y="5486400"/>
            <a:ext cx="17526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Must use LBE/FBE with 20 MHz channelisation</a:t>
            </a:r>
          </a:p>
        </p:txBody>
      </p:sp>
      <p:cxnSp>
        <p:nvCxnSpPr>
          <p:cNvPr id="20" name="Straight Arrow Connector 19">
            <a:extLst>
              <a:ext uri="{FF2B5EF4-FFF2-40B4-BE49-F238E27FC236}">
                <a16:creationId xmlns:a16="http://schemas.microsoft.com/office/drawing/2014/main" id="{9AEB466E-4C24-473C-8CEB-B33A174E96B3}"/>
              </a:ext>
            </a:extLst>
          </p:cNvPr>
          <p:cNvCxnSpPr>
            <a:cxnSpLocks/>
            <a:stCxn id="18" idx="3"/>
          </p:cNvCxnSpPr>
          <p:nvPr/>
        </p:nvCxnSpPr>
        <p:spPr bwMode="auto">
          <a:xfrm>
            <a:off x="1905000" y="5867400"/>
            <a:ext cx="676275" cy="1524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3" name="Rectangle 22">
            <a:extLst>
              <a:ext uri="{FF2B5EF4-FFF2-40B4-BE49-F238E27FC236}">
                <a16:creationId xmlns:a16="http://schemas.microsoft.com/office/drawing/2014/main" id="{0153BFC5-CFAD-44E0-8A8B-3082903F9BEA}"/>
              </a:ext>
            </a:extLst>
          </p:cNvPr>
          <p:cNvSpPr/>
          <p:nvPr/>
        </p:nvSpPr>
        <p:spPr bwMode="auto">
          <a:xfrm>
            <a:off x="6096000" y="1524000"/>
            <a:ext cx="17526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Enable VLP NB at LPI power levels</a:t>
            </a:r>
          </a:p>
        </p:txBody>
      </p:sp>
      <p:cxnSp>
        <p:nvCxnSpPr>
          <p:cNvPr id="24" name="Straight Arrow Connector 23">
            <a:extLst>
              <a:ext uri="{FF2B5EF4-FFF2-40B4-BE49-F238E27FC236}">
                <a16:creationId xmlns:a16="http://schemas.microsoft.com/office/drawing/2014/main" id="{0BF24E77-87E2-4038-9722-52D6E8D490D6}"/>
              </a:ext>
            </a:extLst>
          </p:cNvPr>
          <p:cNvCxnSpPr>
            <a:cxnSpLocks/>
            <a:stCxn id="23" idx="2"/>
          </p:cNvCxnSpPr>
          <p:nvPr/>
        </p:nvCxnSpPr>
        <p:spPr bwMode="auto">
          <a:xfrm>
            <a:off x="6972300" y="2057400"/>
            <a:ext cx="0" cy="558436"/>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TextBox 27">
            <a:extLst>
              <a:ext uri="{FF2B5EF4-FFF2-40B4-BE49-F238E27FC236}">
                <a16:creationId xmlns:a16="http://schemas.microsoft.com/office/drawing/2014/main" id="{9DBD856A-07E2-4FBB-ADD3-188C58101DB6}"/>
              </a:ext>
            </a:extLst>
          </p:cNvPr>
          <p:cNvSpPr txBox="1"/>
          <p:nvPr/>
        </p:nvSpPr>
        <p:spPr>
          <a:xfrm>
            <a:off x="295275" y="4097977"/>
            <a:ext cx="4572000" cy="523220"/>
          </a:xfrm>
          <a:prstGeom prst="rect">
            <a:avLst/>
          </a:prstGeom>
          <a:noFill/>
        </p:spPr>
        <p:txBody>
          <a:bodyPr wrap="square">
            <a:spAutoFit/>
          </a:bodyPr>
          <a:lstStyle/>
          <a:p>
            <a:r>
              <a:rPr lang="en-AU" sz="1400" dirty="0">
                <a:solidFill>
                  <a:srgbClr val="FF0000"/>
                </a:solidFill>
                <a:latin typeface="+mj-lt"/>
              </a:rPr>
              <a:t>From</a:t>
            </a:r>
            <a:br>
              <a:rPr lang="en-AU" sz="1400" dirty="0">
                <a:solidFill>
                  <a:srgbClr val="FF0000"/>
                </a:solidFill>
                <a:latin typeface="+mj-lt"/>
              </a:rPr>
            </a:br>
            <a:r>
              <a:rPr lang="en-AU" sz="1400" dirty="0">
                <a:solidFill>
                  <a:srgbClr val="FF0000"/>
                </a:solidFill>
                <a:latin typeface="+mj-lt"/>
              </a:rPr>
              <a:t>BRAN(21)112016r3 </a:t>
            </a:r>
          </a:p>
        </p:txBody>
      </p:sp>
    </p:spTree>
    <p:extLst>
      <p:ext uri="{BB962C8B-B14F-4D97-AF65-F5344CB8AC3E}">
        <p14:creationId xmlns:p14="http://schemas.microsoft.com/office/powerpoint/2010/main" val="139711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12F6-4637-4CAC-94F6-9C6BFE3CFC7B}"/>
              </a:ext>
            </a:extLst>
          </p:cNvPr>
          <p:cNvSpPr>
            <a:spLocks noGrp="1"/>
          </p:cNvSpPr>
          <p:nvPr>
            <p:ph type="title"/>
          </p:nvPr>
        </p:nvSpPr>
        <p:spPr>
          <a:xfrm>
            <a:off x="685800" y="685800"/>
            <a:ext cx="7924800" cy="1066800"/>
          </a:xfrm>
        </p:spPr>
        <p:txBody>
          <a:bodyPr/>
          <a:lstStyle/>
          <a:p>
            <a:r>
              <a:rPr lang="en-AU" dirty="0"/>
              <a:t>Discussion has started on a NB FH solution for the following revision of EN 303 687</a:t>
            </a:r>
          </a:p>
        </p:txBody>
      </p:sp>
      <p:sp>
        <p:nvSpPr>
          <p:cNvPr id="3" name="Content Placeholder 2">
            <a:extLst>
              <a:ext uri="{FF2B5EF4-FFF2-40B4-BE49-F238E27FC236}">
                <a16:creationId xmlns:a16="http://schemas.microsoft.com/office/drawing/2014/main" id="{EB7DAE45-C98D-4E30-A745-C6E20ED26803}"/>
              </a:ext>
            </a:extLst>
          </p:cNvPr>
          <p:cNvSpPr>
            <a:spLocks noGrp="1"/>
          </p:cNvSpPr>
          <p:nvPr>
            <p:ph idx="1"/>
          </p:nvPr>
        </p:nvSpPr>
        <p:spPr>
          <a:xfrm>
            <a:off x="685800" y="1981200"/>
            <a:ext cx="7772400" cy="4114800"/>
          </a:xfrm>
        </p:spPr>
        <p:txBody>
          <a:bodyPr/>
          <a:lstStyle/>
          <a:p>
            <a:pPr lvl="1"/>
            <a:r>
              <a:rPr lang="en-GB" dirty="0"/>
              <a:t>The default in the next version of EN 303 687 will be that NB FH uses the LBE/FBE </a:t>
            </a:r>
            <a:r>
              <a:rPr lang="en-US" sz="1800" dirty="0">
                <a:effectLst/>
                <a:latin typeface="+mj-lt"/>
                <a:ea typeface="Times New Roman" panose="02020603050405020304" pitchFamily="18" charset="0"/>
              </a:rPr>
              <a:t>channel access mechanisms and channelization’s </a:t>
            </a:r>
            <a:endParaRPr lang="en-GB" dirty="0"/>
          </a:p>
          <a:p>
            <a:pPr lvl="1"/>
            <a:r>
              <a:rPr lang="en-GB" dirty="0"/>
              <a:t>However, discussion is likely for an alternative proposed for </a:t>
            </a:r>
            <a:r>
              <a:rPr lang="en-AU" dirty="0"/>
              <a:t>the following revision of EN 303 687</a:t>
            </a:r>
          </a:p>
          <a:p>
            <a:pPr lvl="2"/>
            <a:r>
              <a:rPr lang="en-AU" dirty="0"/>
              <a:t>See </a:t>
            </a:r>
            <a:r>
              <a:rPr lang="en-GB" dirty="0"/>
              <a:t> BRAN(21)112011 (Apple) - </a:t>
            </a:r>
            <a:r>
              <a:rPr lang="en-GB" i="1" dirty="0"/>
              <a:t>Narrow Band Channel Access in 6 GHz </a:t>
            </a:r>
            <a:r>
              <a:rPr lang="en-GB" dirty="0"/>
              <a:t>for some initial discussions</a:t>
            </a:r>
          </a:p>
          <a:p>
            <a:pPr lvl="2"/>
            <a:r>
              <a:rPr lang="en-GB" dirty="0"/>
              <a:t>This proposal defines a variation on the previous </a:t>
            </a:r>
            <a:r>
              <a:rPr lang="en-GB" dirty="0" err="1"/>
              <a:t>eDAA</a:t>
            </a:r>
            <a:r>
              <a:rPr lang="en-GB" dirty="0"/>
              <a:t> proposal (itself derived from EN 300 328 – 2.4 GHz) with a wideband detection mechanism</a:t>
            </a:r>
          </a:p>
          <a:p>
            <a:pPr lvl="1"/>
            <a:r>
              <a:rPr lang="en-GB" dirty="0"/>
              <a:t>The plan is for the Coex SC to monitor any future discussions …</a:t>
            </a:r>
            <a:endParaRPr lang="en-AU" dirty="0"/>
          </a:p>
        </p:txBody>
      </p:sp>
      <p:sp>
        <p:nvSpPr>
          <p:cNvPr id="4" name="Footer Placeholder 3">
            <a:extLst>
              <a:ext uri="{FF2B5EF4-FFF2-40B4-BE49-F238E27FC236}">
                <a16:creationId xmlns:a16="http://schemas.microsoft.com/office/drawing/2014/main" id="{0322D804-0675-4FDC-9291-95C31AD84DB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CAC571D-CD31-483C-A571-9ABF163D0EF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45</a:t>
            </a:fld>
            <a:endParaRPr lang="en-US" dirty="0"/>
          </a:p>
        </p:txBody>
      </p:sp>
    </p:spTree>
    <p:extLst>
      <p:ext uri="{BB962C8B-B14F-4D97-AF65-F5344CB8AC3E}">
        <p14:creationId xmlns:p14="http://schemas.microsoft.com/office/powerpoint/2010/main" val="4033718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C2C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4064063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50D9E-64D1-4C40-92F6-1C538E4042A8}"/>
              </a:ext>
            </a:extLst>
          </p:cNvPr>
          <p:cNvSpPr>
            <a:spLocks noGrp="1"/>
          </p:cNvSpPr>
          <p:nvPr>
            <p:ph type="title"/>
          </p:nvPr>
        </p:nvSpPr>
        <p:spPr/>
        <p:txBody>
          <a:bodyPr/>
          <a:lstStyle/>
          <a:p>
            <a:r>
              <a:rPr lang="en-AU" dirty="0"/>
              <a:t>There are a variety of views on the whether C2C operations should be managed or even allowed</a:t>
            </a:r>
          </a:p>
        </p:txBody>
      </p:sp>
      <p:sp>
        <p:nvSpPr>
          <p:cNvPr id="3" name="Content Placeholder 2">
            <a:extLst>
              <a:ext uri="{FF2B5EF4-FFF2-40B4-BE49-F238E27FC236}">
                <a16:creationId xmlns:a16="http://schemas.microsoft.com/office/drawing/2014/main" id="{A38815B0-E563-4211-9CFC-1782C488BEED}"/>
              </a:ext>
            </a:extLst>
          </p:cNvPr>
          <p:cNvSpPr>
            <a:spLocks noGrp="1"/>
          </p:cNvSpPr>
          <p:nvPr>
            <p:ph idx="1"/>
          </p:nvPr>
        </p:nvSpPr>
        <p:spPr/>
        <p:txBody>
          <a:bodyPr/>
          <a:lstStyle/>
          <a:p>
            <a:pPr lvl="1"/>
            <a:r>
              <a:rPr lang="en-AU" dirty="0"/>
              <a:t>Some vendors are keen on C2C operations in 6 GHz using:</a:t>
            </a:r>
          </a:p>
          <a:p>
            <a:pPr lvl="2"/>
            <a:r>
              <a:rPr lang="en-AU" dirty="0"/>
              <a:t>VLP rules (indoor and outdoor)</a:t>
            </a:r>
          </a:p>
          <a:p>
            <a:pPr lvl="2"/>
            <a:r>
              <a:rPr lang="en-AU" dirty="0"/>
              <a:t>LPI rules (indoor only), by allowing C2C when a client can hear an LPI AP in any channel (hearing the indoor AP suggests the client is also indoors)</a:t>
            </a:r>
          </a:p>
          <a:p>
            <a:pPr lvl="1"/>
            <a:r>
              <a:rPr lang="en-AU" dirty="0"/>
              <a:t>Currently in: </a:t>
            </a:r>
          </a:p>
          <a:p>
            <a:pPr lvl="2"/>
            <a:r>
              <a:rPr lang="en-AU" dirty="0"/>
              <a:t>US: neither VLP/LPI based C2C operation is allowed, and only VLP C2C operation is being considered, although LPI C2C operation has been proposed</a:t>
            </a:r>
          </a:p>
          <a:p>
            <a:pPr lvl="2"/>
            <a:r>
              <a:rPr lang="en-AU" dirty="0"/>
              <a:t>Europe: VLP/LPI C2C operation is allowed, and mechanisms to enable LPI C2C operation were being discussed in ETSI BRAN</a:t>
            </a:r>
          </a:p>
          <a:p>
            <a:pPr lvl="1"/>
            <a:r>
              <a:rPr lang="en-AU" dirty="0"/>
              <a:t>There are differences of opinion on unmanaged C2C operations</a:t>
            </a:r>
          </a:p>
          <a:p>
            <a:pPr lvl="2"/>
            <a:r>
              <a:rPr lang="en-AU" dirty="0"/>
              <a:t>Some enterprise vendors would like to manage in which channels C2C operations occur to avoid interference with managed networks</a:t>
            </a:r>
          </a:p>
          <a:p>
            <a:pPr lvl="2"/>
            <a:r>
              <a:rPr lang="en-AU" dirty="0"/>
              <a:t>Some incumbents are concerned by interference from any LPI C2C operations</a:t>
            </a:r>
          </a:p>
          <a:p>
            <a:pPr lvl="2"/>
            <a:r>
              <a:rPr lang="en-AU" dirty="0"/>
              <a:t>Some client vendors don’t want to be subject to any infrastructure management of C2C operation </a:t>
            </a:r>
          </a:p>
          <a:p>
            <a:pPr lvl="2"/>
            <a:endParaRPr lang="en-AU" dirty="0"/>
          </a:p>
        </p:txBody>
      </p:sp>
      <p:sp>
        <p:nvSpPr>
          <p:cNvPr id="4" name="Footer Placeholder 3">
            <a:extLst>
              <a:ext uri="{FF2B5EF4-FFF2-40B4-BE49-F238E27FC236}">
                <a16:creationId xmlns:a16="http://schemas.microsoft.com/office/drawing/2014/main" id="{F14C45E8-92ED-442C-81FA-DC6DCF4526D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B5232D4-C184-4744-8A42-50D3B8CF00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753764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D676-2CF1-497B-966B-5EA2DE94303E}"/>
              </a:ext>
            </a:extLst>
          </p:cNvPr>
          <p:cNvSpPr>
            <a:spLocks noGrp="1"/>
          </p:cNvSpPr>
          <p:nvPr>
            <p:ph type="title"/>
          </p:nvPr>
        </p:nvSpPr>
        <p:spPr/>
        <p:txBody>
          <a:bodyPr/>
          <a:lstStyle/>
          <a:p>
            <a:r>
              <a:rPr lang="en-AU" dirty="0"/>
              <a:t>There was ongoing disagreement on how to define C2C operation at LPI power levels in Europe</a:t>
            </a:r>
          </a:p>
        </p:txBody>
      </p:sp>
      <p:sp>
        <p:nvSpPr>
          <p:cNvPr id="3" name="Content Placeholder 2">
            <a:extLst>
              <a:ext uri="{FF2B5EF4-FFF2-40B4-BE49-F238E27FC236}">
                <a16:creationId xmlns:a16="http://schemas.microsoft.com/office/drawing/2014/main" id="{9D1BBA09-CB58-459F-899B-EC8D2F1BF65C}"/>
              </a:ext>
            </a:extLst>
          </p:cNvPr>
          <p:cNvSpPr>
            <a:spLocks noGrp="1"/>
          </p:cNvSpPr>
          <p:nvPr>
            <p:ph idx="1"/>
          </p:nvPr>
        </p:nvSpPr>
        <p:spPr/>
        <p:txBody>
          <a:bodyPr/>
          <a:lstStyle/>
          <a:p>
            <a:pPr lvl="1"/>
            <a:r>
              <a:rPr lang="en-AU" dirty="0"/>
              <a:t>LPI C2C operations were previously proposed (BRAN(21)111023) so that a client may operate in any 6 GHz channel at LPI power levels if:</a:t>
            </a:r>
          </a:p>
          <a:p>
            <a:pPr lvl="2"/>
            <a:r>
              <a:rPr lang="en-AU" dirty="0"/>
              <a:t>… the client can hear an LPI AP Beacon in any 6 GHz channel</a:t>
            </a:r>
          </a:p>
          <a:p>
            <a:pPr lvl="2"/>
            <a:r>
              <a:rPr lang="en-AU" dirty="0"/>
              <a:t>… above a certain </a:t>
            </a:r>
            <a:r>
              <a:rPr lang="en-AU" dirty="0">
                <a:latin typeface="+mj-lt"/>
              </a:rPr>
              <a:t>power level (currently in </a:t>
            </a:r>
            <a:r>
              <a:rPr lang="en-US" dirty="0">
                <a:latin typeface="+mj-lt"/>
              </a:rPr>
              <a:t>Draft EN 303 687 </a:t>
            </a:r>
            <a:r>
              <a:rPr lang="en-AU" dirty="0">
                <a:latin typeface="+mj-lt"/>
              </a:rPr>
              <a:t>v0.0.15 with square brackets at </a:t>
            </a:r>
            <a:r>
              <a:rPr lang="en-GB" dirty="0">
                <a:effectLst/>
                <a:latin typeface="+mj-lt"/>
                <a:ea typeface="Times New Roman" panose="02020603050405020304" pitchFamily="18" charset="0"/>
              </a:rPr>
              <a:t>-99 dBm/MHz)</a:t>
            </a:r>
            <a:endParaRPr lang="en-AU" dirty="0">
              <a:latin typeface="+mj-lt"/>
            </a:endParaRPr>
          </a:p>
          <a:p>
            <a:pPr lvl="2"/>
            <a:r>
              <a:rPr lang="en-AU" dirty="0"/>
              <a:t>…. at least every 4 sec</a:t>
            </a:r>
          </a:p>
          <a:p>
            <a:pPr lvl="1"/>
            <a:r>
              <a:rPr lang="en-AU" dirty="0"/>
              <a:t>The concept is that if a client can hear an LPI AP then it is probably  indoors and can operate using LPI power levels</a:t>
            </a:r>
          </a:p>
          <a:p>
            <a:pPr lvl="1"/>
            <a:r>
              <a:rPr lang="en-AU" dirty="0"/>
              <a:t>Ericsson previously made a counter proposal to set the threshold for C2C clients relatively high (BRAN(21)111016) …</a:t>
            </a:r>
          </a:p>
          <a:p>
            <a:pPr lvl="2"/>
            <a:r>
              <a:rPr lang="en-AU" dirty="0"/>
              <a:t>… thus ensuring the C2C client was very close to the LPI AP</a:t>
            </a:r>
          </a:p>
          <a:p>
            <a:pPr lvl="2"/>
            <a:r>
              <a:rPr lang="en-AU" dirty="0"/>
              <a:t>… and even applying a similar rule for normal clients</a:t>
            </a:r>
          </a:p>
          <a:p>
            <a:pPr lvl="1"/>
            <a:r>
              <a:rPr lang="en-AU" dirty="0"/>
              <a:t>… and Broadcom </a:t>
            </a:r>
            <a:r>
              <a:rPr lang="en-AU" i="1" dirty="0"/>
              <a:t>et al </a:t>
            </a:r>
            <a:r>
              <a:rPr lang="en-AU" dirty="0"/>
              <a:t>countered with a solution (BRAN(21)112020) whereby the power threshold was set to -95 dBm/MHz</a:t>
            </a:r>
          </a:p>
          <a:p>
            <a:pPr lvl="2"/>
            <a:endParaRPr lang="en-AU" dirty="0"/>
          </a:p>
        </p:txBody>
      </p:sp>
      <p:sp>
        <p:nvSpPr>
          <p:cNvPr id="4" name="Footer Placeholder 3">
            <a:extLst>
              <a:ext uri="{FF2B5EF4-FFF2-40B4-BE49-F238E27FC236}">
                <a16:creationId xmlns:a16="http://schemas.microsoft.com/office/drawing/2014/main" id="{28381A5E-7DD9-49EF-9FD5-69A2278A5EB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94A4993-A8B3-441B-B03E-D5C8081DE2A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4207174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EADD-CC8F-4336-B8F8-10E4FFD4CF1F}"/>
              </a:ext>
            </a:extLst>
          </p:cNvPr>
          <p:cNvSpPr>
            <a:spLocks noGrp="1"/>
          </p:cNvSpPr>
          <p:nvPr>
            <p:ph type="title"/>
          </p:nvPr>
        </p:nvSpPr>
        <p:spPr>
          <a:xfrm>
            <a:off x="685800" y="685800"/>
            <a:ext cx="7772400" cy="1066800"/>
          </a:xfrm>
        </p:spPr>
        <p:txBody>
          <a:bodyPr/>
          <a:lstStyle/>
          <a:p>
            <a:r>
              <a:rPr lang="en-AU" dirty="0"/>
              <a:t>A variety of new documents on C2C were discussed at BRAN #113</a:t>
            </a:r>
          </a:p>
        </p:txBody>
      </p:sp>
      <p:sp>
        <p:nvSpPr>
          <p:cNvPr id="3" name="Content Placeholder 2">
            <a:extLst>
              <a:ext uri="{FF2B5EF4-FFF2-40B4-BE49-F238E27FC236}">
                <a16:creationId xmlns:a16="http://schemas.microsoft.com/office/drawing/2014/main" id="{A25C2EC9-9F20-410F-8CCC-F2ED0B1EDDFE}"/>
              </a:ext>
            </a:extLst>
          </p:cNvPr>
          <p:cNvSpPr>
            <a:spLocks noGrp="1"/>
          </p:cNvSpPr>
          <p:nvPr>
            <p:ph idx="1"/>
          </p:nvPr>
        </p:nvSpPr>
        <p:spPr>
          <a:xfrm>
            <a:off x="685800" y="1981200"/>
            <a:ext cx="7772400" cy="4114800"/>
          </a:xfrm>
        </p:spPr>
        <p:txBody>
          <a:bodyPr/>
          <a:lstStyle/>
          <a:p>
            <a:r>
              <a:rPr lang="en-AU" dirty="0"/>
              <a:t>BRAN #113 documents</a:t>
            </a:r>
          </a:p>
          <a:p>
            <a:pPr lvl="1"/>
            <a:r>
              <a:rPr lang="en-GB" dirty="0"/>
              <a:t>BRAN(22)112f006 - </a:t>
            </a:r>
            <a:r>
              <a:rPr lang="en-GB" i="1" dirty="0"/>
              <a:t>Proposal for new clause C.5.5 </a:t>
            </a:r>
          </a:p>
          <a:p>
            <a:pPr lvl="2"/>
            <a:r>
              <a:rPr lang="en-GB" dirty="0"/>
              <a:t>Broadcom</a:t>
            </a:r>
          </a:p>
          <a:p>
            <a:pPr lvl="1"/>
            <a:r>
              <a:rPr lang="en-GB" dirty="0"/>
              <a:t>BRAN(22)112f009r1 - </a:t>
            </a:r>
            <a:r>
              <a:rPr lang="en-GB" i="1" dirty="0"/>
              <a:t>On c2c operation</a:t>
            </a:r>
          </a:p>
          <a:p>
            <a:pPr lvl="2"/>
            <a:r>
              <a:rPr lang="en-GB" dirty="0"/>
              <a:t>Ericsson</a:t>
            </a:r>
            <a:endParaRPr lang="en-AU" dirty="0"/>
          </a:p>
          <a:p>
            <a:pPr lvl="1"/>
            <a:r>
              <a:rPr lang="en-GB" dirty="0"/>
              <a:t>BRAN(21)113009r3 - </a:t>
            </a:r>
            <a:r>
              <a:rPr lang="en-GB" i="1" dirty="0"/>
              <a:t>C2C Updated proposal including TPC</a:t>
            </a:r>
          </a:p>
          <a:p>
            <a:pPr lvl="2"/>
            <a:r>
              <a:rPr lang="en-GB" dirty="0"/>
              <a:t>Broadcom, Facebook, Qualcomm, Intel, Google, Apple</a:t>
            </a:r>
          </a:p>
          <a:p>
            <a:pPr lvl="1"/>
            <a:r>
              <a:rPr lang="en-GB" dirty="0"/>
              <a:t>BRAN(22)113024 - </a:t>
            </a:r>
            <a:r>
              <a:rPr lang="en-GB" i="1" dirty="0"/>
              <a:t>Enabling signal additional requirements</a:t>
            </a:r>
          </a:p>
          <a:p>
            <a:pPr lvl="2"/>
            <a:r>
              <a:rPr lang="en-GB" dirty="0"/>
              <a:t>Broadcom, Qualcomm</a:t>
            </a:r>
          </a:p>
          <a:p>
            <a:pPr lvl="1"/>
            <a:r>
              <a:rPr lang="en-GB" dirty="0"/>
              <a:t>BRAN(22)113037 - </a:t>
            </a:r>
            <a:r>
              <a:rPr lang="en-GB" i="1" dirty="0"/>
              <a:t>Client to client path forward</a:t>
            </a:r>
          </a:p>
          <a:p>
            <a:pPr lvl="2"/>
            <a:r>
              <a:rPr lang="en-GB" i="1" dirty="0"/>
              <a:t> </a:t>
            </a:r>
            <a:r>
              <a:rPr lang="en-GB" dirty="0"/>
              <a:t>Broadcom, Facebook, Qualcomm, Intel, Google, Apple</a:t>
            </a:r>
            <a:endParaRPr lang="en-AU" dirty="0"/>
          </a:p>
          <a:p>
            <a:pPr lvl="1"/>
            <a:endParaRPr lang="en-AU" dirty="0"/>
          </a:p>
        </p:txBody>
      </p:sp>
      <p:sp>
        <p:nvSpPr>
          <p:cNvPr id="4" name="Footer Placeholder 3">
            <a:extLst>
              <a:ext uri="{FF2B5EF4-FFF2-40B4-BE49-F238E27FC236}">
                <a16:creationId xmlns:a16="http://schemas.microsoft.com/office/drawing/2014/main" id="{8A1C9DCF-25A6-44FE-97D3-4E3836CC01B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E5DD89-9900-4E99-AADF-9278D74476F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49</a:t>
            </a:fld>
            <a:endParaRPr lang="en-US" dirty="0"/>
          </a:p>
        </p:txBody>
      </p:sp>
    </p:spTree>
    <p:extLst>
      <p:ext uri="{BB962C8B-B14F-4D97-AF65-F5344CB8AC3E}">
        <p14:creationId xmlns:p14="http://schemas.microsoft.com/office/powerpoint/2010/main" val="114577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340B55-958B-4C1C-BBF0-B2D177CEBD6D}"/>
              </a:ext>
            </a:extLst>
          </p:cNvPr>
          <p:cNvSpPr>
            <a:spLocks noGrp="1"/>
          </p:cNvSpPr>
          <p:nvPr>
            <p:ph type="title"/>
          </p:nvPr>
        </p:nvSpPr>
        <p:spPr/>
        <p:txBody>
          <a:bodyPr/>
          <a:lstStyle/>
          <a:p>
            <a:r>
              <a:rPr lang="en-AU" dirty="0"/>
              <a:t>After the usual disagreements about C2C … the proposal was suddenly withdrawn</a:t>
            </a:r>
          </a:p>
        </p:txBody>
      </p:sp>
      <p:sp>
        <p:nvSpPr>
          <p:cNvPr id="3" name="Content Placeholder 2">
            <a:extLst>
              <a:ext uri="{FF2B5EF4-FFF2-40B4-BE49-F238E27FC236}">
                <a16:creationId xmlns:a16="http://schemas.microsoft.com/office/drawing/2014/main" id="{1D23584A-E787-4040-BBDE-85AB9EBC1D71}"/>
              </a:ext>
            </a:extLst>
          </p:cNvPr>
          <p:cNvSpPr>
            <a:spLocks noGrp="1"/>
          </p:cNvSpPr>
          <p:nvPr>
            <p:ph idx="1"/>
          </p:nvPr>
        </p:nvSpPr>
        <p:spPr>
          <a:xfrm>
            <a:off x="685800" y="1981200"/>
            <a:ext cx="7772400" cy="4114800"/>
          </a:xfrm>
        </p:spPr>
        <p:txBody>
          <a:bodyPr/>
          <a:lstStyle/>
          <a:p>
            <a:r>
              <a:rPr lang="en-AU" dirty="0"/>
              <a:t>BRAN #113 discussion</a:t>
            </a:r>
          </a:p>
          <a:p>
            <a:pPr lvl="1"/>
            <a:r>
              <a:rPr lang="en-AU" dirty="0"/>
              <a:t>BRAN#113 started with the ongoing disagreement about the energy  from an LPI AP that can enable C2C operation</a:t>
            </a:r>
          </a:p>
          <a:p>
            <a:pPr lvl="2"/>
            <a:r>
              <a:rPr lang="en-GB" dirty="0"/>
              <a:t>Proposals were -99dBm/MHz vs −95dBm/MHz</a:t>
            </a:r>
          </a:p>
          <a:p>
            <a:pPr lvl="1"/>
            <a:r>
              <a:rPr lang="en-GB" dirty="0"/>
              <a:t>It appeared compromise was reached …</a:t>
            </a:r>
          </a:p>
          <a:p>
            <a:pPr lvl="2"/>
            <a:r>
              <a:rPr lang="en-GB" dirty="0"/>
              <a:t>For an enabling signal of −95dBm/MHz</a:t>
            </a:r>
          </a:p>
          <a:p>
            <a:pPr lvl="2"/>
            <a:r>
              <a:rPr lang="en-GB" dirty="0"/>
              <a:t>With TPC over a range of 9 dB</a:t>
            </a:r>
          </a:p>
          <a:p>
            <a:pPr lvl="1"/>
            <a:r>
              <a:rPr lang="en-GB" dirty="0"/>
              <a:t>… when suddenly the C2C proposal was completely withdrawn</a:t>
            </a:r>
          </a:p>
          <a:p>
            <a:pPr lvl="2"/>
            <a:r>
              <a:rPr lang="en-GB" dirty="0"/>
              <a:t>On the basis that the −95dBm/MHz enabling signal was problematic ..</a:t>
            </a:r>
          </a:p>
          <a:p>
            <a:pPr lvl="2"/>
            <a:r>
              <a:rPr lang="en-GB" dirty="0"/>
              <a:t>… and it was more important to finish EN 303 687 than insert C2C</a:t>
            </a:r>
          </a:p>
          <a:p>
            <a:pPr lvl="1"/>
            <a:r>
              <a:rPr lang="en-GB" dirty="0"/>
              <a:t>The plan is for the Coex SC to monitor any future discussions …</a:t>
            </a:r>
          </a:p>
          <a:p>
            <a:pPr lvl="2"/>
            <a:r>
              <a:rPr lang="en-GB" dirty="0"/>
              <a:t>The </a:t>
            </a:r>
            <a:r>
              <a:rPr lang="en-GB" i="1" dirty="0"/>
              <a:t>status quo </a:t>
            </a:r>
            <a:r>
              <a:rPr lang="en-GB" dirty="0"/>
              <a:t>in Europe and the US in the meantime is that there is no C2C in 6 GHz</a:t>
            </a:r>
            <a:endParaRPr lang="en-AU" dirty="0"/>
          </a:p>
          <a:p>
            <a:pPr lvl="2"/>
            <a:endParaRPr lang="en-GB" dirty="0"/>
          </a:p>
          <a:p>
            <a:pPr lvl="2"/>
            <a:endParaRPr lang="en-AU" dirty="0"/>
          </a:p>
          <a:p>
            <a:pPr lvl="1"/>
            <a:endParaRPr lang="en-AU" dirty="0"/>
          </a:p>
        </p:txBody>
      </p:sp>
      <p:sp>
        <p:nvSpPr>
          <p:cNvPr id="4" name="Footer Placeholder 3">
            <a:extLst>
              <a:ext uri="{FF2B5EF4-FFF2-40B4-BE49-F238E27FC236}">
                <a16:creationId xmlns:a16="http://schemas.microsoft.com/office/drawing/2014/main" id="{9BB40B6C-513B-498B-BB8C-385136C8FCD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706AD-5816-4234-A7E2-A127FBD4A885}"/>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50</a:t>
            </a:fld>
            <a:endParaRPr lang="en-US" dirty="0"/>
          </a:p>
        </p:txBody>
      </p:sp>
    </p:spTree>
    <p:extLst>
      <p:ext uri="{BB962C8B-B14F-4D97-AF65-F5344CB8AC3E}">
        <p14:creationId xmlns:p14="http://schemas.microsoft.com/office/powerpoint/2010/main" val="1920946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Specification challenges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752019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 based on F2F &amp; virtual meetings</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#114</a:t>
            </a:r>
          </a:p>
          <a:p>
            <a:pPr lvl="2"/>
            <a:r>
              <a:rPr lang="en-AU" dirty="0"/>
              <a:t>3 Jun 2022 - 10 Jun 2022</a:t>
            </a:r>
          </a:p>
          <a:p>
            <a:pPr lvl="2"/>
            <a:r>
              <a:rPr lang="en-AU" b="0" i="0" dirty="0">
                <a:effectLst/>
                <a:latin typeface="Arial" panose="020B0604020202020204" pitchFamily="34" charset="0"/>
              </a:rPr>
              <a:t>Virtual only?</a:t>
            </a:r>
          </a:p>
          <a:p>
            <a:pPr lvl="1"/>
            <a:r>
              <a:rPr lang="en-AU" dirty="0"/>
              <a:t>BRAN #115</a:t>
            </a:r>
          </a:p>
          <a:p>
            <a:pPr lvl="2"/>
            <a:r>
              <a:rPr lang="en-AU" dirty="0"/>
              <a:t>29 Aug 2022 until 2 Sep 2022; AND</a:t>
            </a:r>
          </a:p>
          <a:p>
            <a:pPr lvl="2"/>
            <a:r>
              <a:rPr lang="en-AU" dirty="0"/>
              <a:t>5 Sep 2022 until 9 Sep 2022</a:t>
            </a:r>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p:txBody>
      </p:sp>
    </p:spTree>
    <p:extLst>
      <p:ext uri="{BB962C8B-B14F-4D97-AF65-F5344CB8AC3E}">
        <p14:creationId xmlns:p14="http://schemas.microsoft.com/office/powerpoint/2010/main" val="1695373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a:xfrm>
            <a:off x="685800" y="685800"/>
            <a:ext cx="7772400" cy="1066800"/>
          </a:xfrm>
        </p:spPr>
        <p:txBody>
          <a:bodyPr/>
          <a:lstStyle/>
          <a:p>
            <a:r>
              <a:rPr lang="en-AU" dirty="0"/>
              <a:t>ETSI BRAN has scheduled various virtual meetings related to EN 301 893 &amp; EN 303 687</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#113e</a:t>
            </a:r>
          </a:p>
          <a:p>
            <a:pPr lvl="2"/>
            <a:r>
              <a:rPr lang="en-AU" dirty="0"/>
              <a:t>21 Mar 2022 @ 17:00-20:15</a:t>
            </a:r>
          </a:p>
          <a:p>
            <a:pPr lvl="2"/>
            <a:r>
              <a:rPr lang="en-AU" dirty="0"/>
              <a:t>EN 303 687</a:t>
            </a:r>
          </a:p>
          <a:p>
            <a:pPr lvl="1"/>
            <a:r>
              <a:rPr lang="en-AU" dirty="0"/>
              <a:t>BRAN #113f</a:t>
            </a:r>
          </a:p>
          <a:p>
            <a:pPr lvl="2"/>
            <a:r>
              <a:rPr lang="en-AU" dirty="0"/>
              <a:t>26 Apr 2022 @ 11:30-14:45</a:t>
            </a:r>
          </a:p>
          <a:p>
            <a:pPr lvl="2"/>
            <a:r>
              <a:rPr lang="en-AU" dirty="0"/>
              <a:t>EN 303 687 </a:t>
            </a:r>
          </a:p>
          <a:p>
            <a:pPr lvl="1"/>
            <a:r>
              <a:rPr lang="en-AU" dirty="0"/>
              <a:t>BRAN #113g</a:t>
            </a:r>
          </a:p>
          <a:p>
            <a:pPr lvl="2"/>
            <a:r>
              <a:rPr lang="en-AU" dirty="0"/>
              <a:t>1 Apr 2022 @ 13:00-16:15</a:t>
            </a:r>
          </a:p>
          <a:p>
            <a:pPr lvl="2"/>
            <a:r>
              <a:rPr lang="en-AU" dirty="0"/>
              <a:t>EN 301 893 </a:t>
            </a:r>
          </a:p>
          <a:p>
            <a:pPr lvl="1"/>
            <a:r>
              <a:rPr lang="en-AU" dirty="0"/>
              <a:t>BRAN #113h</a:t>
            </a:r>
          </a:p>
          <a:p>
            <a:pPr lvl="2"/>
            <a:r>
              <a:rPr lang="en-AU" dirty="0"/>
              <a:t>30 May 2022 @ 17:00-20:15</a:t>
            </a:r>
          </a:p>
          <a:p>
            <a:pPr lvl="2"/>
            <a:r>
              <a:rPr lang="en-AU" dirty="0"/>
              <a:t>EN 301 893 </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56</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5.8 GHz in Europe update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2323845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E6ED-A554-42AD-AC9D-1884919EDDD1}"/>
              </a:ext>
            </a:extLst>
          </p:cNvPr>
          <p:cNvSpPr>
            <a:spLocks noGrp="1"/>
          </p:cNvSpPr>
          <p:nvPr>
            <p:ph type="title"/>
          </p:nvPr>
        </p:nvSpPr>
        <p:spPr/>
        <p:txBody>
          <a:bodyPr/>
          <a:lstStyle/>
          <a:p>
            <a:r>
              <a:rPr lang="en-AU" dirty="0"/>
              <a:t>The Coex SC will hear an update on 5.8 GHz discussions in Europe</a:t>
            </a:r>
          </a:p>
        </p:txBody>
      </p:sp>
      <p:sp>
        <p:nvSpPr>
          <p:cNvPr id="3" name="Content Placeholder 2">
            <a:extLst>
              <a:ext uri="{FF2B5EF4-FFF2-40B4-BE49-F238E27FC236}">
                <a16:creationId xmlns:a16="http://schemas.microsoft.com/office/drawing/2014/main" id="{3762CC9A-4185-44E8-9119-CABDE5075F9F}"/>
              </a:ext>
            </a:extLst>
          </p:cNvPr>
          <p:cNvSpPr>
            <a:spLocks noGrp="1"/>
          </p:cNvSpPr>
          <p:nvPr>
            <p:ph idx="1"/>
          </p:nvPr>
        </p:nvSpPr>
        <p:spPr/>
        <p:txBody>
          <a:bodyPr/>
          <a:lstStyle/>
          <a:p>
            <a:pPr lvl="1"/>
            <a:r>
              <a:rPr lang="en-AU" dirty="0"/>
              <a:t>In Jan 2022, it was suggested that the should Coex SC hear an update on 5.8 GHz discussions in Europe</a:t>
            </a:r>
          </a:p>
          <a:p>
            <a:pPr lvl="1"/>
            <a:r>
              <a:rPr lang="en-AU" dirty="0"/>
              <a:t>Guido Hiertz volunteered to provide the update</a:t>
            </a:r>
          </a:p>
          <a:p>
            <a:pPr lvl="2"/>
            <a:r>
              <a:rPr lang="en-AU" dirty="0"/>
              <a:t>See </a:t>
            </a:r>
            <a:r>
              <a:rPr lang="en-AU" dirty="0">
                <a:solidFill>
                  <a:srgbClr val="FF0000"/>
                </a:solidFill>
              </a:rPr>
              <a:t>&lt;doc&gt;</a:t>
            </a:r>
          </a:p>
        </p:txBody>
      </p:sp>
      <p:sp>
        <p:nvSpPr>
          <p:cNvPr id="4" name="Footer Placeholder 3">
            <a:extLst>
              <a:ext uri="{FF2B5EF4-FFF2-40B4-BE49-F238E27FC236}">
                <a16:creationId xmlns:a16="http://schemas.microsoft.com/office/drawing/2014/main" id="{EE0AF02B-0F11-4998-85AD-A6E61F40445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F622A5-F8C5-47C6-B203-B9E747CBB04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1851560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265729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735957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opens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62</a:t>
            </a:fld>
            <a:endParaRPr lang="en-US" dirty="0"/>
          </a:p>
        </p:txBody>
      </p:sp>
      <p:grpSp>
        <p:nvGrpSpPr>
          <p:cNvPr id="7" name="Group 6">
            <a:extLst>
              <a:ext uri="{FF2B5EF4-FFF2-40B4-BE49-F238E27FC236}">
                <a16:creationId xmlns:a16="http://schemas.microsoft.com/office/drawing/2014/main" id="{E637E96B-2B8E-4570-8DDD-E92FFBD424F6}"/>
              </a:ext>
            </a:extLst>
          </p:cNvPr>
          <p:cNvGrpSpPr/>
          <p:nvPr/>
        </p:nvGrpSpPr>
        <p:grpSpPr>
          <a:xfrm>
            <a:off x="304800" y="1940787"/>
            <a:ext cx="9081287" cy="4346438"/>
            <a:chOff x="931541" y="1004698"/>
            <a:chExt cx="10041110" cy="4537166"/>
          </a:xfrm>
        </p:grpSpPr>
        <p:grpSp>
          <p:nvGrpSpPr>
            <p:cNvPr id="16" name="Group 15">
              <a:extLst>
                <a:ext uri="{FF2B5EF4-FFF2-40B4-BE49-F238E27FC236}">
                  <a16:creationId xmlns:a16="http://schemas.microsoft.com/office/drawing/2014/main" id="{39628532-F49A-4969-8DF9-0B7BE53B832D}"/>
                </a:ext>
              </a:extLst>
            </p:cNvPr>
            <p:cNvGrpSpPr/>
            <p:nvPr/>
          </p:nvGrpSpPr>
          <p:grpSpPr>
            <a:xfrm>
              <a:off x="1190506" y="1004698"/>
              <a:ext cx="9005461" cy="4537166"/>
              <a:chOff x="914431" y="754087"/>
              <a:chExt cx="8153691" cy="3927607"/>
            </a:xfrm>
          </p:grpSpPr>
          <p:sp>
            <p:nvSpPr>
              <p:cNvPr id="28"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9"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6"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44"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4"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72"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4"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42"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4"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2"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4"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2"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4"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92"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9"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0"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1"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4"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207" name="Group 206">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35" name="Group 234">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40"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6"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7"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8"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9" name="Rectangle 248">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0"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1"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2"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3"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36"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8" name="Group 207">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12"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Rectangle 213">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7"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8"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2"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9"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17" name="Ink 16">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17" name="Ink 16">
                  <a:extLst>
                    <a:ext uri="{FF2B5EF4-FFF2-40B4-BE49-F238E27FC236}">
                      <a16:creationId xmlns:a16="http://schemas.microsoft.com/office/drawing/2014/main" id="{6BC37AC8-1B16-48DF-A9D5-87835C09C521}"/>
                    </a:ext>
                  </a:extLst>
                </p:cNvPr>
                <p:cNvPicPr/>
                <p:nvPr/>
              </p:nvPicPr>
              <p:blipFill>
                <a:blip r:embed="rId3"/>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18" name="Ink 17">
                  <a:extLst>
                    <a:ext uri="{FF2B5EF4-FFF2-40B4-BE49-F238E27FC236}">
                      <a16:creationId xmlns:a16="http://schemas.microsoft.com/office/drawing/2014/main" id="{59734303-0E29-416B-8DEA-9018EE82846E}"/>
                    </a:ext>
                  </a:extLst>
                </p:cNvPr>
                <p:cNvPicPr/>
                <p:nvPr/>
              </p:nvPicPr>
              <p:blipFill>
                <a:blip r:embed="rId3"/>
                <a:stretch>
                  <a:fillRect/>
                </a:stretch>
              </p:blipFill>
              <p:spPr>
                <a:xfrm>
                  <a:off x="6995325" y="4673107"/>
                  <a:ext cx="24000" cy="24000"/>
                </a:xfrm>
                <a:prstGeom prst="rect">
                  <a:avLst/>
                </a:prstGeom>
              </p:spPr>
            </p:pic>
          </mc:Fallback>
        </mc:AlternateContent>
        <p:cxnSp>
          <p:nvCxnSpPr>
            <p:cNvPr id="19" name="Straight Connector 18">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0"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21" name="Rectangle 20">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2" name="Rectangle 21">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3"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24" name="Straight Connector 23">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25"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26" name="Rectangle 25">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27" name="Straight Arrow Connector 26">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5FAD4C1-0A96-4E36-AFF9-F1CA04F470FB}"/>
              </a:ext>
            </a:extLst>
          </p:cNvPr>
          <p:cNvGrpSpPr/>
          <p:nvPr/>
        </p:nvGrpSpPr>
        <p:grpSpPr>
          <a:xfrm>
            <a:off x="136745" y="4873319"/>
            <a:ext cx="3034902" cy="1569660"/>
            <a:chOff x="566978" y="5017240"/>
            <a:chExt cx="3404763" cy="1577702"/>
          </a:xfrm>
        </p:grpSpPr>
        <p:sp>
          <p:nvSpPr>
            <p:cNvPr id="9" name="Rectangle 8">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0" name="Rectangle 9">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1" name="TextBox 248">
              <a:extLst>
                <a:ext uri="{FF2B5EF4-FFF2-40B4-BE49-F238E27FC236}">
                  <a16:creationId xmlns:a16="http://schemas.microsoft.com/office/drawing/2014/main" id="{BD220677-0163-426F-A546-45158399C5A0}"/>
                </a:ext>
              </a:extLst>
            </p:cNvPr>
            <p:cNvSpPr txBox="1"/>
            <p:nvPr/>
          </p:nvSpPr>
          <p:spPr>
            <a:xfrm>
              <a:off x="805854" y="5017240"/>
              <a:ext cx="3165887" cy="1577702"/>
            </a:xfrm>
            <a:prstGeom prst="rect">
              <a:avLst/>
            </a:prstGeom>
            <a:noFill/>
          </p:spPr>
          <p:txBody>
            <a:bodyPr wrap="square" rtlCol="0">
              <a:spAutoFit/>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2000"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12" name="Rectangle 11">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3" name="Rectangle 12">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Rectangle 14">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34495014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DD94F0-AC6E-4E42-822F-998EC3D9F98B}"/>
              </a:ext>
            </a:extLst>
          </p:cNvPr>
          <p:cNvSpPr>
            <a:spLocks noGrp="1"/>
          </p:cNvSpPr>
          <p:nvPr>
            <p:ph type="title"/>
          </p:nvPr>
        </p:nvSpPr>
        <p:spPr/>
        <p:txBody>
          <a:bodyPr/>
          <a:lstStyle/>
          <a:p>
            <a:r>
              <a:rPr lang="en-AU" dirty="0"/>
              <a:t>The battle for 6 GHz continues globally …</a:t>
            </a:r>
          </a:p>
        </p:txBody>
      </p:sp>
      <p:sp>
        <p:nvSpPr>
          <p:cNvPr id="3" name="Content Placeholder 2">
            <a:extLst>
              <a:ext uri="{FF2B5EF4-FFF2-40B4-BE49-F238E27FC236}">
                <a16:creationId xmlns:a16="http://schemas.microsoft.com/office/drawing/2014/main" id="{BD6517C6-CDEA-4D2D-88B6-32C1F011AEF3}"/>
              </a:ext>
            </a:extLst>
          </p:cNvPr>
          <p:cNvSpPr>
            <a:spLocks noGrp="1"/>
          </p:cNvSpPr>
          <p:nvPr>
            <p:ph sz="half" idx="1"/>
          </p:nvPr>
        </p:nvSpPr>
        <p:spPr>
          <a:xfrm>
            <a:off x="685800" y="1676400"/>
            <a:ext cx="3810000" cy="4114800"/>
          </a:xfrm>
        </p:spPr>
        <p:txBody>
          <a:bodyPr/>
          <a:lstStyle/>
          <a:p>
            <a:pPr marL="0" indent="0"/>
            <a:r>
              <a:rPr lang="en-AU" dirty="0"/>
              <a:t>Unlicensed 6 GHz is progressing in Europe</a:t>
            </a:r>
          </a:p>
          <a:p>
            <a:pPr lvl="1"/>
            <a:r>
              <a:rPr lang="en-AU" dirty="0"/>
              <a:t>The EC has formally released the lower 6 GHz band by a formal </a:t>
            </a:r>
            <a:r>
              <a:rPr lang="en-AU" dirty="0">
                <a:hlinkClick r:id="rId2"/>
              </a:rPr>
              <a:t>announcement</a:t>
            </a:r>
            <a:r>
              <a:rPr lang="en-AU" dirty="0"/>
              <a:t> in the </a:t>
            </a:r>
            <a:r>
              <a:rPr lang="en-AU" i="1" dirty="0"/>
              <a:t>OJEU</a:t>
            </a:r>
          </a:p>
          <a:p>
            <a:pPr lvl="1"/>
            <a:r>
              <a:rPr lang="en-AU" dirty="0"/>
              <a:t>The</a:t>
            </a:r>
            <a:r>
              <a:rPr lang="en-AU" i="1" dirty="0"/>
              <a:t> </a:t>
            </a:r>
            <a:r>
              <a:rPr lang="en-GB" dirty="0"/>
              <a:t>European Electronic Communications Committee (ECC) has initiated studies </a:t>
            </a:r>
            <a:r>
              <a:rPr lang="en-US" dirty="0"/>
              <a:t>WAS/RLAN operations in the 6425-7125 MHz</a:t>
            </a:r>
            <a:endParaRPr lang="en-AU" i="1" dirty="0"/>
          </a:p>
        </p:txBody>
      </p:sp>
      <p:sp>
        <p:nvSpPr>
          <p:cNvPr id="11" name="Content Placeholder 10">
            <a:extLst>
              <a:ext uri="{FF2B5EF4-FFF2-40B4-BE49-F238E27FC236}">
                <a16:creationId xmlns:a16="http://schemas.microsoft.com/office/drawing/2014/main" id="{A087437A-0898-4F75-ACD8-D0EB3445D24A}"/>
              </a:ext>
            </a:extLst>
          </p:cNvPr>
          <p:cNvSpPr>
            <a:spLocks noGrp="1"/>
          </p:cNvSpPr>
          <p:nvPr>
            <p:ph sz="half" idx="2"/>
          </p:nvPr>
        </p:nvSpPr>
        <p:spPr>
          <a:xfrm>
            <a:off x="4648199" y="1676400"/>
            <a:ext cx="3895725" cy="4114800"/>
          </a:xfrm>
        </p:spPr>
        <p:txBody>
          <a:bodyPr/>
          <a:lstStyle/>
          <a:p>
            <a:pPr marL="0" indent="0"/>
            <a:r>
              <a:rPr lang="en-AU" dirty="0"/>
              <a:t>GSMA aggressively advocating for licensed 6 GHz</a:t>
            </a:r>
          </a:p>
          <a:p>
            <a:pPr lvl="1"/>
            <a:r>
              <a:rPr lang="en-AU" dirty="0"/>
              <a:t>GSMA are </a:t>
            </a:r>
            <a:r>
              <a:rPr lang="en-AU" dirty="0">
                <a:hlinkClick r:id="rId3"/>
              </a:rPr>
              <a:t>advocating</a:t>
            </a:r>
            <a:r>
              <a:rPr lang="en-AU" dirty="0"/>
              <a:t> for at least half the band to be licenced</a:t>
            </a:r>
          </a:p>
          <a:p>
            <a:pPr lvl="2"/>
            <a:r>
              <a:rPr lang="en-AU" dirty="0">
                <a:latin typeface="+mj-lt"/>
              </a:rPr>
              <a:t>GSMA </a:t>
            </a:r>
            <a:r>
              <a:rPr lang="en-AU" i="1" dirty="0">
                <a:latin typeface="+mj-lt"/>
              </a:rPr>
              <a:t>et al </a:t>
            </a:r>
            <a:r>
              <a:rPr lang="en-AU" b="0" i="0" dirty="0">
                <a:solidFill>
                  <a:srgbClr val="000000"/>
                </a:solidFill>
                <a:effectLst/>
                <a:latin typeface="+mj-lt"/>
              </a:rPr>
              <a:t>published a </a:t>
            </a:r>
            <a:r>
              <a:rPr lang="en-AU" b="0" i="0" dirty="0">
                <a:solidFill>
                  <a:srgbClr val="000000"/>
                </a:solidFill>
                <a:effectLst/>
                <a:latin typeface="+mj-lt"/>
                <a:hlinkClick r:id="rId4"/>
              </a:rPr>
              <a:t>joint statement</a:t>
            </a:r>
            <a:r>
              <a:rPr lang="en-AU" b="0" i="0" dirty="0">
                <a:solidFill>
                  <a:srgbClr val="000000"/>
                </a:solidFill>
                <a:effectLst/>
                <a:latin typeface="+mj-lt"/>
              </a:rPr>
              <a:t> advocating for licensed operation in some/all of 6 GHz </a:t>
            </a:r>
          </a:p>
          <a:p>
            <a:pPr lvl="1"/>
            <a:r>
              <a:rPr lang="en-AU" dirty="0">
                <a:latin typeface="+mj-lt"/>
              </a:rPr>
              <a:t>GSMA are urging regulators to do nothing until at WRC-23</a:t>
            </a:r>
          </a:p>
          <a:p>
            <a:pPr lvl="2"/>
            <a:r>
              <a:rPr lang="en-AU" i="1" u="none" strike="noStrike" baseline="0" dirty="0">
                <a:latin typeface="+mj-lt"/>
                <a:hlinkClick r:id="rId5"/>
              </a:rPr>
              <a:t>Vision 2030, Insights for Mid-band Spectrum Needs</a:t>
            </a:r>
            <a:r>
              <a:rPr lang="en-AU" i="0" u="none" strike="noStrike" baseline="0" dirty="0">
                <a:latin typeface="+mj-lt"/>
              </a:rPr>
              <a:t> – GSMA - July 2021</a:t>
            </a:r>
          </a:p>
          <a:p>
            <a:pPr lvl="1"/>
            <a:r>
              <a:rPr lang="en-AU" dirty="0">
                <a:effectLst/>
                <a:latin typeface="+mj-lt"/>
              </a:rPr>
              <a:t>GSMA has had some success … even persuading one regulator to reverse a previous decision</a:t>
            </a:r>
            <a:endParaRPr lang="en-AU" i="0" dirty="0">
              <a:effectLst/>
              <a:latin typeface="+mj-lt"/>
            </a:endParaRPr>
          </a:p>
          <a:p>
            <a:r>
              <a:rPr lang="en-AU" dirty="0"/>
              <a:t> </a:t>
            </a:r>
          </a:p>
        </p:txBody>
      </p:sp>
      <p:sp>
        <p:nvSpPr>
          <p:cNvPr id="4" name="Footer Placeholder 3">
            <a:extLst>
              <a:ext uri="{FF2B5EF4-FFF2-40B4-BE49-F238E27FC236}">
                <a16:creationId xmlns:a16="http://schemas.microsoft.com/office/drawing/2014/main" id="{CED6AA1D-E6EF-4668-9A55-198C39EF6309}"/>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6B8B3E2B-C8F3-4606-8096-CD8BBE180A58}"/>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63</a:t>
            </a:fld>
            <a:endParaRPr lang="en-US" dirty="0"/>
          </a:p>
        </p:txBody>
      </p:sp>
      <p:sp>
        <p:nvSpPr>
          <p:cNvPr id="7" name="Rectangle 6">
            <a:extLst>
              <a:ext uri="{FF2B5EF4-FFF2-40B4-BE49-F238E27FC236}">
                <a16:creationId xmlns:a16="http://schemas.microsoft.com/office/drawing/2014/main" id="{DB66637B-F411-4755-BD28-443F5B47AA72}"/>
              </a:ext>
            </a:extLst>
          </p:cNvPr>
          <p:cNvSpPr/>
          <p:nvPr/>
        </p:nvSpPr>
        <p:spPr bwMode="auto">
          <a:xfrm rot="1433100">
            <a:off x="7715364" y="764908"/>
            <a:ext cx="1336926"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 Sept 2021</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9736710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CB5D-67F1-4968-B39C-0B74815E3745}"/>
              </a:ext>
            </a:extLst>
          </p:cNvPr>
          <p:cNvSpPr>
            <a:spLocks noGrp="1"/>
          </p:cNvSpPr>
          <p:nvPr>
            <p:ph type="title"/>
          </p:nvPr>
        </p:nvSpPr>
        <p:spPr/>
        <p:txBody>
          <a:bodyPr/>
          <a:lstStyle/>
          <a:p>
            <a:r>
              <a:rPr lang="en-AU" dirty="0"/>
              <a:t>… with the GSMA campaign to license at least part of the 6 GHz band </a:t>
            </a:r>
            <a:r>
              <a:rPr lang="en-AU" dirty="0" err="1"/>
              <a:t>conting</a:t>
            </a:r>
            <a:r>
              <a:rPr lang="en-AU" dirty="0"/>
              <a:t> into 2022</a:t>
            </a:r>
          </a:p>
        </p:txBody>
      </p:sp>
      <p:sp>
        <p:nvSpPr>
          <p:cNvPr id="3" name="Content Placeholder 2">
            <a:extLst>
              <a:ext uri="{FF2B5EF4-FFF2-40B4-BE49-F238E27FC236}">
                <a16:creationId xmlns:a16="http://schemas.microsoft.com/office/drawing/2014/main" id="{94958689-9DC9-4ADD-8563-7253D17F047C}"/>
              </a:ext>
            </a:extLst>
          </p:cNvPr>
          <p:cNvSpPr>
            <a:spLocks noGrp="1"/>
          </p:cNvSpPr>
          <p:nvPr>
            <p:ph idx="1"/>
          </p:nvPr>
        </p:nvSpPr>
        <p:spPr>
          <a:xfrm>
            <a:off x="685800" y="1676400"/>
            <a:ext cx="7772400" cy="4114800"/>
          </a:xfrm>
        </p:spPr>
        <p:txBody>
          <a:bodyPr/>
          <a:lstStyle/>
          <a:p>
            <a:pPr lvl="1"/>
            <a:r>
              <a:rPr lang="en-AU" dirty="0"/>
              <a:t>A </a:t>
            </a:r>
            <a:r>
              <a:rPr lang="en-AU" dirty="0">
                <a:hlinkClick r:id="rId2"/>
              </a:rPr>
              <a:t>blog</a:t>
            </a:r>
            <a:r>
              <a:rPr lang="en-AU" dirty="0"/>
              <a:t> (published in Feb 2022) …</a:t>
            </a:r>
          </a:p>
          <a:p>
            <a:pPr lvl="1"/>
            <a:r>
              <a:rPr lang="en-AU" dirty="0"/>
              <a:t>… based on a </a:t>
            </a:r>
            <a:r>
              <a:rPr lang="en-AU" dirty="0">
                <a:hlinkClick r:id="rId3"/>
              </a:rPr>
              <a:t>GSMA Intelligence study</a:t>
            </a:r>
            <a:r>
              <a:rPr lang="en-AU" dirty="0"/>
              <a:t> (published in Jan 2022) …</a:t>
            </a:r>
          </a:p>
          <a:p>
            <a:pPr lvl="1"/>
            <a:r>
              <a:rPr lang="en-AU" dirty="0"/>
              <a:t>… concluded that is never makes sense to allocate the entire 6 GHz band to unlicensed use</a:t>
            </a:r>
          </a:p>
          <a:p>
            <a:pPr lvl="2"/>
            <a:r>
              <a:rPr lang="en-AU" i="1" dirty="0"/>
              <a:t>Is there a scenario where allocating the full band for unlicensed use generates the greatest socio-economic benefit?</a:t>
            </a:r>
          </a:p>
          <a:p>
            <a:pPr lvl="2"/>
            <a:r>
              <a:rPr lang="en-AU" i="1" dirty="0"/>
              <a:t>Not according to the GSMA Intelligence study, because allocating the lower </a:t>
            </a:r>
            <a:br>
              <a:rPr lang="en-AU" i="1" dirty="0"/>
            </a:br>
            <a:r>
              <a:rPr lang="en-AU" i="1" dirty="0"/>
              <a:t>6 GHz band is sufficient to meet demand, even if the 60 GHz band is not used. </a:t>
            </a:r>
          </a:p>
          <a:p>
            <a:pPr lvl="2"/>
            <a:r>
              <a:rPr lang="en-AU" i="1" dirty="0"/>
              <a:t>This means there are no additional gains from allocating the full 6 GHz band for unlicensed use</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GSMA published a </a:t>
            </a:r>
            <a:r>
              <a:rPr lang="en-AU" dirty="0">
                <a:hlinkClick r:id="rId2"/>
              </a:rPr>
              <a:t>blog</a:t>
            </a:r>
            <a:r>
              <a:rPr lang="en-AU" dirty="0"/>
              <a:t> asserting that </a:t>
            </a:r>
          </a:p>
          <a:p>
            <a:pPr lvl="1"/>
            <a:endParaRPr lang="en-AU" dirty="0"/>
          </a:p>
        </p:txBody>
      </p:sp>
      <p:sp>
        <p:nvSpPr>
          <p:cNvPr id="4" name="Footer Placeholder 3">
            <a:extLst>
              <a:ext uri="{FF2B5EF4-FFF2-40B4-BE49-F238E27FC236}">
                <a16:creationId xmlns:a16="http://schemas.microsoft.com/office/drawing/2014/main" id="{A527CB0A-17FD-435F-9B99-3FCFD9686D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D11ED97-8F3B-4B79-A6C5-5F3495D4D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3670489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4BA4-234C-45F8-8824-A61084EF7143}"/>
              </a:ext>
            </a:extLst>
          </p:cNvPr>
          <p:cNvSpPr>
            <a:spLocks noGrp="1"/>
          </p:cNvSpPr>
          <p:nvPr>
            <p:ph type="title"/>
          </p:nvPr>
        </p:nvSpPr>
        <p:spPr/>
        <p:txBody>
          <a:bodyPr/>
          <a:lstStyle/>
          <a:p>
            <a:r>
              <a:rPr lang="en-AU" dirty="0"/>
              <a:t>A series of seminars by </a:t>
            </a:r>
            <a:r>
              <a:rPr lang="en-AU" i="1" dirty="0"/>
              <a:t>6ghzopportunity</a:t>
            </a:r>
            <a:r>
              <a:rPr lang="en-AU" dirty="0"/>
              <a:t> is advocating the licensing of the 6 GHz band</a:t>
            </a:r>
          </a:p>
        </p:txBody>
      </p:sp>
      <p:sp>
        <p:nvSpPr>
          <p:cNvPr id="3" name="Content Placeholder 2">
            <a:extLst>
              <a:ext uri="{FF2B5EF4-FFF2-40B4-BE49-F238E27FC236}">
                <a16:creationId xmlns:a16="http://schemas.microsoft.com/office/drawing/2014/main" id="{21FCEDF2-10F8-4709-B0CB-7A3CBFD174FC}"/>
              </a:ext>
            </a:extLst>
          </p:cNvPr>
          <p:cNvSpPr>
            <a:spLocks noGrp="1"/>
          </p:cNvSpPr>
          <p:nvPr>
            <p:ph idx="1"/>
          </p:nvPr>
        </p:nvSpPr>
        <p:spPr/>
        <p:txBody>
          <a:bodyPr/>
          <a:lstStyle/>
          <a:p>
            <a:pPr lvl="1"/>
            <a:r>
              <a:rPr lang="en-AU" dirty="0"/>
              <a:t>An organisation called </a:t>
            </a:r>
            <a:r>
              <a:rPr lang="en-AU" dirty="0">
                <a:hlinkClick r:id="rId2"/>
              </a:rPr>
              <a:t>https://6ghzopportunity.com/</a:t>
            </a:r>
            <a:r>
              <a:rPr lang="en-AU" dirty="0"/>
              <a:t> is also advocating for use of 6 GHz for licenced use via a series of seminars (inc. at MWC)</a:t>
            </a:r>
          </a:p>
          <a:p>
            <a:pPr lvl="2"/>
            <a:r>
              <a:rPr lang="en-AU" dirty="0"/>
              <a:t>Hosted by Ericsson, GSMA, Huawei, Nokia, ZTE</a:t>
            </a:r>
          </a:p>
          <a:p>
            <a:pPr lvl="1"/>
            <a:r>
              <a:rPr lang="en-AU" dirty="0"/>
              <a:t>At a </a:t>
            </a:r>
            <a:r>
              <a:rPr lang="en-AU" dirty="0">
                <a:hlinkClick r:id="rId3"/>
              </a:rPr>
              <a:t>seminar</a:t>
            </a:r>
            <a:r>
              <a:rPr lang="en-AU" dirty="0"/>
              <a:t> in Dec 2021, focused on Europe, there were fervent justifications for the allocation of the upper 6 GHz \for licensed use</a:t>
            </a:r>
          </a:p>
          <a:p>
            <a:pPr lvl="2"/>
            <a:r>
              <a:rPr lang="en-AU" dirty="0"/>
              <a:t>See </a:t>
            </a:r>
            <a:r>
              <a:rPr lang="en-AU" dirty="0">
                <a:hlinkClick r:id="rId4"/>
              </a:rPr>
              <a:t>slides</a:t>
            </a:r>
            <a:r>
              <a:rPr lang="en-AU" dirty="0"/>
              <a:t> and </a:t>
            </a:r>
            <a:r>
              <a:rPr lang="en-AU" dirty="0">
                <a:hlinkClick r:id="rId5"/>
              </a:rPr>
              <a:t>recording</a:t>
            </a:r>
            <a:r>
              <a:rPr lang="en-AU" dirty="0"/>
              <a:t> (last hour most interesting)</a:t>
            </a:r>
          </a:p>
          <a:p>
            <a:pPr lvl="1"/>
            <a:r>
              <a:rPr lang="en-AU" dirty="0"/>
              <a:t>Some interesting aspects of the discussions </a:t>
            </a:r>
            <a:r>
              <a:rPr lang="en-AU" dirty="0" err="1"/>
              <a:t>incuded</a:t>
            </a:r>
            <a:endParaRPr lang="en-AU" dirty="0"/>
          </a:p>
          <a:p>
            <a:pPr lvl="2"/>
            <a:r>
              <a:rPr lang="en-AU" dirty="0"/>
              <a:t>Most speakers equated unlicensed with Wi-Fi </a:t>
            </a:r>
            <a:r>
              <a:rPr lang="en-AU" dirty="0">
                <a:sym typeface="Wingdings" panose="05000000000000000000" pitchFamily="2" charset="2"/>
              </a:rPr>
              <a:t></a:t>
            </a:r>
            <a:endParaRPr lang="en-AU" dirty="0"/>
          </a:p>
          <a:p>
            <a:pPr lvl="2"/>
            <a:r>
              <a:rPr lang="en-AU" dirty="0"/>
              <a:t>There was little mention of LAA/NR-U </a:t>
            </a:r>
            <a:r>
              <a:rPr lang="en-AU" dirty="0">
                <a:sym typeface="Wingdings" panose="05000000000000000000" pitchFamily="2" charset="2"/>
              </a:rPr>
              <a:t></a:t>
            </a:r>
            <a:endParaRPr lang="en-AU" dirty="0"/>
          </a:p>
          <a:p>
            <a:pPr lvl="2"/>
            <a:r>
              <a:rPr lang="en-AU" dirty="0"/>
              <a:t>The case for licensed allocation in upper 6 GHz was reliability, security,  fairness/balance &amp; to stop OTT operators from bypassing operators</a:t>
            </a:r>
          </a:p>
          <a:p>
            <a:pPr lvl="2"/>
            <a:r>
              <a:rPr lang="en-AU" dirty="0"/>
              <a:t>Some of the regulators in attendance were not convinced any 6 GHz spectrum should be allocated to licensed operation </a:t>
            </a:r>
            <a:r>
              <a:rPr lang="en-AU" dirty="0">
                <a:sym typeface="Wingdings" panose="05000000000000000000" pitchFamily="2" charset="2"/>
              </a:rPr>
              <a:t></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C775F76-ED77-44F2-9215-C8ECB15236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C9626CE-AFE4-4216-8808-6D07153094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1623591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57CB-7C11-4CC7-88B5-C680242B79AE}"/>
              </a:ext>
            </a:extLst>
          </p:cNvPr>
          <p:cNvSpPr>
            <a:spLocks noGrp="1"/>
          </p:cNvSpPr>
          <p:nvPr>
            <p:ph type="title"/>
          </p:nvPr>
        </p:nvSpPr>
        <p:spPr>
          <a:xfrm>
            <a:off x="685800" y="685800"/>
            <a:ext cx="7772400" cy="1066800"/>
          </a:xfrm>
        </p:spPr>
        <p:txBody>
          <a:bodyPr/>
          <a:lstStyle/>
          <a:p>
            <a:r>
              <a:rPr lang="en-AU" dirty="0"/>
              <a:t>In the US, the battle for 6 GHz continues with ongoing concerns about </a:t>
            </a:r>
            <a:r>
              <a:rPr lang="en-AU" dirty="0" err="1"/>
              <a:t>coex</a:t>
            </a:r>
            <a:r>
              <a:rPr lang="en-AU" dirty="0"/>
              <a:t> with incumbents</a:t>
            </a:r>
          </a:p>
        </p:txBody>
      </p:sp>
      <p:sp>
        <p:nvSpPr>
          <p:cNvPr id="3" name="Content Placeholder 2">
            <a:extLst>
              <a:ext uri="{FF2B5EF4-FFF2-40B4-BE49-F238E27FC236}">
                <a16:creationId xmlns:a16="http://schemas.microsoft.com/office/drawing/2014/main" id="{DB4BD06D-9B97-412E-982B-974E61BAC844}"/>
              </a:ext>
            </a:extLst>
          </p:cNvPr>
          <p:cNvSpPr>
            <a:spLocks noGrp="1"/>
          </p:cNvSpPr>
          <p:nvPr>
            <p:ph idx="1"/>
          </p:nvPr>
        </p:nvSpPr>
        <p:spPr>
          <a:xfrm>
            <a:off x="685800" y="1981200"/>
            <a:ext cx="7772400" cy="4114800"/>
          </a:xfrm>
        </p:spPr>
        <p:txBody>
          <a:bodyPr/>
          <a:lstStyle/>
          <a:p>
            <a:r>
              <a:rPr lang="en-AU" dirty="0"/>
              <a:t>Facts</a:t>
            </a:r>
          </a:p>
          <a:p>
            <a:pPr lvl="1"/>
            <a:r>
              <a:rPr lang="en-US" dirty="0"/>
              <a:t>On 13 Dec 2021, FCC OET granted an </a:t>
            </a:r>
            <a:r>
              <a:rPr lang="en-US" dirty="0">
                <a:hlinkClick r:id="rId2"/>
              </a:rPr>
              <a:t>application</a:t>
            </a:r>
            <a:r>
              <a:rPr lang="en-US" dirty="0"/>
              <a:t> (</a:t>
            </a:r>
            <a:r>
              <a:rPr lang="en-US" dirty="0">
                <a:hlinkClick r:id="rId3"/>
              </a:rPr>
              <a:t>exhibit</a:t>
            </a:r>
            <a:r>
              <a:rPr lang="en-US" dirty="0"/>
              <a:t>) from AT&amp;T for an experimental license to test Wi‑Fi 6E and LTE-LAA/5G NR-U in U-NII-5 &amp; U-NII-7</a:t>
            </a:r>
          </a:p>
          <a:p>
            <a:pPr lvl="1"/>
            <a:r>
              <a:rPr lang="en-US" dirty="0"/>
              <a:t>AT&amp;T plans to test both commercially available LPI devices and “pre-AFC certified experimental” standard-power equipment</a:t>
            </a:r>
          </a:p>
          <a:p>
            <a:pPr lvl="1"/>
            <a:r>
              <a:rPr lang="en-US" dirty="0"/>
              <a:t>AT&amp;T says it will explore “</a:t>
            </a:r>
            <a:r>
              <a:rPr lang="en-US" i="1" dirty="0"/>
              <a:t>the potential for interference and co-existence with incumbent licensed fixed services</a:t>
            </a:r>
            <a:r>
              <a:rPr lang="en-US" dirty="0"/>
              <a:t>”</a:t>
            </a:r>
            <a:endParaRPr lang="en-AU" dirty="0"/>
          </a:p>
          <a:p>
            <a:r>
              <a:rPr lang="en-US" dirty="0"/>
              <a:t> Commentary</a:t>
            </a:r>
          </a:p>
          <a:p>
            <a:pPr lvl="1"/>
            <a:r>
              <a:rPr lang="en-US" dirty="0"/>
              <a:t>There is an ongoing concern among some stakeholders as to the ability of Wi-Fi to coexist with incumbents</a:t>
            </a:r>
            <a:endParaRPr lang="en-AU" dirty="0"/>
          </a:p>
        </p:txBody>
      </p:sp>
      <p:sp>
        <p:nvSpPr>
          <p:cNvPr id="4" name="Footer Placeholder 3">
            <a:extLst>
              <a:ext uri="{FF2B5EF4-FFF2-40B4-BE49-F238E27FC236}">
                <a16:creationId xmlns:a16="http://schemas.microsoft.com/office/drawing/2014/main" id="{A4C4E10A-CFEF-47B0-8066-1BA83B855D4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C5C3D74-7B55-41DA-90A6-8C9A8BB0661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758576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79AF-1510-4E17-90E1-D5A24CE5A9FF}"/>
              </a:ext>
            </a:extLst>
          </p:cNvPr>
          <p:cNvSpPr>
            <a:spLocks noGrp="1"/>
          </p:cNvSpPr>
          <p:nvPr>
            <p:ph type="title"/>
          </p:nvPr>
        </p:nvSpPr>
        <p:spPr>
          <a:xfrm>
            <a:off x="685800" y="685800"/>
            <a:ext cx="7772400" cy="1066800"/>
          </a:xfrm>
        </p:spPr>
        <p:txBody>
          <a:bodyPr/>
          <a:lstStyle/>
          <a:p>
            <a:r>
              <a:rPr lang="en-AU" dirty="0"/>
              <a:t>The evidence for Wi-Fi access to more spectrum</a:t>
            </a:r>
            <a:br>
              <a:rPr lang="en-AU" dirty="0"/>
            </a:br>
            <a:r>
              <a:rPr lang="en-AU" dirty="0"/>
              <a:t>(</a:t>
            </a:r>
            <a:r>
              <a:rPr lang="en-AU" dirty="0" err="1"/>
              <a:t>ie</a:t>
            </a:r>
            <a:r>
              <a:rPr lang="en-AU" dirty="0"/>
              <a:t> all 1200 MHz in 6 GHz) continues to grow</a:t>
            </a:r>
          </a:p>
        </p:txBody>
      </p:sp>
      <p:sp>
        <p:nvSpPr>
          <p:cNvPr id="3" name="Content Placeholder 2">
            <a:extLst>
              <a:ext uri="{FF2B5EF4-FFF2-40B4-BE49-F238E27FC236}">
                <a16:creationId xmlns:a16="http://schemas.microsoft.com/office/drawing/2014/main" id="{DC9A38A4-F8AD-459A-81DE-AC8E631C3264}"/>
              </a:ext>
            </a:extLst>
          </p:cNvPr>
          <p:cNvSpPr>
            <a:spLocks noGrp="1"/>
          </p:cNvSpPr>
          <p:nvPr>
            <p:ph idx="1"/>
          </p:nvPr>
        </p:nvSpPr>
        <p:spPr>
          <a:xfrm>
            <a:off x="685800" y="1981200"/>
            <a:ext cx="7772400" cy="4114800"/>
          </a:xfrm>
        </p:spPr>
        <p:txBody>
          <a:bodyPr/>
          <a:lstStyle/>
          <a:p>
            <a:pPr lvl="1"/>
            <a:r>
              <a:rPr lang="en-US" dirty="0"/>
              <a:t>A chart from a recently published </a:t>
            </a:r>
            <a:r>
              <a:rPr lang="en-US" dirty="0">
                <a:hlinkClick r:id="rId2"/>
              </a:rPr>
              <a:t>report</a:t>
            </a:r>
            <a:r>
              <a:rPr lang="en-US" dirty="0"/>
              <a:t> by the German Ministry for Economic Affairs &amp; Climate Action shows …</a:t>
            </a:r>
          </a:p>
          <a:p>
            <a:pPr lvl="1"/>
            <a:endParaRPr lang="en-US" dirty="0"/>
          </a:p>
          <a:p>
            <a:pPr lvl="1"/>
            <a:endParaRPr lang="en-US" dirty="0"/>
          </a:p>
          <a:p>
            <a:pPr lvl="1"/>
            <a:endParaRPr lang="en-US" dirty="0"/>
          </a:p>
          <a:p>
            <a:pPr lvl="1"/>
            <a:endParaRPr lang="en-US" dirty="0"/>
          </a:p>
          <a:p>
            <a:pPr lvl="1"/>
            <a:endParaRPr lang="en-US" dirty="0"/>
          </a:p>
          <a:p>
            <a:pPr lvl="1"/>
            <a:endParaRPr lang="en-AU" dirty="0"/>
          </a:p>
          <a:p>
            <a:pPr lvl="1"/>
            <a:r>
              <a:rPr lang="en-US" dirty="0"/>
              <a:t> … in 2021, 95% of data in Germany was transferred via the fixed network (mostly Wi-Fi), with only 5% over mobile networks</a:t>
            </a:r>
          </a:p>
          <a:p>
            <a:pPr lvl="1"/>
            <a:r>
              <a:rPr lang="en-US" dirty="0"/>
              <a:t>… in 2020-21, fixed traffic increased by 16 EB compared to an increase of only 1.2 EB for mobile traffic</a:t>
            </a:r>
            <a:endParaRPr lang="en-AU" dirty="0"/>
          </a:p>
          <a:p>
            <a:endParaRPr lang="en-AU" dirty="0"/>
          </a:p>
        </p:txBody>
      </p:sp>
      <p:sp>
        <p:nvSpPr>
          <p:cNvPr id="4" name="Footer Placeholder 3">
            <a:extLst>
              <a:ext uri="{FF2B5EF4-FFF2-40B4-BE49-F238E27FC236}">
                <a16:creationId xmlns:a16="http://schemas.microsoft.com/office/drawing/2014/main" id="{4C59ACE2-1AFC-4F6E-ADF5-72ED910F492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A2255AE-DF12-4071-B128-0B13DA5E1CF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67</a:t>
            </a:fld>
            <a:endParaRPr lang="en-US" dirty="0"/>
          </a:p>
        </p:txBody>
      </p:sp>
      <p:pic>
        <p:nvPicPr>
          <p:cNvPr id="1026" name="Picture 1">
            <a:extLst>
              <a:ext uri="{FF2B5EF4-FFF2-40B4-BE49-F238E27FC236}">
                <a16:creationId xmlns:a16="http://schemas.microsoft.com/office/drawing/2014/main" id="{56EDFF4E-BD08-48C3-AA3C-3527620FF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806" y="2667000"/>
            <a:ext cx="5894387" cy="254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083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3GPP update</a:t>
            </a:r>
          </a:p>
          <a:p>
            <a:endParaRPr lang="en-AU" dirty="0"/>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monitor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that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The Coex SC will follow progress and any risks of SL-U</a:t>
            </a:r>
          </a:p>
          <a:p>
            <a:pPr lvl="2"/>
            <a:r>
              <a:rPr lang="en-AU" dirty="0"/>
              <a:t>It is believed </a:t>
            </a:r>
            <a:r>
              <a:rPr lang="en-US" dirty="0">
                <a:solidFill>
                  <a:schemeClr val="tx1"/>
                </a:solidFill>
              </a:rPr>
              <a:t>a more accurate perspective of SL-U will become available by 3Q2022</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71</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in relation to 60 GHz </a:t>
            </a:r>
            <a:r>
              <a:rPr lang="en-AU" dirty="0" err="1"/>
              <a:t>coex</a:t>
            </a:r>
            <a:r>
              <a:rPr lang="en-AU" dirty="0"/>
              <a:t>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981200"/>
            <a:ext cx="7772400" cy="4114800"/>
          </a:xfrm>
        </p:spPr>
        <p:txBody>
          <a:bodyPr/>
          <a:lstStyle/>
          <a:p>
            <a:pPr lvl="1"/>
            <a:r>
              <a:rPr lang="en-AU" dirty="0"/>
              <a:t>The e-mail was sent to Alecsander Eitan (Qualcomm) asking for an update on 60 GHz </a:t>
            </a:r>
            <a:r>
              <a:rPr lang="en-AU" dirty="0" err="1"/>
              <a:t>coex</a:t>
            </a:r>
            <a:r>
              <a:rPr lang="en-AU" dirty="0"/>
              <a:t> activities; responded:</a:t>
            </a:r>
          </a:p>
          <a:p>
            <a:pPr lvl="2"/>
            <a:r>
              <a:rPr lang="en-AU" i="1" dirty="0"/>
              <a:t>Unfortunately, there is nothing new that can be reported</a:t>
            </a:r>
          </a:p>
          <a:p>
            <a:pPr lvl="2"/>
            <a:r>
              <a:rPr lang="en-AU" i="1" dirty="0"/>
              <a:t>Many submissions have been sent to the FCC, and several comments on the other submissions have been also sent</a:t>
            </a:r>
          </a:p>
          <a:p>
            <a:pPr lvl="2"/>
            <a:r>
              <a:rPr lang="en-AU" i="1" dirty="0"/>
              <a:t>There are some discussions between companies on compromise ideas</a:t>
            </a:r>
          </a:p>
          <a:p>
            <a:pPr lvl="1"/>
            <a:r>
              <a:rPr lang="en-AU" dirty="0"/>
              <a:t>At this point, the Coex SC has a few choices:</a:t>
            </a:r>
          </a:p>
          <a:p>
            <a:pPr lvl="2"/>
            <a:r>
              <a:rPr lang="en-AU" dirty="0"/>
              <a:t>Keep 60 GHz </a:t>
            </a:r>
            <a:r>
              <a:rPr lang="en-AU" dirty="0" err="1"/>
              <a:t>coex</a:t>
            </a:r>
            <a:r>
              <a:rPr lang="en-AU" dirty="0"/>
              <a:t> issue on our plate</a:t>
            </a:r>
          </a:p>
          <a:p>
            <a:pPr lvl="3"/>
            <a:r>
              <a:rPr lang="en-AU" dirty="0"/>
              <a:t>… hopefully doing something useful</a:t>
            </a:r>
          </a:p>
          <a:p>
            <a:pPr lvl="2"/>
            <a:r>
              <a:rPr lang="en-AU" dirty="0"/>
              <a:t>Close the 60 GHz </a:t>
            </a:r>
            <a:r>
              <a:rPr lang="en-AU" dirty="0" err="1"/>
              <a:t>coex</a:t>
            </a:r>
            <a:r>
              <a:rPr lang="en-AU" dirty="0"/>
              <a:t> question</a:t>
            </a:r>
          </a:p>
          <a:p>
            <a:pPr lvl="3"/>
            <a:r>
              <a:rPr lang="en-AU" dirty="0"/>
              <a:t>… maybe after a final status update?</a:t>
            </a:r>
          </a:p>
          <a:p>
            <a:pPr lvl="1"/>
            <a:r>
              <a:rPr lang="en-AU" dirty="0"/>
              <a:t>Thoughts?</a:t>
            </a:r>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continue its normal business in May 2022 (hybrid meeting in Warsaw)</a:t>
            </a:r>
          </a:p>
        </p:txBody>
      </p:sp>
      <p:sp>
        <p:nvSpPr>
          <p:cNvPr id="3" name="Content Placeholder 2"/>
          <p:cNvSpPr>
            <a:spLocks noGrp="1"/>
          </p:cNvSpPr>
          <p:nvPr>
            <p:ph idx="1"/>
          </p:nvPr>
        </p:nvSpPr>
        <p:spPr/>
        <p:txBody>
          <a:bodyPr/>
          <a:lstStyle/>
          <a:p>
            <a:r>
              <a:rPr lang="en-AU" dirty="0"/>
              <a:t>Possible agenda items for Warsaw</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a:t>
            </a:r>
          </a:p>
          <a:p>
            <a:pPr lvl="2"/>
            <a:r>
              <a:rPr lang="en-AU" dirty="0"/>
              <a:t>EN 301 893 (5 GHz)</a:t>
            </a:r>
          </a:p>
          <a:p>
            <a:pPr lvl="3"/>
            <a:r>
              <a:rPr lang="en-AU" dirty="0"/>
              <a:t>Impact on 802.11be </a:t>
            </a:r>
            <a:r>
              <a:rPr lang="en-AU" dirty="0" err="1"/>
              <a:t>coex</a:t>
            </a:r>
            <a:r>
              <a:rPr lang="en-AU" dirty="0"/>
              <a:t> with 802.11ax in 5 GHz</a:t>
            </a:r>
          </a:p>
          <a:p>
            <a:pPr lvl="2"/>
            <a:r>
              <a:rPr lang="en-AU" dirty="0"/>
              <a:t>EN 303 687 (6 GHz)</a:t>
            </a:r>
          </a:p>
          <a:p>
            <a:pPr lvl="3"/>
            <a:r>
              <a:rPr lang="en-AU" dirty="0"/>
              <a:t>Enabling 802.11be features in 6 GHz (&amp; 5 GHz)</a:t>
            </a:r>
          </a:p>
          <a:p>
            <a:pPr lvl="1"/>
            <a:r>
              <a:rPr lang="en-AU" dirty="0"/>
              <a:t>3GPP update</a:t>
            </a:r>
          </a:p>
          <a:p>
            <a:pPr lvl="1"/>
            <a:r>
              <a:rPr lang="en-AU" dirty="0"/>
              <a:t>60 GHz update</a:t>
            </a:r>
          </a:p>
          <a:p>
            <a:r>
              <a:rPr lang="en-AU" dirty="0"/>
              <a:t>… assuming a hybrid meeting with the Chair in Australia is feasible</a:t>
            </a:r>
          </a:p>
          <a:p>
            <a:r>
              <a:rPr lang="en-AU" b="1" dirty="0">
                <a:solidFill>
                  <a:srgbClr val="FF0000"/>
                </a:solidFill>
              </a:rPr>
              <a:t>Submissions are requested …</a:t>
            </a: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7292</Words>
  <Application>Microsoft Office PowerPoint</Application>
  <PresentationFormat>On-screen Show (4:3)</PresentationFormat>
  <Paragraphs>1041</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Intel Clear</vt:lpstr>
      <vt:lpstr>Times New Roman</vt:lpstr>
      <vt:lpstr>802-11-Submission</vt:lpstr>
      <vt:lpstr>Agenda for IEEE 802.11 Coexistence SC virtual meeting in March 2022</vt:lpstr>
      <vt:lpstr>Welcome to the 11th virtual meeting of the Coex SC in March 2022</vt:lpstr>
      <vt:lpstr>Registration is required for the IEEE 802.11 WG electronic plenary session in March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plenary meeting in March 2022</vt:lpstr>
      <vt:lpstr>The Coex SC will consider a proposed agenda for its virtual meeting in March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Jan 2022</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has been steady for 2+ years</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Questions were posed in Dec 2021 in relation to LAA/Wi-Fi coex issues</vt:lpstr>
      <vt:lpstr>Questions were posed in Dec 2021 in relation to NR-U/Wi-Fi coex issues</vt:lpstr>
      <vt:lpstr>PowerPoint Presentation</vt:lpstr>
      <vt:lpstr>Note that ESTI BRAN documents are available to IEEE 802.11 WG members</vt:lpstr>
      <vt:lpstr>PowerPoint Presentation</vt:lpstr>
      <vt:lpstr>The latest revision of EN 301 893 (5 GHz), including the adaptivity compromise, is now in final review</vt:lpstr>
      <vt:lpstr>The EN 301 893 journey wrt coexistence has been long &amp; interesting … with risks for 802.11be</vt:lpstr>
      <vt:lpstr>The Coex SC will review issues related to 802.11be in 5 GHz in Europe</vt:lpstr>
      <vt:lpstr>PowerPoint Presentation</vt:lpstr>
      <vt:lpstr>The latest revision of EN 303 687 (6 GHz), including the adaptivity compromise, is now in final review</vt:lpstr>
      <vt:lpstr>PowerPoint Presentation</vt:lpstr>
      <vt:lpstr>Many believe NB FH systems represent a potential threat to coexistence in the 6 GHz band in Europe</vt:lpstr>
      <vt:lpstr>The debate on how to incorporate NB FH into EN 303 687 with good coex raged for more than a year</vt:lpstr>
      <vt:lpstr>DE, UK , FR admins set a direction for NB FH at BRAN #112 … that was subsequently followed</vt:lpstr>
      <vt:lpstr>During BRAN#113, the limited NB FH requirements &amp; testing material in EN 303 687 remained unchanged</vt:lpstr>
      <vt:lpstr>Discussion has started on a NB FH solution for the following revision of EN 303 687</vt:lpstr>
      <vt:lpstr>PowerPoint Presentation</vt:lpstr>
      <vt:lpstr>There are a variety of views on the whether C2C operations should be managed or even allowed</vt:lpstr>
      <vt:lpstr>There was ongoing disagreement on how to define C2C operation at LPI power levels in Europe</vt:lpstr>
      <vt:lpstr>A variety of new documents on C2C were discussed at BRAN #113</vt:lpstr>
      <vt:lpstr>After the usual disagreements about C2C … the proposal was suddenly withdrawn</vt:lpstr>
      <vt:lpstr>PowerPoint Presentation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tentatively agreed its 2022 schedule based on F2F &amp; virtual meetings</vt:lpstr>
      <vt:lpstr>ETSI BRAN has scheduled various virtual meetings related to EN 301 893 &amp; EN 303 687</vt:lpstr>
      <vt:lpstr>PowerPoint Presentation</vt:lpstr>
      <vt:lpstr>The Coex SC will hear an update on 5.8 GHz discussions in Europe</vt:lpstr>
      <vt:lpstr>PowerPoint Presentation</vt:lpstr>
      <vt:lpstr>Assistance is requested for a IEEE 802 Tech Talk on coexistence in Jun 2022</vt:lpstr>
      <vt:lpstr>PowerPoint Presentation</vt:lpstr>
      <vt:lpstr>Coexistence will become increasingly important as 6 GHz opens globally for unlicenced operation …</vt:lpstr>
      <vt:lpstr>The battle for 6 GHz continues globally …</vt:lpstr>
      <vt:lpstr>… with the GSMA campaign to license at least part of the 6 GHz band conting into 2022</vt:lpstr>
      <vt:lpstr>A series of seminars by 6ghzopportunity is advocating the licensing of the 6 GHz band</vt:lpstr>
      <vt:lpstr>In the US, the battle for 6 GHz continues with ongoing concerns about coex with incumbents</vt:lpstr>
      <vt:lpstr>The evidence for Wi-Fi access to more spectrum (ie all 1200 MHz in 6 GHz) continues to grow</vt:lpstr>
      <vt:lpstr>PowerPoint Presentation</vt:lpstr>
      <vt:lpstr>The Coex SC will monitor coex impacts of SL-U</vt:lpstr>
      <vt:lpstr>PowerPoint Presentation</vt:lpstr>
      <vt:lpstr>The Coex SC has previously discussed coexistence in 60 GHz … </vt:lpstr>
      <vt:lpstr>… but there is not much to report to the Coex SC in relation to 60 GHz coex today </vt:lpstr>
      <vt:lpstr>PowerPoint Presentation</vt:lpstr>
      <vt:lpstr>The Coex SC may continue its normal business in May 2022 (hybrid meeting in Warsaw)</vt:lpstr>
      <vt:lpstr>The IEEE 802.11 Coexistence SC virtual meeting in March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2022-03-11T06:07:16Z</dcterms:modified>
</cp:coreProperties>
</file>