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38" r:id="rId4"/>
  </p:sldMasterIdLst>
  <p:notesMasterIdLst>
    <p:notesMasterId r:id="rId40"/>
  </p:notesMasterIdLst>
  <p:handoutMasterIdLst>
    <p:handoutMasterId r:id="rId41"/>
  </p:handoutMasterIdLst>
  <p:sldIdLst>
    <p:sldId id="256" r:id="rId5"/>
    <p:sldId id="287" r:id="rId6"/>
    <p:sldId id="257" r:id="rId7"/>
    <p:sldId id="2366" r:id="rId8"/>
    <p:sldId id="2367" r:id="rId9"/>
    <p:sldId id="288" r:id="rId10"/>
    <p:sldId id="289" r:id="rId11"/>
    <p:sldId id="266" r:id="rId12"/>
    <p:sldId id="267" r:id="rId13"/>
    <p:sldId id="281" r:id="rId14"/>
    <p:sldId id="268" r:id="rId15"/>
    <p:sldId id="271" r:id="rId16"/>
    <p:sldId id="285" r:id="rId17"/>
    <p:sldId id="274" r:id="rId18"/>
    <p:sldId id="325" r:id="rId19"/>
    <p:sldId id="2375" r:id="rId20"/>
    <p:sldId id="275" r:id="rId21"/>
    <p:sldId id="2371" r:id="rId22"/>
    <p:sldId id="2368" r:id="rId23"/>
    <p:sldId id="2369" r:id="rId24"/>
    <p:sldId id="2370" r:id="rId25"/>
    <p:sldId id="2374" r:id="rId26"/>
    <p:sldId id="2377" r:id="rId27"/>
    <p:sldId id="2379" r:id="rId28"/>
    <p:sldId id="2380" r:id="rId29"/>
    <p:sldId id="2372" r:id="rId30"/>
    <p:sldId id="2373" r:id="rId31"/>
    <p:sldId id="2378" r:id="rId32"/>
    <p:sldId id="328" r:id="rId33"/>
    <p:sldId id="329" r:id="rId34"/>
    <p:sldId id="297" r:id="rId35"/>
    <p:sldId id="284" r:id="rId36"/>
    <p:sldId id="331" r:id="rId37"/>
    <p:sldId id="332" r:id="rId38"/>
    <p:sldId id="264" r:id="rId3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553BB7-9555-41B1-9652-E3658A0F9DDC}" v="5" dt="2022-03-09T19:10:18.12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18" autoAdjust="0"/>
    <p:restoredTop sz="86342" autoAdjust="0"/>
  </p:normalViewPr>
  <p:slideViewPr>
    <p:cSldViewPr>
      <p:cViewPr varScale="1">
        <p:scale>
          <a:sx n="75" d="100"/>
          <a:sy n="75" d="100"/>
        </p:scale>
        <p:origin x="78" y="276"/>
      </p:cViewPr>
      <p:guideLst>
        <p:guide orient="horz" pos="2160"/>
        <p:guide pos="3840"/>
      </p:guideLst>
    </p:cSldViewPr>
  </p:slideViewPr>
  <p:outlineViewPr>
    <p:cViewPr varScale="1">
      <p:scale>
        <a:sx n="33" d="100"/>
        <a:sy n="33" d="100"/>
      </p:scale>
      <p:origin x="0" y="-29748"/>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 Rosdahl" userId="2820f357-2dd4-4127-8713-e0bfde0fd756" providerId="ADAL" clId="{25553BB7-9555-41B1-9652-E3658A0F9DDC}"/>
    <pc:docChg chg="custSel addSld modSld modMainMaster">
      <pc:chgData name="Jon Rosdahl" userId="2820f357-2dd4-4127-8713-e0bfde0fd756" providerId="ADAL" clId="{25553BB7-9555-41B1-9652-E3658A0F9DDC}" dt="2022-03-09T19:14:07.108" v="1201"/>
      <pc:docMkLst>
        <pc:docMk/>
      </pc:docMkLst>
      <pc:sldChg chg="modSp mod">
        <pc:chgData name="Jon Rosdahl" userId="2820f357-2dd4-4127-8713-e0bfde0fd756" providerId="ADAL" clId="{25553BB7-9555-41B1-9652-E3658A0F9DDC}" dt="2022-03-09T18:23:05.762" v="0" actId="20577"/>
        <pc:sldMkLst>
          <pc:docMk/>
          <pc:sldMk cId="0" sldId="256"/>
        </pc:sldMkLst>
        <pc:spChg chg="mod">
          <ac:chgData name="Jon Rosdahl" userId="2820f357-2dd4-4127-8713-e0bfde0fd756" providerId="ADAL" clId="{25553BB7-9555-41B1-9652-E3658A0F9DDC}" dt="2022-03-09T18:23:05.762" v="0" actId="20577"/>
          <ac:spMkLst>
            <pc:docMk/>
            <pc:sldMk cId="0" sldId="256"/>
            <ac:spMk id="3074" creationId="{00000000-0000-0000-0000-000000000000}"/>
          </ac:spMkLst>
        </pc:spChg>
      </pc:sldChg>
      <pc:sldChg chg="modSp mod">
        <pc:chgData name="Jon Rosdahl" userId="2820f357-2dd4-4127-8713-e0bfde0fd756" providerId="ADAL" clId="{25553BB7-9555-41B1-9652-E3658A0F9DDC}" dt="2022-03-09T18:25:03.010" v="9" actId="2711"/>
        <pc:sldMkLst>
          <pc:docMk/>
          <pc:sldMk cId="2099305387" sldId="285"/>
        </pc:sldMkLst>
        <pc:spChg chg="mod">
          <ac:chgData name="Jon Rosdahl" userId="2820f357-2dd4-4127-8713-e0bfde0fd756" providerId="ADAL" clId="{25553BB7-9555-41B1-9652-E3658A0F9DDC}" dt="2022-03-09T18:25:03.010" v="9" actId="2711"/>
          <ac:spMkLst>
            <pc:docMk/>
            <pc:sldMk cId="2099305387" sldId="285"/>
            <ac:spMk id="8" creationId="{A17284DF-72F3-4BE4-A17D-B2B7EC7499F0}"/>
          </ac:spMkLst>
        </pc:spChg>
      </pc:sldChg>
      <pc:sldChg chg="modSp mod">
        <pc:chgData name="Jon Rosdahl" userId="2820f357-2dd4-4127-8713-e0bfde0fd756" providerId="ADAL" clId="{25553BB7-9555-41B1-9652-E3658A0F9DDC}" dt="2022-03-09T18:55:07.437" v="779" actId="20577"/>
        <pc:sldMkLst>
          <pc:docMk/>
          <pc:sldMk cId="2292301448" sldId="2372"/>
        </pc:sldMkLst>
        <pc:spChg chg="mod">
          <ac:chgData name="Jon Rosdahl" userId="2820f357-2dd4-4127-8713-e0bfde0fd756" providerId="ADAL" clId="{25553BB7-9555-41B1-9652-E3658A0F9DDC}" dt="2022-03-09T18:55:07.437" v="779" actId="20577"/>
          <ac:spMkLst>
            <pc:docMk/>
            <pc:sldMk cId="2292301448" sldId="2372"/>
            <ac:spMk id="3" creationId="{8D86459D-05F9-49E3-9C9E-DA3724A60F01}"/>
          </ac:spMkLst>
        </pc:spChg>
      </pc:sldChg>
      <pc:sldChg chg="modSp mod">
        <pc:chgData name="Jon Rosdahl" userId="2820f357-2dd4-4127-8713-e0bfde0fd756" providerId="ADAL" clId="{25553BB7-9555-41B1-9652-E3658A0F9DDC}" dt="2022-03-09T19:02:06.475" v="976" actId="20577"/>
        <pc:sldMkLst>
          <pc:docMk/>
          <pc:sldMk cId="151928754" sldId="2373"/>
        </pc:sldMkLst>
        <pc:spChg chg="mod">
          <ac:chgData name="Jon Rosdahl" userId="2820f357-2dd4-4127-8713-e0bfde0fd756" providerId="ADAL" clId="{25553BB7-9555-41B1-9652-E3658A0F9DDC}" dt="2022-03-09T19:02:06.475" v="976" actId="20577"/>
          <ac:spMkLst>
            <pc:docMk/>
            <pc:sldMk cId="151928754" sldId="2373"/>
            <ac:spMk id="3" creationId="{8C16D4F2-9D7E-4C90-BCAA-6F91743248CE}"/>
          </ac:spMkLst>
        </pc:spChg>
      </pc:sldChg>
      <pc:sldChg chg="modSp mod">
        <pc:chgData name="Jon Rosdahl" userId="2820f357-2dd4-4127-8713-e0bfde0fd756" providerId="ADAL" clId="{25553BB7-9555-41B1-9652-E3658A0F9DDC}" dt="2022-03-09T19:04:36.902" v="1155" actId="20577"/>
        <pc:sldMkLst>
          <pc:docMk/>
          <pc:sldMk cId="4044830579" sldId="2374"/>
        </pc:sldMkLst>
        <pc:spChg chg="mod">
          <ac:chgData name="Jon Rosdahl" userId="2820f357-2dd4-4127-8713-e0bfde0fd756" providerId="ADAL" clId="{25553BB7-9555-41B1-9652-E3658A0F9DDC}" dt="2022-03-09T19:04:36.902" v="1155" actId="20577"/>
          <ac:spMkLst>
            <pc:docMk/>
            <pc:sldMk cId="4044830579" sldId="2374"/>
            <ac:spMk id="3" creationId="{F0582166-E080-4CF0-812E-4DCD5F0A276A}"/>
          </ac:spMkLst>
        </pc:spChg>
      </pc:sldChg>
      <pc:sldChg chg="addSp delSp modSp new mod">
        <pc:chgData name="Jon Rosdahl" userId="2820f357-2dd4-4127-8713-e0bfde0fd756" providerId="ADAL" clId="{25553BB7-9555-41B1-9652-E3658A0F9DDC}" dt="2022-03-09T19:14:07.108" v="1201"/>
        <pc:sldMkLst>
          <pc:docMk/>
          <pc:sldMk cId="494812905" sldId="2378"/>
        </pc:sldMkLst>
        <pc:spChg chg="mod">
          <ac:chgData name="Jon Rosdahl" userId="2820f357-2dd4-4127-8713-e0bfde0fd756" providerId="ADAL" clId="{25553BB7-9555-41B1-9652-E3658A0F9DDC}" dt="2022-03-09T19:05:14.382" v="1176" actId="20577"/>
          <ac:spMkLst>
            <pc:docMk/>
            <pc:sldMk cId="494812905" sldId="2378"/>
            <ac:spMk id="2" creationId="{7FEDBDD4-F590-41E4-A7C9-A0DA332400D1}"/>
          </ac:spMkLst>
        </pc:spChg>
        <pc:spChg chg="del">
          <ac:chgData name="Jon Rosdahl" userId="2820f357-2dd4-4127-8713-e0bfde0fd756" providerId="ADAL" clId="{25553BB7-9555-41B1-9652-E3658A0F9DDC}" dt="2022-03-09T18:31:21.100" v="11"/>
          <ac:spMkLst>
            <pc:docMk/>
            <pc:sldMk cId="494812905" sldId="2378"/>
            <ac:spMk id="3" creationId="{444C93AD-5378-41EF-9CB3-F9B2132A0F3D}"/>
          </ac:spMkLst>
        </pc:spChg>
        <pc:spChg chg="add mod">
          <ac:chgData name="Jon Rosdahl" userId="2820f357-2dd4-4127-8713-e0bfde0fd756" providerId="ADAL" clId="{25553BB7-9555-41B1-9652-E3658A0F9DDC}" dt="2022-03-09T19:14:07.108" v="1201"/>
          <ac:spMkLst>
            <pc:docMk/>
            <pc:sldMk cId="494812905" sldId="2378"/>
            <ac:spMk id="7" creationId="{B3E67E3A-AFAA-4197-B8B1-4EC8FAFC8634}"/>
          </ac:spMkLst>
        </pc:spChg>
      </pc:sldChg>
      <pc:sldChg chg="modSp new mod">
        <pc:chgData name="Jon Rosdahl" userId="2820f357-2dd4-4127-8713-e0bfde0fd756" providerId="ADAL" clId="{25553BB7-9555-41B1-9652-E3658A0F9DDC}" dt="2022-03-09T18:51:49.018" v="583" actId="20577"/>
        <pc:sldMkLst>
          <pc:docMk/>
          <pc:sldMk cId="1916866165" sldId="2379"/>
        </pc:sldMkLst>
        <pc:spChg chg="mod">
          <ac:chgData name="Jon Rosdahl" userId="2820f357-2dd4-4127-8713-e0bfde0fd756" providerId="ADAL" clId="{25553BB7-9555-41B1-9652-E3658A0F9DDC}" dt="2022-03-09T18:38:46.722" v="14"/>
          <ac:spMkLst>
            <pc:docMk/>
            <pc:sldMk cId="1916866165" sldId="2379"/>
            <ac:spMk id="2" creationId="{E0C79E0E-749C-4945-829F-E0F0C7FE48B6}"/>
          </ac:spMkLst>
        </pc:spChg>
        <pc:spChg chg="mod">
          <ac:chgData name="Jon Rosdahl" userId="2820f357-2dd4-4127-8713-e0bfde0fd756" providerId="ADAL" clId="{25553BB7-9555-41B1-9652-E3658A0F9DDC}" dt="2022-03-09T18:51:49.018" v="583" actId="20577"/>
          <ac:spMkLst>
            <pc:docMk/>
            <pc:sldMk cId="1916866165" sldId="2379"/>
            <ac:spMk id="3" creationId="{6754BEC5-01F9-4AF4-802C-1BA51816C606}"/>
          </ac:spMkLst>
        </pc:spChg>
      </pc:sldChg>
      <pc:sldChg chg="modSp new mod">
        <pc:chgData name="Jon Rosdahl" userId="2820f357-2dd4-4127-8713-e0bfde0fd756" providerId="ADAL" clId="{25553BB7-9555-41B1-9652-E3658A0F9DDC}" dt="2022-03-09T18:53:41.253" v="768" actId="20577"/>
        <pc:sldMkLst>
          <pc:docMk/>
          <pc:sldMk cId="4260626879" sldId="2380"/>
        </pc:sldMkLst>
        <pc:spChg chg="mod">
          <ac:chgData name="Jon Rosdahl" userId="2820f357-2dd4-4127-8713-e0bfde0fd756" providerId="ADAL" clId="{25553BB7-9555-41B1-9652-E3658A0F9DDC}" dt="2022-03-09T18:53:35.052" v="764"/>
          <ac:spMkLst>
            <pc:docMk/>
            <pc:sldMk cId="4260626879" sldId="2380"/>
            <ac:spMk id="2" creationId="{8FCCA6B7-D148-4C14-BF85-40D984189703}"/>
          </ac:spMkLst>
        </pc:spChg>
        <pc:spChg chg="mod">
          <ac:chgData name="Jon Rosdahl" userId="2820f357-2dd4-4127-8713-e0bfde0fd756" providerId="ADAL" clId="{25553BB7-9555-41B1-9652-E3658A0F9DDC}" dt="2022-03-09T18:53:41.253" v="768" actId="20577"/>
          <ac:spMkLst>
            <pc:docMk/>
            <pc:sldMk cId="4260626879" sldId="2380"/>
            <ac:spMk id="3" creationId="{3BB00781-CF36-49F6-AE17-3403026BF299}"/>
          </ac:spMkLst>
        </pc:spChg>
      </pc:sldChg>
      <pc:sldMasterChg chg="modSp mod">
        <pc:chgData name="Jon Rosdahl" userId="2820f357-2dd4-4127-8713-e0bfde0fd756" providerId="ADAL" clId="{25553BB7-9555-41B1-9652-E3658A0F9DDC}" dt="2022-03-09T18:23:38.169" v="2" actId="6549"/>
        <pc:sldMasterMkLst>
          <pc:docMk/>
          <pc:sldMasterMk cId="350243259" sldId="2147483738"/>
        </pc:sldMasterMkLst>
        <pc:spChg chg="mod">
          <ac:chgData name="Jon Rosdahl" userId="2820f357-2dd4-4127-8713-e0bfde0fd756" providerId="ADAL" clId="{25553BB7-9555-41B1-9652-E3658A0F9DDC}" dt="2022-03-09T18:23:38.169" v="2" actId="6549"/>
          <ac:spMkLst>
            <pc:docMk/>
            <pc:sldMasterMk cId="350243259" sldId="214748373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802-11-22/0268r2</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March 2022</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802-11-22/0268r2</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March 2022</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802-11-22/0268r2</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802-11-22/0268r2</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r>
              <a:rPr lang="en-US" dirty="0"/>
              <a:t>AOE = Anywhere On Earth (23:59 UTC-12)</a:t>
            </a: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802-11-22/0268r2</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8</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802-11-22/0268r2</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802-11-22/0268r2</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802-11-22/0268r2</a:t>
            </a:r>
          </a:p>
        </p:txBody>
      </p:sp>
      <p:sp>
        <p:nvSpPr>
          <p:cNvPr id="5" name="Date Placeholder 4"/>
          <p:cNvSpPr>
            <a:spLocks noGrp="1"/>
          </p:cNvSpPr>
          <p:nvPr>
            <p:ph type="dt" idx="11"/>
          </p:nvPr>
        </p:nvSpPr>
        <p:spPr/>
        <p:txBody>
          <a:bodyPr/>
          <a:lstStyle/>
          <a:p>
            <a:pPr>
              <a:defRPr/>
            </a:pPr>
            <a:r>
              <a:rPr lang="en-US"/>
              <a:t>March 2022</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802-11-22/0268r2</a:t>
            </a:r>
          </a:p>
        </p:txBody>
      </p:sp>
      <p:sp>
        <p:nvSpPr>
          <p:cNvPr id="5" name="Date Placeholder 4"/>
          <p:cNvSpPr>
            <a:spLocks noGrp="1"/>
          </p:cNvSpPr>
          <p:nvPr>
            <p:ph type="dt" idx="11"/>
          </p:nvPr>
        </p:nvSpPr>
        <p:spPr/>
        <p:txBody>
          <a:bodyPr/>
          <a:lstStyle/>
          <a:p>
            <a:r>
              <a:rPr lang="en-US"/>
              <a:t>March 2022</a:t>
            </a:r>
          </a:p>
        </p:txBody>
      </p:sp>
      <p:sp>
        <p:nvSpPr>
          <p:cNvPr id="6" name="Footer Placeholder 5"/>
          <p:cNvSpPr>
            <a:spLocks noGrp="1"/>
          </p:cNvSpPr>
          <p:nvPr>
            <p:ph type="ftr" idx="12"/>
          </p:nvPr>
        </p:nvSpPr>
        <p:spPr/>
        <p:txBody>
          <a:bodyPr/>
          <a:lstStyle/>
          <a:p>
            <a:r>
              <a:rPr lang="en-US"/>
              <a:t>Jon Rosdahl (Qualcomm)</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25906815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802-11-22/0268r2</a:t>
            </a:r>
          </a:p>
        </p:txBody>
      </p:sp>
      <p:sp>
        <p:nvSpPr>
          <p:cNvPr id="5" name="Rectangle 3"/>
          <p:cNvSpPr>
            <a:spLocks noGrp="1" noChangeArrowheads="1"/>
          </p:cNvSpPr>
          <p:nvPr>
            <p:ph type="dt"/>
          </p:nvPr>
        </p:nvSpPr>
        <p:spPr>
          <a:ln/>
        </p:spPr>
        <p:txBody>
          <a:bodyPr/>
          <a:lstStyle/>
          <a:p>
            <a:r>
              <a:rPr lang="en-US"/>
              <a:t>March 2022</a:t>
            </a:r>
          </a:p>
        </p:txBody>
      </p:sp>
      <p:sp>
        <p:nvSpPr>
          <p:cNvPr id="6" name="Rectangle 6"/>
          <p:cNvSpPr>
            <a:spLocks noGrp="1" noChangeArrowheads="1"/>
          </p:cNvSpPr>
          <p:nvPr>
            <p:ph type="ftr"/>
          </p:nvPr>
        </p:nvSpPr>
        <p:spPr>
          <a:ln/>
        </p:spPr>
        <p:txBody>
          <a:bodyPr/>
          <a:lstStyle/>
          <a:p>
            <a:r>
              <a:rPr lang="en-US"/>
              <a:t>Jon Rosdahl (Qualcomm)</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24025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xfrm>
            <a:off x="914402" y="304014"/>
            <a:ext cx="1710397" cy="303208"/>
          </a:xfrm>
          <a:ln/>
        </p:spPr>
        <p:txBody>
          <a:bodyPr/>
          <a:lstStyle>
            <a:lvl1pPr algn="l">
              <a:defRPr/>
            </a:lvl1pPr>
          </a:lstStyle>
          <a:p>
            <a:r>
              <a:rPr lang="en-US"/>
              <a:t>March 2022</a:t>
            </a:r>
            <a:endParaRPr lang="en-GB" dirty="0"/>
          </a:p>
        </p:txBody>
      </p:sp>
      <p:sp>
        <p:nvSpPr>
          <p:cNvPr id="5" name="Rectangle 4"/>
          <p:cNvSpPr>
            <a:spLocks noGrp="1" noChangeArrowheads="1"/>
          </p:cNvSpPr>
          <p:nvPr>
            <p:ph type="ftr" idx="11"/>
          </p:nvPr>
        </p:nvSpPr>
        <p:spPr>
          <a:xfrm>
            <a:off x="8760296" y="6475416"/>
            <a:ext cx="2701498" cy="276996"/>
          </a:xfrm>
          <a:ln/>
        </p:spPr>
        <p:txBody>
          <a:bodyPr/>
          <a:lstStyle>
            <a:lvl1pPr>
              <a:defRPr/>
            </a:lvl1pPr>
          </a:lstStyle>
          <a:p>
            <a:r>
              <a:rPr lang="en-GB" dirty="0"/>
              <a:t>Jon Rosdahl (Qualcomm)</a:t>
            </a:r>
          </a:p>
        </p:txBody>
      </p:sp>
      <p:sp>
        <p:nvSpPr>
          <p:cNvPr id="6" name="Rectangle 5"/>
          <p:cNvSpPr>
            <a:spLocks noGrp="1" noChangeArrowheads="1"/>
          </p:cNvSpPr>
          <p:nvPr>
            <p:ph type="sldNum" idx="12"/>
          </p:nvPr>
        </p:nvSpPr>
        <p:spPr>
          <a:xfrm>
            <a:off x="5793320" y="6475416"/>
            <a:ext cx="878744" cy="382584"/>
          </a:xfrm>
          <a:ln/>
        </p:spPr>
        <p:txBody>
          <a:bodyPr/>
          <a:lstStyle>
            <a:lvl1pPr>
              <a:defRPr/>
            </a:lvl1pPr>
          </a:lstStyle>
          <a:p>
            <a:r>
              <a:rPr lang="en-GB"/>
              <a:t>Slide </a:t>
            </a:r>
            <a:fld id="{440F5867-744E-4AA6-B0ED-4C44D2DFBB7B}" type="slidenum">
              <a:rPr lang="en-GB" smtClean="0"/>
              <a:pPr/>
              <a:t>‹#›</a:t>
            </a:fld>
            <a:endParaRPr lang="en-GB" dirty="0"/>
          </a:p>
        </p:txBody>
      </p:sp>
    </p:spTree>
    <p:extLst>
      <p:ext uri="{BB962C8B-B14F-4D97-AF65-F5344CB8AC3E}">
        <p14:creationId xmlns:p14="http://schemas.microsoft.com/office/powerpoint/2010/main" val="3880554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2022</a:t>
            </a:r>
            <a:endParaRPr lang="en-US" dirty="0">
              <a:solidFill>
                <a:srgbClr val="000000"/>
              </a:solidFill>
            </a:endParaRPr>
          </a:p>
        </p:txBody>
      </p:sp>
      <p:sp>
        <p:nvSpPr>
          <p:cNvPr id="5"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6"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3A4934C6-33C0-44EA-8053-B7FE352B788A}"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1651813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2"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6"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1329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defTabSz="445234"/>
            <a:r>
              <a:rPr lang="en-US"/>
              <a:t>March 2022</a:t>
            </a:r>
            <a:endParaRPr lang="en-GB" dirty="0"/>
          </a:p>
        </p:txBody>
      </p:sp>
      <p:sp>
        <p:nvSpPr>
          <p:cNvPr id="8" name="Footer Placeholder 7"/>
          <p:cNvSpPr>
            <a:spLocks noGrp="1"/>
          </p:cNvSpPr>
          <p:nvPr>
            <p:ph type="ftr" idx="11"/>
          </p:nvPr>
        </p:nvSpPr>
        <p:spPr>
          <a:xfrm>
            <a:off x="7524753" y="6475416"/>
            <a:ext cx="3865033" cy="180975"/>
          </a:xfrm>
        </p:spPr>
        <p:txBody>
          <a:bodyPr/>
          <a:lstStyle>
            <a:lvl1pPr>
              <a:defRPr/>
            </a:lvl1pPr>
          </a:lstStyle>
          <a:p>
            <a:pPr defTabSz="445234"/>
            <a:r>
              <a:rPr lang="en-GB"/>
              <a:t>Jon Rosdahl (Qualcomm)</a:t>
            </a:r>
            <a:endParaRPr lang="en-GB" dirty="0"/>
          </a:p>
        </p:txBody>
      </p:sp>
      <p:sp>
        <p:nvSpPr>
          <p:cNvPr id="9" name="Slide Number Placeholder 8"/>
          <p:cNvSpPr>
            <a:spLocks noGrp="1"/>
          </p:cNvSpPr>
          <p:nvPr>
            <p:ph type="sldNum" idx="12"/>
          </p:nvPr>
        </p:nvSpPr>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4324310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4"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2685789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solidFill>
                  <a:srgbClr val="000000"/>
                </a:solidFill>
              </a:rPr>
              <a:t>March 2022</a:t>
            </a:r>
            <a:endParaRPr lang="en-US" dirty="0">
              <a:solidFill>
                <a:srgbClr val="000000"/>
              </a:solidFill>
            </a:endParaRPr>
          </a:p>
        </p:txBody>
      </p:sp>
      <p:sp>
        <p:nvSpPr>
          <p:cNvPr id="3" name="Rectangle 4"/>
          <p:cNvSpPr>
            <a:spLocks noGrp="1" noChangeArrowheads="1"/>
          </p:cNvSpPr>
          <p:nvPr>
            <p:ph type="ftr" idx="11"/>
          </p:nvPr>
        </p:nvSpPr>
        <p:spPr>
          <a:ln/>
        </p:spPr>
        <p:txBody>
          <a:bodyPr/>
          <a:lstStyle>
            <a:lvl1pPr>
              <a:defRPr/>
            </a:lvl1pPr>
          </a:lstStyle>
          <a:p>
            <a:pPr>
              <a:defRPr/>
            </a:pPr>
            <a:r>
              <a:rPr lang="en-US">
                <a:solidFill>
                  <a:srgbClr val="000000"/>
                </a:solidFill>
              </a:rPr>
              <a:t>Jon Rosdahl (Qualcomm)</a:t>
            </a:r>
          </a:p>
        </p:txBody>
      </p:sp>
      <p:sp>
        <p:nvSpPr>
          <p:cNvPr id="4" name="Rectangle 5"/>
          <p:cNvSpPr>
            <a:spLocks noGrp="1" noChangeArrowheads="1"/>
          </p:cNvSpPr>
          <p:nvPr>
            <p:ph type="sldNum" idx="12"/>
          </p:nvPr>
        </p:nvSpPr>
        <p:spPr>
          <a:ln/>
        </p:spPr>
        <p:txBody>
          <a:bodyPr/>
          <a:lstStyle>
            <a:lvl1pPr>
              <a:defRPr/>
            </a:lvl1pPr>
          </a:lstStyle>
          <a:p>
            <a:pPr>
              <a:defRPr/>
            </a:pPr>
            <a:r>
              <a:rPr lang="en-US" altLang="en-US">
                <a:solidFill>
                  <a:srgbClr val="000000"/>
                </a:solidFill>
              </a:rPr>
              <a:t>Slide </a:t>
            </a:r>
            <a:fld id="{15ECB0D5-842F-47F7-9F0C-DE88E9DC97C4}" type="slidenum">
              <a:rPr lang="en-US" altLang="en-US" smtClean="0">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407822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4154410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3"/>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defTabSz="445234"/>
            <a:r>
              <a:rPr lang="en-US"/>
              <a:t>March 2022</a:t>
            </a:r>
            <a:endParaRPr lang="en-GB" dirty="0"/>
          </a:p>
        </p:txBody>
      </p:sp>
      <p:sp>
        <p:nvSpPr>
          <p:cNvPr id="5" name="Rectangle 4"/>
          <p:cNvSpPr>
            <a:spLocks noGrp="1" noChangeArrowheads="1"/>
          </p:cNvSpPr>
          <p:nvPr>
            <p:ph type="ftr" idx="11"/>
          </p:nvPr>
        </p:nvSpPr>
        <p:spPr>
          <a:ln/>
        </p:spPr>
        <p:txBody>
          <a:bodyPr/>
          <a:lstStyle>
            <a:lvl1pPr>
              <a:defRPr/>
            </a:lvl1pPr>
          </a:lstStyle>
          <a:p>
            <a:pPr defTabSz="445234"/>
            <a:r>
              <a:rPr lang="en-GB"/>
              <a:t>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defTabSz="445234"/>
            <a:r>
              <a:rPr lang="en-GB"/>
              <a:t>Slide </a:t>
            </a:r>
            <a:fld id="{D09C756B-EB39-4236-ADBB-73052B179AE4}" type="slidenum">
              <a:rPr lang="en-GB" smtClean="0"/>
              <a:pPr defTabSz="445234"/>
              <a:t>‹#›</a:t>
            </a:fld>
            <a:endParaRPr lang="en-GB" dirty="0"/>
          </a:p>
        </p:txBody>
      </p:sp>
    </p:spTree>
    <p:extLst>
      <p:ext uri="{BB962C8B-B14F-4D97-AF65-F5344CB8AC3E}">
        <p14:creationId xmlns:p14="http://schemas.microsoft.com/office/powerpoint/2010/main" val="535940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2" y="685803"/>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2"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9" y="303217"/>
            <a:ext cx="1710397" cy="30320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defTabSz="445234"/>
            <a:r>
              <a:rPr lang="en-US"/>
              <a:t>March 2022</a:t>
            </a:r>
            <a:endParaRPr lang="en-GB" dirty="0"/>
          </a:p>
        </p:txBody>
      </p:sp>
      <p:sp>
        <p:nvSpPr>
          <p:cNvPr id="1028" name="Rectangle 4"/>
          <p:cNvSpPr>
            <a:spLocks noGrp="1" noChangeArrowheads="1"/>
          </p:cNvSpPr>
          <p:nvPr>
            <p:ph type="ftr"/>
          </p:nvPr>
        </p:nvSpPr>
        <p:spPr bwMode="auto">
          <a:xfrm>
            <a:off x="8688288" y="6475416"/>
            <a:ext cx="2701498" cy="27699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800">
                <a:solidFill>
                  <a:srgbClr val="000000"/>
                </a:solidFill>
                <a:ea typeface="Arial Unicode MS" pitchFamily="34" charset="-128"/>
                <a:cs typeface="Arial Unicode MS" pitchFamily="34" charset="-128"/>
              </a:defRPr>
            </a:lvl1pPr>
          </a:lstStyle>
          <a:p>
            <a:pPr defTabSz="445234"/>
            <a:r>
              <a:rPr lang="en-GB"/>
              <a:t>Jon Rosdahl (Qualcomm)</a:t>
            </a:r>
            <a:endParaRPr lang="en-GB" dirty="0"/>
          </a:p>
        </p:txBody>
      </p:sp>
      <p:sp>
        <p:nvSpPr>
          <p:cNvPr id="1029" name="Rectangle 5"/>
          <p:cNvSpPr>
            <a:spLocks noGrp="1" noChangeArrowheads="1"/>
          </p:cNvSpPr>
          <p:nvPr>
            <p:ph type="sldNum"/>
          </p:nvPr>
        </p:nvSpPr>
        <p:spPr bwMode="auto">
          <a:xfrm>
            <a:off x="5663952" y="6475416"/>
            <a:ext cx="83421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a:solidFill>
                  <a:srgbClr val="000000"/>
                </a:solidFill>
                <a:latin typeface="Times New Roman" pitchFamily="16" charset="0"/>
                <a:ea typeface="MS Gothic" charset="-128"/>
                <a:cs typeface="Arial Unicode MS" charset="0"/>
              </a:defRPr>
            </a:lvl1pPr>
          </a:lstStyle>
          <a:p>
            <a:pPr defTabSz="445234"/>
            <a:r>
              <a:rPr lang="en-GB"/>
              <a:t>Slide </a:t>
            </a:r>
            <a:fld id="{D09C756B-EB39-4236-ADBB-73052B179AE4}" type="slidenum">
              <a:rPr lang="en-GB" smtClean="0"/>
              <a:pPr defTabSz="445234"/>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31" name="Rectangle 7"/>
          <p:cNvSpPr>
            <a:spLocks noChangeArrowheads="1"/>
          </p:cNvSpPr>
          <p:nvPr/>
        </p:nvSpPr>
        <p:spPr bwMode="auto">
          <a:xfrm>
            <a:off x="912286" y="6475413"/>
            <a:ext cx="628377" cy="276999"/>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1800">
              <a:latin typeface="Times New Roman" pitchFamily="16" charset="0"/>
              <a:ea typeface="MS Gothic" charset="-128"/>
              <a:cs typeface="+mn-cs"/>
            </a:endParaRPr>
          </a:p>
        </p:txBody>
      </p:sp>
      <p:sp>
        <p:nvSpPr>
          <p:cNvPr id="10" name="Date Placeholder 3"/>
          <p:cNvSpPr txBox="1">
            <a:spLocks/>
          </p:cNvSpPr>
          <p:nvPr/>
        </p:nvSpPr>
        <p:spPr bwMode="auto">
          <a:xfrm>
            <a:off x="4775201"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b="1" dirty="0">
                <a:solidFill>
                  <a:schemeClr val="tx1"/>
                </a:solidFill>
                <a:latin typeface="Times New Roman" pitchFamily="16" charset="0"/>
                <a:ea typeface="MS Gothic" charset="-128"/>
                <a:cs typeface="Arial Unicode MS" charset="0"/>
              </a:rPr>
              <a:t>doc.: </a:t>
            </a:r>
            <a:r>
              <a:rPr lang="en-GB" sz="1800" b="1" dirty="0">
                <a:solidFill>
                  <a:schemeClr val="tx1"/>
                </a:solidFill>
                <a:latin typeface="Times New Roman" pitchFamily="16" charset="0"/>
                <a:ea typeface="MS Gothic" charset="-128"/>
                <a:cs typeface="Arial Unicode MS" charset="0"/>
              </a:rPr>
              <a:t>IEEE</a:t>
            </a:r>
            <a:r>
              <a:rPr lang="en-GB" sz="2000" b="1" dirty="0">
                <a:solidFill>
                  <a:schemeClr val="tx1"/>
                </a:solidFill>
                <a:latin typeface="Times New Roman" pitchFamily="16" charset="0"/>
                <a:ea typeface="MS Gothic" charset="-128"/>
                <a:cs typeface="Arial Unicode MS" charset="0"/>
              </a:rPr>
              <a:t> 802.</a:t>
            </a:r>
            <a:r>
              <a:rPr lang="en-US" sz="2000" b="1" dirty="0">
                <a:solidFill>
                  <a:schemeClr val="tx1"/>
                </a:solidFill>
                <a:effectLst/>
              </a:rPr>
              <a:t>11-22-0268r2</a:t>
            </a:r>
          </a:p>
        </p:txBody>
      </p:sp>
    </p:spTree>
    <p:extLst>
      <p:ext uri="{BB962C8B-B14F-4D97-AF65-F5344CB8AC3E}">
        <p14:creationId xmlns:p14="http://schemas.microsoft.com/office/powerpoint/2010/main" val="350243259"/>
      </p:ext>
    </p:extLst>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1" fontAlgn="base" hangingPunct="1">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1" fontAlgn="base" hangingPunct="1">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1" fontAlgn="base" hangingPunct="1">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1" fontAlgn="base" hangingPunct="1">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1-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120-29-0PNP-ieee-802-lmsc-chairs-guidelines.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ec/dcn/22/ec-22-0018-00-00EC-draft-ieee-p802-3dg-csd.pdf" TargetMode="External"/><Relationship Id="rId13" Type="http://schemas.openxmlformats.org/officeDocument/2006/relationships/hyperlink" Target="https://mentor.ieee.org/802.15/dcn/22/15-22-0087-01-006a-ieee-802-criteria-for-standards-development-for-p802-15-6ma-revision.docx" TargetMode="External"/><Relationship Id="rId3" Type="http://schemas.openxmlformats.org/officeDocument/2006/relationships/hyperlink" Target="https://ieee802.org/1/files/public/docs2022/dt-draft-PAR-0122-v01.pdf" TargetMode="External"/><Relationship Id="rId7" Type="http://schemas.openxmlformats.org/officeDocument/2006/relationships/hyperlink" Target="https://mentor.ieee.org/802-ec/dcn/22/ec-22-0017-00-00EC-draft-ieee-p802-3dg-par.pdf" TargetMode="External"/><Relationship Id="rId12" Type="http://schemas.openxmlformats.org/officeDocument/2006/relationships/hyperlink" Target="https://mentor.ieee.org/802.15/dcn/22/15-22-0088-00-006a-par-revision-draft.pdf" TargetMode="External"/><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u-draft-CSD-0122-v01.pdf" TargetMode="External"/><Relationship Id="rId11" Type="http://schemas.openxmlformats.org/officeDocument/2006/relationships/hyperlink" Target="https://mentor.ieee.org/802-ec/dcn/21/ec-21-0192-00-ACSD-p802-15-6a.pdf" TargetMode="External"/><Relationship Id="rId5" Type="http://schemas.openxmlformats.org/officeDocument/2006/relationships/hyperlink" Target="https://ieee802.org/1/files/public/docs2022/du-draft-PAR-0122-v01.pdf" TargetMode="External"/><Relationship Id="rId10" Type="http://schemas.openxmlformats.org/officeDocument/2006/relationships/hyperlink" Target="https://mentor.ieee.org/802.15/dcn/22/15-22-0067-00-0000-p802-15-6a-par-withdraw.pdf" TargetMode="External"/><Relationship Id="rId4" Type="http://schemas.openxmlformats.org/officeDocument/2006/relationships/hyperlink" Target="https://ieee802.org/1/files/public/docs2022/dt-draft-CSD-0122-v01.pdf" TargetMode="External"/><Relationship Id="rId9" Type="http://schemas.openxmlformats.org/officeDocument/2006/relationships/hyperlink" Target="https://mentor.ieee.org/802.15/dcn/22/15-22-0048-00-0000-p802-15-12-par-withdraw.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21/11-21-1779-01-0PAR-par-minutes-november-2020-session.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ieee802.org/1/files/public/docs2022/du-draft-CSD-0122-v01.pdf" TargetMode="External"/><Relationship Id="rId13" Type="http://schemas.openxmlformats.org/officeDocument/2006/relationships/hyperlink" Target="https://mentor.ieee.org/802-ec/dcn/21/ec-21-0192-00-ACSD-p802-15-6a.pdf" TargetMode="External"/><Relationship Id="rId3" Type="http://schemas.openxmlformats.org/officeDocument/2006/relationships/hyperlink" Target="https://mentor.ieee.org/802-ec/dcn/22/ec-22-0018-00-00EC-draft-ieee-p802-3dg-csd.pdf" TargetMode="External"/><Relationship Id="rId7" Type="http://schemas.openxmlformats.org/officeDocument/2006/relationships/hyperlink" Target="https://ieee802.org/1/files/public/docs2022/du-draft-PAR-0122-v01.pdf" TargetMode="External"/><Relationship Id="rId12" Type="http://schemas.openxmlformats.org/officeDocument/2006/relationships/hyperlink" Target="https://mentor.ieee.org/802.15/dcn/22/15-22-0067-00-0000-p802-15-6a-par-withdraw.pdf" TargetMode="External"/><Relationship Id="rId2" Type="http://schemas.openxmlformats.org/officeDocument/2006/relationships/hyperlink" Target="https://mentor.ieee.org/802-ec/dcn/22/ec-22-0017-00-00EC-draft-ieee-p802-3dg-par.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t-draft-CSD-0122-v01.pdf" TargetMode="External"/><Relationship Id="rId11" Type="http://schemas.openxmlformats.org/officeDocument/2006/relationships/hyperlink" Target="https://mentor.ieee.org/802.15/dcn/22/15-22-0048-00-0000-p802-15-12-par-withdraw.pdf" TargetMode="External"/><Relationship Id="rId5" Type="http://schemas.openxmlformats.org/officeDocument/2006/relationships/hyperlink" Target="https://ieee802.org/1/files/public/docs2022/dt-draft-PAR-0122-v01.pdf" TargetMode="External"/><Relationship Id="rId10" Type="http://schemas.openxmlformats.org/officeDocument/2006/relationships/hyperlink" Target="https://mentor.ieee.org/802.15/dcn/22/15-22-0087-01-006a-ieee-802-criteria-for-standards-development-for-p802-15-6ma-revision.docx" TargetMode="External"/><Relationship Id="rId4" Type="http://schemas.openxmlformats.org/officeDocument/2006/relationships/hyperlink" Target="https://ieee802.org/1/files/public/docs2022/802-rev-draft-PAR-0122-v02.pdf" TargetMode="External"/><Relationship Id="rId9" Type="http://schemas.openxmlformats.org/officeDocument/2006/relationships/hyperlink" Target="https://mentor.ieee.org/802.15/dcn/22/15-22-0088-00-006a-par-revision-draft.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ec/dcn/22/ec-22-0018-00-00EC-draft-ieee-p802-3dg-csd.pdf" TargetMode="External"/><Relationship Id="rId2" Type="http://schemas.openxmlformats.org/officeDocument/2006/relationships/hyperlink" Target="https://mentor.ieee.org/802-ec/dcn/22/ec-22-0017-00-00EC-draft-ieee-p802-3dg-par.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mentor.ieee.org/802-ec/dcn/22/ec-22-0018-00-00EC-draft-ieee-p802-3dg-csd.pdf" TargetMode="External"/><Relationship Id="rId13" Type="http://schemas.openxmlformats.org/officeDocument/2006/relationships/hyperlink" Target="https://mentor.ieee.org/802.15/dcn/22/15-22-0087-01-006a-ieee-802-criteria-for-standards-development-for-p802-15-6ma-revision.docx" TargetMode="External"/><Relationship Id="rId3" Type="http://schemas.openxmlformats.org/officeDocument/2006/relationships/hyperlink" Target="https://ieee802.org/1/files/public/docs2022/dt-draft-PAR-0122-v01.pdf" TargetMode="External"/><Relationship Id="rId7" Type="http://schemas.openxmlformats.org/officeDocument/2006/relationships/hyperlink" Target="https://mentor.ieee.org/802-ec/dcn/22/ec-22-0017-00-00EC-draft-ieee-p802-3dg-par.pdf" TargetMode="External"/><Relationship Id="rId12" Type="http://schemas.openxmlformats.org/officeDocument/2006/relationships/hyperlink" Target="https://mentor.ieee.org/802.15/dcn/22/15-22-0088-00-006a-par-revision-draft.pdf" TargetMode="External"/><Relationship Id="rId2" Type="http://schemas.openxmlformats.org/officeDocument/2006/relationships/hyperlink" Target="https://ieee802.org/1/files/public/docs2022/802-rev-draft-PAR-0122-v02.pdf" TargetMode="External"/><Relationship Id="rId1" Type="http://schemas.openxmlformats.org/officeDocument/2006/relationships/slideLayout" Target="../slideLayouts/slideLayout2.xml"/><Relationship Id="rId6" Type="http://schemas.openxmlformats.org/officeDocument/2006/relationships/hyperlink" Target="https://ieee802.org/1/files/public/docs2022/du-draft-CSD-0122-v01.pdf" TargetMode="External"/><Relationship Id="rId11" Type="http://schemas.openxmlformats.org/officeDocument/2006/relationships/hyperlink" Target="https://mentor.ieee.org/802-ec/dcn/21/ec-21-0192-00-ACSD-p802-15-6a.pdf" TargetMode="External"/><Relationship Id="rId5" Type="http://schemas.openxmlformats.org/officeDocument/2006/relationships/hyperlink" Target="https://ieee802.org/1/files/public/docs2022/du-draft-PAR-0122-v01.pdf" TargetMode="External"/><Relationship Id="rId10" Type="http://schemas.openxmlformats.org/officeDocument/2006/relationships/hyperlink" Target="https://mentor.ieee.org/802.15/dcn/22/15-22-0067-00-0000-p802-15-6a-par-withdraw.pdf" TargetMode="External"/><Relationship Id="rId4" Type="http://schemas.openxmlformats.org/officeDocument/2006/relationships/hyperlink" Target="https://ieee802.org/1/files/public/docs2022/dt-draft-CSD-0122-v01.pdf" TargetMode="External"/><Relationship Id="rId9" Type="http://schemas.openxmlformats.org/officeDocument/2006/relationships/hyperlink" Target="https://mentor.ieee.org/802.15/dcn/22/15-22-0048-00-0000-p802-15-12-par-withdraw.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ieee802.org/1/files/public/docs2022/dt-draft-CSD-0122-v01.pdf" TargetMode="External"/><Relationship Id="rId2" Type="http://schemas.openxmlformats.org/officeDocument/2006/relationships/hyperlink" Target="https://ieee802.org/1/files/public/docs2022/dt-draft-PAR-0122-v01.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ieee802.org/1/files/public/docs2022/du-draft-CSD-0122-v01.pdf" TargetMode="External"/><Relationship Id="rId2" Type="http://schemas.openxmlformats.org/officeDocument/2006/relationships/hyperlink" Target="https://ieee802.org/1/files/public/docs2022/du-draft-PAR-0122-v01.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5/dcn/22/15-22-0087-01-006a-ieee-802-criteria-for-standards-development-for-p802-15-6ma-revision.docx" TargetMode="External"/><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5/dcn/22/15-22-0087-01-006a-ieee-802-criteria-for-standards-development-for-p802-15-6ma-revision.docx" TargetMode="External"/><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5/dcn/22/15-22-0087-01-006a-ieee-802-criteria-for-standards-development-for-p802-15-6ma-revision.docx" TargetMode="External"/><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22/15-22-0087-01-006a-ieee-802-criteria-for-standards-development-for-p802-15-6ma-revision.docx" TargetMode="External"/><Relationship Id="rId2" Type="http://schemas.openxmlformats.org/officeDocument/2006/relationships/hyperlink" Target="https://mentor.ieee.org/802.15/dcn/22/15-22-0088-00-006a-par-revision-draft.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5/dcn/22/15-22-0048-00-0000-p802-15-12-par-withdraw.pdf"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ec/dcn/21/ec-21-0192-00-ACSD-p802-15-6a.pdf" TargetMode="External"/><Relationship Id="rId2" Type="http://schemas.openxmlformats.org/officeDocument/2006/relationships/hyperlink" Target="https://mentor.ieee.org/802.15/dcn/22/15-22-0067-00-0000-p802-15-6a-par-withdraw.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ec/dcn/22/ec-22-0038-00-00EC-draft-ieee-p802-3cz-csd-modification.pdf" TargetMode="External"/><Relationship Id="rId2" Type="http://schemas.openxmlformats.org/officeDocument/2006/relationships/hyperlink" Target="https://mentor.ieee.org/802-ec/dcn/22/ec-22-0039-00-00EC-draft-ieee-p802-3cz-par-modification.pdf" TargetMode="External"/><Relationship Id="rId1" Type="http://schemas.openxmlformats.org/officeDocument/2006/relationships/slideLayout" Target="../slideLayouts/slideLayout2.xml"/><Relationship Id="rId5" Type="http://schemas.openxmlformats.org/officeDocument/2006/relationships/hyperlink" Target="https://mentor.ieee.org/802-ec/dcn/22/ec-22-0036-00-00EC-draft-ieee-p802-3dh-csd.pdf" TargetMode="External"/><Relationship Id="rId4" Type="http://schemas.openxmlformats.org/officeDocument/2006/relationships/hyperlink" Target="https://mentor.ieee.org/802-ec/dcn/22/ec-22-0037-00-00EC-draft-ieee-p802-3dh-par.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ieee802.org/PARs.s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grouper.ieee.org/groups/802/PAR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1/11-21-1779-01-0PAR-par-minutes-november-2020-session.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b="0" i="0" dirty="0">
                <a:solidFill>
                  <a:srgbClr val="000000"/>
                </a:solidFill>
                <a:effectLst/>
                <a:latin typeface="Verdana" panose="020B0604030504040204" pitchFamily="34" charset="0"/>
              </a:rPr>
              <a:t>PAR Review SC - Meeting Agenda and Comment slides – March 2022 - Electronic Plenary</a:t>
            </a:r>
            <a:endParaRPr lang="en-GB" dirty="0"/>
          </a:p>
        </p:txBody>
      </p:sp>
      <p:sp>
        <p:nvSpPr>
          <p:cNvPr id="3074" name="Rectangle 2"/>
          <p:cNvSpPr>
            <a:spLocks noGrp="1" noChangeArrowheads="1"/>
          </p:cNvSpPr>
          <p:nvPr>
            <p:ph idx="1"/>
          </p:nvPr>
        </p:nvSpPr>
        <p:spPr>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2022-03-09</a:t>
            </a:r>
          </a:p>
        </p:txBody>
      </p:sp>
      <p:sp>
        <p:nvSpPr>
          <p:cNvPr id="6" name="Date Placeholder 3"/>
          <p:cNvSpPr>
            <a:spLocks noGrp="1"/>
          </p:cNvSpPr>
          <p:nvPr>
            <p:ph type="dt" idx="10"/>
          </p:nvPr>
        </p:nvSpPr>
        <p:spPr/>
        <p:txBody>
          <a:bodyPr/>
          <a:lstStyle/>
          <a:p>
            <a:r>
              <a:rPr lang="en-US"/>
              <a:t>March 2022</a:t>
            </a:r>
            <a:endParaRPr lang="en-GB" dirty="0"/>
          </a:p>
        </p:txBody>
      </p:sp>
      <p:sp>
        <p:nvSpPr>
          <p:cNvPr id="7" name="Footer Placeholder 4"/>
          <p:cNvSpPr>
            <a:spLocks noGrp="1"/>
          </p:cNvSpPr>
          <p:nvPr>
            <p:ph type="ftr" idx="11"/>
          </p:nvPr>
        </p:nvSpPr>
        <p:spPr/>
        <p:txBody>
          <a:bodyPr/>
          <a:lstStyle/>
          <a:p>
            <a:r>
              <a:rPr lang="en-GB"/>
              <a:t>Jon Rosdahl (Qualcomm)</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57025170"/>
              </p:ext>
            </p:extLst>
          </p:nvPr>
        </p:nvGraphicFramePr>
        <p:xfrm>
          <a:off x="2057400" y="2590805"/>
          <a:ext cx="8001000" cy="2422525"/>
        </p:xfrm>
        <a:graphic>
          <a:graphicData uri="http://schemas.openxmlformats.org/presentationml/2006/ole">
            <mc:AlternateContent xmlns:mc="http://schemas.openxmlformats.org/markup-compatibility/2006">
              <mc:Choice xmlns:v="urn:schemas-microsoft-com:vml" Requires="v">
                <p:oleObj name="Document" r:id="rId3" imgW="8289564" imgH="2521714" progId="Word.Document.8">
                  <p:embed/>
                </p:oleObj>
              </mc:Choice>
              <mc:Fallback>
                <p:oleObj name="Document" r:id="rId3" imgW="8289564" imgH="2521714" progId="Word.Document.8">
                  <p:embed/>
                  <p:pic>
                    <p:nvPicPr>
                      <p:cNvPr id="3075" name="Object 3"/>
                      <p:cNvPicPr>
                        <a:picLocks noChangeAspect="1" noChangeArrowheads="1"/>
                      </p:cNvPicPr>
                      <p:nvPr/>
                    </p:nvPicPr>
                    <p:blipFill>
                      <a:blip r:embed="rId4"/>
                      <a:srcRect/>
                      <a:stretch>
                        <a:fillRect/>
                      </a:stretch>
                    </p:blipFill>
                    <p:spPr bwMode="auto">
                      <a:xfrm>
                        <a:off x="2057400" y="2590805"/>
                        <a:ext cx="8001000" cy="24225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2121694" y="22464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771915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(29 August 2021)</a:t>
            </a:r>
            <a:r>
              <a:rPr lang="en-US" altLang="en-US" sz="2000" dirty="0"/>
              <a:t> </a:t>
            </a:r>
          </a:p>
          <a:p>
            <a:pPr lvl="1"/>
            <a:r>
              <a:rPr lang="en-US" altLang="en-US" sz="1800" dirty="0">
                <a:hlinkClick r:id="rId5"/>
              </a:rPr>
              <a:t>https://mentor.ieee.org/802-ec/dcn/21/ec-21-0207-21-0PNP-ieee-802-lmsc-working-group-policies-and-procedures.pdf</a:t>
            </a:r>
            <a:endParaRPr lang="en-US" altLang="en-US" sz="1800" dirty="0"/>
          </a:p>
          <a:p>
            <a:r>
              <a:rPr lang="en-US" sz="2000" dirty="0"/>
              <a:t>IEEE 802 LMSC Chair's Guidelines (23 July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p>
        </p:txBody>
      </p:sp>
    </p:spTree>
    <p:extLst>
      <p:ext uri="{BB962C8B-B14F-4D97-AF65-F5344CB8AC3E}">
        <p14:creationId xmlns:p14="http://schemas.microsoft.com/office/powerpoint/2010/main" val="233286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819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US"/>
          </a:p>
        </p:txBody>
      </p:sp>
      <p:sp>
        <p:nvSpPr>
          <p:cNvPr id="819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p>
        </p:txBody>
      </p:sp>
    </p:spTree>
    <p:extLst>
      <p:ext uri="{BB962C8B-B14F-4D97-AF65-F5344CB8AC3E}">
        <p14:creationId xmlns:p14="http://schemas.microsoft.com/office/powerpoint/2010/main" val="925929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B43754-1163-4B0C-8310-62C38E10D93C}"/>
              </a:ext>
            </a:extLst>
          </p:cNvPr>
          <p:cNvSpPr>
            <a:spLocks noGrp="1"/>
          </p:cNvSpPr>
          <p:nvPr>
            <p:ph type="title"/>
          </p:nvPr>
        </p:nvSpPr>
        <p:spPr>
          <a:xfrm>
            <a:off x="914402" y="685803"/>
            <a:ext cx="10361084" cy="1087013"/>
          </a:xfrm>
        </p:spPr>
        <p:txBody>
          <a:bodyPr/>
          <a:lstStyle/>
          <a:p>
            <a:r>
              <a:rPr lang="en-US" sz="2400" dirty="0"/>
              <a:t>IEEE 802 PARs &amp; ICAIDs under consideration</a:t>
            </a:r>
            <a:br>
              <a:rPr lang="en-US" sz="2400" dirty="0"/>
            </a:br>
            <a:r>
              <a:rPr lang="en-US" sz="2400" dirty="0"/>
              <a:t>for 7 &amp; 9 March 2022, 802 EC Teleconferences</a:t>
            </a:r>
          </a:p>
        </p:txBody>
      </p:sp>
      <p:sp>
        <p:nvSpPr>
          <p:cNvPr id="4" name="Date Placeholder 3">
            <a:extLst>
              <a:ext uri="{FF2B5EF4-FFF2-40B4-BE49-F238E27FC236}">
                <a16:creationId xmlns:a16="http://schemas.microsoft.com/office/drawing/2014/main" id="{6FF350B7-E5CE-41F0-99E9-3A5050C16B3F}"/>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4AAACEF-B513-4572-B476-9E4E8BE6A700}"/>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12FA1E8-46A1-4F71-B8FE-649504112FD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8" name="Content Placeholder 7">
            <a:extLst>
              <a:ext uri="{FF2B5EF4-FFF2-40B4-BE49-F238E27FC236}">
                <a16:creationId xmlns:a16="http://schemas.microsoft.com/office/drawing/2014/main" id="{A17284DF-72F3-4BE4-A17D-B2B7EC7499F0}"/>
              </a:ext>
            </a:extLst>
          </p:cNvPr>
          <p:cNvSpPr>
            <a:spLocks noGrp="1"/>
          </p:cNvSpPr>
          <p:nvPr>
            <p:ph idx="1"/>
          </p:nvPr>
        </p:nvSpPr>
        <p:spPr>
          <a:xfrm>
            <a:off x="914402" y="1772816"/>
            <a:ext cx="10547392" cy="4702599"/>
          </a:xfrm>
        </p:spPr>
        <p:txBody>
          <a:bodyPr/>
          <a:lstStyle/>
          <a:p>
            <a:r>
              <a:rPr lang="en-US" sz="2000" b="1" dirty="0"/>
              <a:t>Mar 4 -18, 2022 Electronic Plenary</a:t>
            </a:r>
          </a:p>
          <a:p>
            <a:pPr>
              <a:buFont typeface="Arial" panose="020B0604020202020204" pitchFamily="34" charset="0"/>
              <a:buChar char="•"/>
            </a:pPr>
            <a:r>
              <a:rPr lang="en-US" sz="2000" dirty="0"/>
              <a:t>802-Rev - Standard - Overview and Architecture, </a:t>
            </a:r>
            <a:r>
              <a:rPr lang="en-US" sz="2000" dirty="0">
                <a:hlinkClick r:id="rId2"/>
              </a:rPr>
              <a:t>PAR Revision</a:t>
            </a:r>
            <a:endParaRPr lang="en-US" sz="2000" dirty="0"/>
          </a:p>
          <a:p>
            <a:pPr>
              <a:buFont typeface="Arial" panose="020B0604020202020204" pitchFamily="34" charset="0"/>
              <a:buChar char="•"/>
            </a:pPr>
            <a:r>
              <a:rPr lang="en-US" sz="2000" dirty="0"/>
              <a:t>802.1Qdt - Amendment: Priority-based Flow Control Enhancements, </a:t>
            </a:r>
            <a:r>
              <a:rPr lang="en-US" sz="2000" dirty="0">
                <a:hlinkClick r:id="rId3"/>
              </a:rPr>
              <a:t>PAR</a:t>
            </a:r>
            <a:r>
              <a:rPr lang="en-US" sz="2000" dirty="0"/>
              <a:t> and </a:t>
            </a:r>
            <a:r>
              <a:rPr lang="en-US" sz="2000" dirty="0">
                <a:hlinkClick r:id="rId4"/>
              </a:rPr>
              <a:t>CSD</a:t>
            </a:r>
            <a:endParaRPr lang="en-US" sz="2000" dirty="0"/>
          </a:p>
          <a:p>
            <a:pPr>
              <a:buFont typeface="Arial" panose="020B0604020202020204" pitchFamily="34" charset="0"/>
              <a:buChar char="•"/>
            </a:pPr>
            <a:r>
              <a:rPr lang="en-US" sz="2000" dirty="0"/>
              <a:t>802.1DU - Standard for Cut-Through Forwarding Bridges and Bridged Networks, </a:t>
            </a:r>
            <a:r>
              <a:rPr lang="en-US" sz="2000" dirty="0">
                <a:hlinkClick r:id="rId5"/>
              </a:rPr>
              <a:t>PAR</a:t>
            </a:r>
            <a:r>
              <a:rPr lang="en-US" sz="2000" dirty="0"/>
              <a:t> and </a:t>
            </a:r>
            <a:r>
              <a:rPr lang="en-US" sz="2000" dirty="0">
                <a:hlinkClick r:id="rId6"/>
              </a:rPr>
              <a:t>CSD</a:t>
            </a:r>
            <a:endParaRPr lang="en-US" sz="2000" dirty="0"/>
          </a:p>
          <a:p>
            <a:pPr>
              <a:buFont typeface="Arial" panose="020B0604020202020204" pitchFamily="34" charset="0"/>
              <a:buChar char="•"/>
            </a:pPr>
            <a:r>
              <a:rPr lang="en-US" sz="2000" dirty="0"/>
              <a:t>802.3dg - Amendment: Physical Layer Specifications and Management Parameters for 100Mb/s Operation and Associated Power Delivery over a Single Balanced Pair of Conductors, </a:t>
            </a:r>
            <a:r>
              <a:rPr lang="en-US" sz="2000" dirty="0">
                <a:hlinkClick r:id="rId7"/>
              </a:rPr>
              <a:t>PAR</a:t>
            </a:r>
            <a:r>
              <a:rPr lang="en-US" sz="2000" dirty="0"/>
              <a:t> and </a:t>
            </a:r>
            <a:r>
              <a:rPr lang="en-US" sz="2000" dirty="0">
                <a:hlinkClick r:id="rId8"/>
              </a:rPr>
              <a:t>CSD</a:t>
            </a:r>
            <a:endParaRPr lang="en-US" sz="2000" dirty="0"/>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US" sz="2000" b="1" i="0" u="none" strike="noStrike" kern="0" cap="none" spc="0" normalizeH="0" baseline="0" noProof="0" dirty="0">
                <a:ln>
                  <a:noFill/>
                </a:ln>
                <a:solidFill>
                  <a:srgbClr val="000000"/>
                </a:solidFill>
                <a:effectLst/>
                <a:uLnTx/>
                <a:uFillTx/>
                <a:ea typeface="MS Gothic"/>
              </a:rPr>
              <a:t>802.15.12 - Upper Layer Interface (ULI) for IEEE 802.15.4 Low-Rate Wireless Networks, </a:t>
            </a:r>
            <a:r>
              <a:rPr kumimoji="0" lang="en-US" sz="2000" b="1" i="0" u="none" strike="noStrike" kern="0" cap="none" spc="0" normalizeH="0" baseline="0" noProof="0" dirty="0">
                <a:ln>
                  <a:noFill/>
                </a:ln>
                <a:solidFill>
                  <a:srgbClr val="000000"/>
                </a:solidFill>
                <a:effectLst/>
                <a:uLnTx/>
                <a:uFillTx/>
                <a:ea typeface="MS Gothic"/>
                <a:hlinkClick r:id="rId9"/>
              </a:rPr>
              <a:t>PAR Withdrawal</a:t>
            </a:r>
            <a:endParaRPr kumimoji="0" lang="en-US" sz="2000" b="1" i="0" u="none" strike="noStrike" kern="0" cap="none" spc="0" normalizeH="0" baseline="0" noProof="0" dirty="0">
              <a:ln>
                <a:noFill/>
              </a:ln>
              <a:solidFill>
                <a:srgbClr val="000000"/>
              </a:solidFill>
              <a:effectLst/>
              <a:uLnTx/>
              <a:uFillTx/>
              <a:ea typeface="MS Gothic"/>
            </a:endParaRPr>
          </a:p>
          <a:p>
            <a:pPr>
              <a:buFont typeface="Arial" panose="020B0604020202020204" pitchFamily="34" charset="0"/>
              <a:buChar char="•"/>
            </a:pPr>
            <a:r>
              <a:rPr lang="en-US" sz="2000" dirty="0"/>
              <a:t>802.15.6a - Amendment: Dependable Human and Vehicle Body Area Networks, </a:t>
            </a:r>
            <a:r>
              <a:rPr lang="en-US" sz="2000" dirty="0">
                <a:hlinkClick r:id="rId10"/>
              </a:rPr>
              <a:t>PAR Withdrawal</a:t>
            </a:r>
            <a:r>
              <a:rPr lang="en-US" sz="2000" dirty="0"/>
              <a:t> and </a:t>
            </a:r>
            <a:r>
              <a:rPr lang="en-US" sz="2000" dirty="0">
                <a:hlinkClick r:id="rId11"/>
              </a:rPr>
              <a:t>CSD</a:t>
            </a:r>
            <a:endParaRPr lang="en-US" sz="2000" dirty="0"/>
          </a:p>
          <a:p>
            <a:pPr>
              <a:buFont typeface="Arial" panose="020B0604020202020204" pitchFamily="34" charset="0"/>
              <a:buChar char="•"/>
            </a:pPr>
            <a:r>
              <a:rPr lang="en-US" sz="2000" dirty="0"/>
              <a:t>802.15.6ma - Standard -  Wireless Body Area Networks, </a:t>
            </a:r>
            <a:r>
              <a:rPr lang="en-US" sz="2000" dirty="0">
                <a:hlinkClick r:id="rId12"/>
              </a:rPr>
              <a:t>PAR Revision</a:t>
            </a:r>
            <a:r>
              <a:rPr lang="en-US" sz="2000" dirty="0"/>
              <a:t> and </a:t>
            </a:r>
            <a:r>
              <a:rPr lang="en-US" sz="2000" dirty="0">
                <a:hlinkClick r:id="rId13"/>
              </a:rPr>
              <a:t>CSD</a:t>
            </a:r>
            <a:endParaRPr lang="en-US" sz="2000" dirty="0"/>
          </a:p>
          <a:p>
            <a:endParaRPr lang="en-US" altLang="en-US" sz="2000" dirty="0"/>
          </a:p>
          <a:p>
            <a:endParaRPr lang="en-US" sz="2000" dirty="0"/>
          </a:p>
        </p:txBody>
      </p:sp>
    </p:spTree>
    <p:extLst>
      <p:ext uri="{BB962C8B-B14F-4D97-AF65-F5344CB8AC3E}">
        <p14:creationId xmlns:p14="http://schemas.microsoft.com/office/powerpoint/2010/main" val="209930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altLang="en-US" sz="2800" dirty="0"/>
              <a:t>Agenda for PAR Review SC –  March 7 &amp; 9, 2022</a:t>
            </a:r>
            <a:br>
              <a:rPr lang="en-US" altLang="en-US" sz="2800" dirty="0"/>
            </a:br>
            <a:r>
              <a:rPr lang="en-US" altLang="en-US" sz="2800" dirty="0"/>
              <a:t>Chair: Jon Rosdahl</a:t>
            </a:r>
            <a:endParaRPr lang="en-US" sz="2800" dirty="0"/>
          </a:p>
        </p:txBody>
      </p:sp>
      <p:sp>
        <p:nvSpPr>
          <p:cNvPr id="3" name="Content Placeholder 2"/>
          <p:cNvSpPr>
            <a:spLocks noGrp="1"/>
          </p:cNvSpPr>
          <p:nvPr>
            <p:ph idx="1"/>
          </p:nvPr>
        </p:nvSpPr>
        <p:spPr>
          <a:xfrm>
            <a:off x="914402" y="1744827"/>
            <a:ext cx="10361084" cy="4492485"/>
          </a:xfrm>
        </p:spPr>
        <p:txBody>
          <a:bodyPr>
            <a:normAutofit fontScale="70000" lnSpcReduction="20000"/>
          </a:bodyPr>
          <a:lstStyle/>
          <a:p>
            <a:pPr marL="0" indent="0"/>
            <a:r>
              <a:rPr lang="en-US" dirty="0"/>
              <a:t>Monday 7 March 2022 13:30-15:30 ET (18:30-20:30 UTC)</a:t>
            </a:r>
          </a:p>
          <a:p>
            <a:pPr marL="0" indent="0"/>
            <a:r>
              <a:rPr lang="en-US" dirty="0"/>
              <a:t>	Agenda:</a:t>
            </a:r>
          </a:p>
          <a:p>
            <a:pPr marL="1257300" lvl="2" indent="-457200">
              <a:buFont typeface="+mj-lt"/>
              <a:buAutoNum type="arabicPeriod"/>
            </a:pPr>
            <a:r>
              <a:rPr lang="en-US" sz="2000" dirty="0"/>
              <a:t>Welcome – Review Policies and Procedures slides.</a:t>
            </a:r>
          </a:p>
          <a:p>
            <a:pPr marL="1257300" lvl="2" indent="-457200">
              <a:buFont typeface="+mj-lt"/>
              <a:buAutoNum type="arabicPeriod"/>
            </a:pPr>
            <a:r>
              <a:rPr lang="en-US" sz="2000" dirty="0"/>
              <a:t>Approve Previous Minutes </a:t>
            </a:r>
          </a:p>
          <a:p>
            <a:pPr marL="1257300" lvl="2" indent="-457200">
              <a:buFont typeface="+mj-lt"/>
              <a:buAutoNum type="arabicPeriod"/>
            </a:pPr>
            <a:r>
              <a:rPr lang="en-US" sz="2000" dirty="0"/>
              <a:t>Determine order of review</a:t>
            </a:r>
          </a:p>
          <a:p>
            <a:pPr marL="1257300" lvl="2" indent="-457200">
              <a:buFont typeface="+mj-lt"/>
              <a:buAutoNum type="arabicPeriod"/>
            </a:pPr>
            <a:r>
              <a:rPr lang="en-US" sz="2000" dirty="0"/>
              <a:t>Review PARs/CSD posted for review this Electronic Plenary.</a:t>
            </a:r>
          </a:p>
          <a:p>
            <a:pPr marL="0" indent="0"/>
            <a:r>
              <a:rPr lang="en-US" dirty="0"/>
              <a:t>Wednesday 9 March 2022- 13:30-15:30 ET (18:30-20:30 UTC)</a:t>
            </a:r>
          </a:p>
          <a:p>
            <a:pPr marL="0" indent="0"/>
            <a:r>
              <a:rPr lang="en-US" dirty="0"/>
              <a:t>	Agenda:</a:t>
            </a:r>
          </a:p>
          <a:p>
            <a:pPr marL="1257300" lvl="2" indent="-457200">
              <a:buFont typeface="+mj-lt"/>
              <a:buAutoNum type="arabicPeriod"/>
            </a:pPr>
            <a:r>
              <a:rPr lang="en-US" sz="2000" dirty="0"/>
              <a:t>Review PARs/CSD posted for review this Electronic Plenary.</a:t>
            </a:r>
          </a:p>
          <a:p>
            <a:pPr marL="1257300" lvl="2" indent="-457200">
              <a:buFont typeface="+mj-lt"/>
              <a:buAutoNum type="arabicPeriod"/>
            </a:pPr>
            <a:r>
              <a:rPr lang="en-US" sz="2000" dirty="0"/>
              <a:t>Post Feedback to 802 EC Reflector by 9 March 2022 AOE</a:t>
            </a:r>
          </a:p>
          <a:p>
            <a:pPr marL="1257300" lvl="2" indent="-457200">
              <a:buFont typeface="+mj-lt"/>
              <a:buAutoNum type="arabicPeriod"/>
            </a:pPr>
            <a:r>
              <a:rPr lang="en-US" sz="2000" dirty="0"/>
              <a:t>Recess</a:t>
            </a:r>
            <a:endParaRPr lang="en-US" sz="2000" u="sng" dirty="0"/>
          </a:p>
          <a:p>
            <a:pPr marL="857250" lvl="1" indent="-457200">
              <a:buFont typeface="+mj-lt"/>
              <a:buAutoNum type="arabicPeriod"/>
            </a:pPr>
            <a:endParaRPr lang="en-US" u="sng" dirty="0"/>
          </a:p>
          <a:p>
            <a:pPr marL="0" indent="0"/>
            <a:r>
              <a:rPr lang="en-US" dirty="0"/>
              <a:t>Thursday 17 March 2022 - 9:00-10:00 ET (13:00-14:00 UTC)</a:t>
            </a:r>
          </a:p>
          <a:p>
            <a:pPr marL="0" indent="0"/>
            <a:r>
              <a:rPr lang="en-US" dirty="0"/>
              <a:t>	Agenda:</a:t>
            </a:r>
            <a:endParaRPr lang="en-US" b="0" dirty="0"/>
          </a:p>
          <a:p>
            <a:pPr marL="400050" lvl="1" indent="0"/>
            <a:r>
              <a:rPr lang="en-US" b="0" dirty="0"/>
              <a:t>	</a:t>
            </a:r>
            <a:r>
              <a:rPr lang="en-US" sz="1800" b="0" dirty="0"/>
              <a:t>1. Review Responses</a:t>
            </a:r>
          </a:p>
          <a:p>
            <a:pPr marL="400050" lvl="1" indent="0"/>
            <a:r>
              <a:rPr lang="en-US" sz="1800" b="0" dirty="0"/>
              <a:t>	2. Provide any required feedback to WG (email)</a:t>
            </a:r>
          </a:p>
          <a:p>
            <a:pPr marL="400050" lvl="1" indent="0"/>
            <a:r>
              <a:rPr lang="en-US" sz="1800" b="0" dirty="0"/>
              <a:t>	3. Adjourn</a:t>
            </a:r>
          </a:p>
        </p:txBody>
      </p:sp>
      <p:sp>
        <p:nvSpPr>
          <p:cNvPr id="6" name="Date Placeholder 5"/>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7" name="TextBox 6"/>
          <p:cNvSpPr txBox="1"/>
          <p:nvPr/>
        </p:nvSpPr>
        <p:spPr>
          <a:xfrm>
            <a:off x="2279576" y="1283162"/>
            <a:ext cx="2808312" cy="461665"/>
          </a:xfrm>
          <a:prstGeom prst="rect">
            <a:avLst/>
          </a:prstGeom>
          <a:noFill/>
        </p:spPr>
        <p:txBody>
          <a:bodyPr wrap="square" rtlCol="0">
            <a:spAutoFit/>
          </a:bodyPr>
          <a:lstStyle/>
          <a:p>
            <a:r>
              <a:rPr lang="en-US" dirty="0"/>
              <a:t>Draft Agenda:</a:t>
            </a:r>
          </a:p>
        </p:txBody>
      </p:sp>
    </p:spTree>
    <p:extLst>
      <p:ext uri="{BB962C8B-B14F-4D97-AF65-F5344CB8AC3E}">
        <p14:creationId xmlns:p14="http://schemas.microsoft.com/office/powerpoint/2010/main" val="34396353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D9B48-724F-44AC-933A-C1D772F30F06}"/>
              </a:ext>
            </a:extLst>
          </p:cNvPr>
          <p:cNvSpPr>
            <a:spLocks noGrp="1"/>
          </p:cNvSpPr>
          <p:nvPr>
            <p:ph type="title"/>
          </p:nvPr>
        </p:nvSpPr>
        <p:spPr>
          <a:xfrm>
            <a:off x="914402" y="685803"/>
            <a:ext cx="10361084" cy="654965"/>
          </a:xfrm>
        </p:spPr>
        <p:txBody>
          <a:bodyPr/>
          <a:lstStyle/>
          <a:p>
            <a:r>
              <a:rPr lang="en-US" sz="2800" dirty="0"/>
              <a:t>Motion to approve Previous Minutes</a:t>
            </a:r>
          </a:p>
        </p:txBody>
      </p:sp>
      <p:sp>
        <p:nvSpPr>
          <p:cNvPr id="3" name="Content Placeholder 2">
            <a:extLst>
              <a:ext uri="{FF2B5EF4-FFF2-40B4-BE49-F238E27FC236}">
                <a16:creationId xmlns:a16="http://schemas.microsoft.com/office/drawing/2014/main" id="{58F48A77-6149-4095-9848-28A693C82088}"/>
              </a:ext>
            </a:extLst>
          </p:cNvPr>
          <p:cNvSpPr>
            <a:spLocks noGrp="1"/>
          </p:cNvSpPr>
          <p:nvPr>
            <p:ph idx="1"/>
          </p:nvPr>
        </p:nvSpPr>
        <p:spPr/>
        <p:txBody>
          <a:bodyPr/>
          <a:lstStyle/>
          <a:p>
            <a:r>
              <a:rPr lang="en-US" sz="2000" b="1" dirty="0"/>
              <a:t>Move to approve the minutes from </a:t>
            </a:r>
            <a:r>
              <a:rPr lang="en-US" sz="2000" dirty="0"/>
              <a:t>November</a:t>
            </a:r>
            <a:r>
              <a:rPr lang="en-US" sz="2000" b="1" dirty="0"/>
              <a:t> 2021 in document 11-21/1779r1:</a:t>
            </a:r>
          </a:p>
          <a:p>
            <a:r>
              <a:rPr lang="en-US" dirty="0">
                <a:hlinkClick r:id="rId2"/>
              </a:rPr>
              <a:t>https://mentor.ieee.org/802.11/dcn/21/11-21-1779-01-0PAR-par-minutes-november-2020-session.docx</a:t>
            </a:r>
            <a:r>
              <a:rPr lang="en-US" dirty="0"/>
              <a:t> </a:t>
            </a:r>
          </a:p>
          <a:p>
            <a:r>
              <a:rPr lang="en-US" sz="2000" dirty="0"/>
              <a:t>Moved: Michael Montemurro</a:t>
            </a:r>
          </a:p>
          <a:p>
            <a:r>
              <a:rPr lang="en-US" sz="2000" dirty="0"/>
              <a:t>2</a:t>
            </a:r>
            <a:r>
              <a:rPr lang="en-US" sz="2000" baseline="30000" dirty="0"/>
              <a:t>nd</a:t>
            </a:r>
            <a:r>
              <a:rPr lang="en-US" sz="2000" dirty="0"/>
              <a:t>:       Lei Wang</a:t>
            </a:r>
          </a:p>
          <a:p>
            <a:r>
              <a:rPr lang="en-US" sz="2000" dirty="0"/>
              <a:t>Results: Unanimous (13 on the telecon).</a:t>
            </a:r>
          </a:p>
          <a:p>
            <a:endParaRPr lang="en-US" dirty="0"/>
          </a:p>
        </p:txBody>
      </p:sp>
      <p:sp>
        <p:nvSpPr>
          <p:cNvPr id="4" name="Date Placeholder 3">
            <a:extLst>
              <a:ext uri="{FF2B5EF4-FFF2-40B4-BE49-F238E27FC236}">
                <a16:creationId xmlns:a16="http://schemas.microsoft.com/office/drawing/2014/main" id="{2F4099CA-8337-48FF-9415-776BA80408E3}"/>
              </a:ext>
            </a:extLst>
          </p:cNvPr>
          <p:cNvSpPr>
            <a:spLocks noGrp="1"/>
          </p:cNvSpPr>
          <p:nvPr>
            <p:ph type="dt" idx="10"/>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rPr>
              <a:t>March 2022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
        <p:nvSpPr>
          <p:cNvPr id="5" name="Footer Placeholder 4">
            <a:extLst>
              <a:ext uri="{FF2B5EF4-FFF2-40B4-BE49-F238E27FC236}">
                <a16:creationId xmlns:a16="http://schemas.microsoft.com/office/drawing/2014/main" id="{45521205-D607-4B1A-8F09-17C0A4C05585}"/>
              </a:ext>
            </a:extLst>
          </p:cNvPr>
          <p:cNvSpPr>
            <a:spLocks noGrp="1"/>
          </p:cNvSpPr>
          <p:nvPr>
            <p:ph type="ftr" idx="11"/>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Arial Unicode MS" pitchFamily="34" charset="-128"/>
              </a:rPr>
              <a:t>Jon Rosdahl (Qualcomm)</a:t>
            </a:r>
            <a:endParaRPr kumimoji="0" lang="en-GB" sz="1800" b="0" i="0" u="none" strike="noStrike" kern="1200" cap="none" spc="0" normalizeH="0" baseline="0" noProof="0" dirty="0">
              <a:ln>
                <a:noFill/>
              </a:ln>
              <a:solidFill>
                <a:srgbClr val="000000"/>
              </a:solidFill>
              <a:effectLst/>
              <a:uLnTx/>
              <a:uFillTx/>
              <a:latin typeface="Times New Roman" pitchFamily="16" charset="0"/>
              <a:ea typeface="Arial Unicode MS" pitchFamily="34" charset="-128"/>
            </a:endParaRPr>
          </a:p>
        </p:txBody>
      </p:sp>
      <p:sp>
        <p:nvSpPr>
          <p:cNvPr id="6" name="Slide Number Placeholder 5">
            <a:extLst>
              <a:ext uri="{FF2B5EF4-FFF2-40B4-BE49-F238E27FC236}">
                <a16:creationId xmlns:a16="http://schemas.microsoft.com/office/drawing/2014/main" id="{7977B1C8-1CEA-4903-9610-B1E925DF4894}"/>
              </a:ext>
            </a:extLst>
          </p:cNvPr>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0" i="0" u="none" strike="noStrike" kern="1200" cap="none" spc="0" normalizeH="0" baseline="0" noProof="0">
                <a:ln>
                  <a:noFill/>
                </a:ln>
                <a:solidFill>
                  <a:srgbClr val="000000"/>
                </a:solidFill>
                <a:effectLst/>
                <a:uLnTx/>
                <a:uFillTx/>
                <a:latin typeface="Times New Roman" pitchFamily="16" charset="0"/>
                <a:ea typeface="MS Gothic" charset="-128"/>
              </a:rPr>
              <a:t>Slide </a:t>
            </a:r>
            <a:fld id="{440F5867-744E-4AA6-B0ED-4C44D2DFBB7B}" type="slidenum">
              <a:rPr kumimoji="0" lang="en-GB" sz="1800" b="0" i="0" u="none" strike="noStrike" kern="1200" cap="none" spc="0" normalizeH="0" baseline="0" noProof="0" smtClean="0">
                <a:ln>
                  <a:noFill/>
                </a:ln>
                <a:solidFill>
                  <a:srgbClr val="000000"/>
                </a:solidFill>
                <a:effectLst/>
                <a:uLnTx/>
                <a:uFillTx/>
                <a:latin typeface="Times New Roman" pitchFamily="16" charset="0"/>
                <a:ea typeface="MS Gothic" charset="-128"/>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15</a:t>
            </a:fld>
            <a:endParaRPr kumimoji="0" lang="en-GB" sz="1800" b="0" i="0" u="none" strike="noStrike" kern="1200" cap="none" spc="0" normalizeH="0" baseline="0" noProof="0" dirty="0">
              <a:ln>
                <a:noFill/>
              </a:ln>
              <a:solidFill>
                <a:srgbClr val="000000"/>
              </a:solidFill>
              <a:effectLst/>
              <a:uLnTx/>
              <a:uFillTx/>
              <a:latin typeface="Times New Roman" pitchFamily="16" charset="0"/>
              <a:ea typeface="MS Gothic" charset="-128"/>
            </a:endParaRPr>
          </a:p>
        </p:txBody>
      </p:sp>
    </p:spTree>
    <p:extLst>
      <p:ext uri="{BB962C8B-B14F-4D97-AF65-F5344CB8AC3E}">
        <p14:creationId xmlns:p14="http://schemas.microsoft.com/office/powerpoint/2010/main" val="38662847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121F3-9014-44AB-B201-8F2267DE1296}"/>
              </a:ext>
            </a:extLst>
          </p:cNvPr>
          <p:cNvSpPr>
            <a:spLocks noGrp="1"/>
          </p:cNvSpPr>
          <p:nvPr>
            <p:ph type="title"/>
          </p:nvPr>
        </p:nvSpPr>
        <p:spPr>
          <a:xfrm>
            <a:off x="914402" y="685803"/>
            <a:ext cx="10361084" cy="438941"/>
          </a:xfrm>
        </p:spPr>
        <p:txBody>
          <a:bodyPr/>
          <a:lstStyle/>
          <a:p>
            <a:r>
              <a:rPr lang="en-US" dirty="0"/>
              <a:t>Order to consider:</a:t>
            </a:r>
          </a:p>
        </p:txBody>
      </p:sp>
      <p:sp>
        <p:nvSpPr>
          <p:cNvPr id="3" name="Content Placeholder 2">
            <a:extLst>
              <a:ext uri="{FF2B5EF4-FFF2-40B4-BE49-F238E27FC236}">
                <a16:creationId xmlns:a16="http://schemas.microsoft.com/office/drawing/2014/main" id="{91230F45-496A-4A52-B11F-D46382074B8B}"/>
              </a:ext>
            </a:extLst>
          </p:cNvPr>
          <p:cNvSpPr>
            <a:spLocks noGrp="1"/>
          </p:cNvSpPr>
          <p:nvPr>
            <p:ph idx="1"/>
          </p:nvPr>
        </p:nvSpPr>
        <p:spPr>
          <a:xfrm>
            <a:off x="914402" y="1203325"/>
            <a:ext cx="10361084" cy="5178003"/>
          </a:xfrm>
        </p:spPr>
        <p:txBody>
          <a:bodyPr/>
          <a:lstStyle/>
          <a:p>
            <a:pPr marL="457200" indent="-457200">
              <a:buFont typeface="+mj-lt"/>
              <a:buAutoNum type="arabicPeriod"/>
            </a:pPr>
            <a:r>
              <a:rPr lang="en-US" sz="2000" dirty="0"/>
              <a:t>802.3dg - Amendment: Physical Layer Specifications and Management Parameters for 100Mb/s Operation and Associated Power Delivery over a Single Balanced Pair of Conductors, </a:t>
            </a:r>
            <a:r>
              <a:rPr lang="en-US" sz="2000" dirty="0">
                <a:hlinkClick r:id="rId2"/>
              </a:rPr>
              <a:t>PAR</a:t>
            </a:r>
            <a:r>
              <a:rPr lang="en-US" sz="2000" dirty="0"/>
              <a:t> and </a:t>
            </a:r>
            <a:r>
              <a:rPr lang="en-US" sz="2000" dirty="0">
                <a:hlinkClick r:id="rId3"/>
              </a:rPr>
              <a:t>CSD</a:t>
            </a:r>
            <a:endParaRPr lang="en-US" sz="2000" dirty="0"/>
          </a:p>
          <a:p>
            <a:pPr marL="457200" indent="-457200">
              <a:buFont typeface="+mj-lt"/>
              <a:buAutoNum type="arabicPeriod"/>
            </a:pPr>
            <a:r>
              <a:rPr lang="en-US" sz="2000" dirty="0"/>
              <a:t>802-Rev - Standard - Overview and Architecture, </a:t>
            </a:r>
            <a:r>
              <a:rPr lang="en-US" sz="2000" dirty="0">
                <a:hlinkClick r:id="rId4"/>
              </a:rPr>
              <a:t>PAR Revision</a:t>
            </a:r>
            <a:endParaRPr lang="en-US" sz="2000" dirty="0"/>
          </a:p>
          <a:p>
            <a:pPr marL="457200" indent="-457200">
              <a:buFont typeface="+mj-lt"/>
              <a:buAutoNum type="arabicPeriod"/>
            </a:pPr>
            <a:r>
              <a:rPr lang="en-US" sz="2000" dirty="0"/>
              <a:t>802.1Qdt - Amendment: Priority-based Flow Control Enhancements, </a:t>
            </a:r>
            <a:r>
              <a:rPr lang="en-US" sz="2000" dirty="0">
                <a:hlinkClick r:id="rId5"/>
              </a:rPr>
              <a:t>PAR</a:t>
            </a:r>
            <a:r>
              <a:rPr lang="en-US" sz="2000" dirty="0"/>
              <a:t> and </a:t>
            </a:r>
            <a:r>
              <a:rPr lang="en-US" sz="2000" dirty="0">
                <a:hlinkClick r:id="rId6"/>
              </a:rPr>
              <a:t>CSD</a:t>
            </a:r>
            <a:endParaRPr lang="en-US" sz="2000" dirty="0"/>
          </a:p>
          <a:p>
            <a:pPr marL="457200" indent="-457200">
              <a:buFont typeface="+mj-lt"/>
              <a:buAutoNum type="arabicPeriod"/>
            </a:pPr>
            <a:r>
              <a:rPr lang="en-US" sz="2000" dirty="0"/>
              <a:t>802.1DU - Standard for Cut-Through Forwarding Bridges and Bridged Networks, </a:t>
            </a:r>
            <a:r>
              <a:rPr lang="en-US" sz="2000" dirty="0">
                <a:hlinkClick r:id="rId7"/>
              </a:rPr>
              <a:t>PAR</a:t>
            </a:r>
            <a:r>
              <a:rPr lang="en-US" sz="2000" dirty="0"/>
              <a:t> and </a:t>
            </a:r>
            <a:r>
              <a:rPr lang="en-US" sz="2000" dirty="0">
                <a:hlinkClick r:id="rId8"/>
              </a:rPr>
              <a:t>CSD</a:t>
            </a:r>
            <a:endParaRPr lang="en-US" sz="2000" dirty="0"/>
          </a:p>
          <a:p>
            <a:pPr marL="457200" indent="-457200">
              <a:buFont typeface="+mj-lt"/>
              <a:buAutoNum type="arabicPeriod"/>
            </a:pPr>
            <a:r>
              <a:rPr lang="en-US" sz="2000" dirty="0"/>
              <a:t>802.15.6ma - Standard -  Wireless Body Area Networks, </a:t>
            </a:r>
            <a:r>
              <a:rPr lang="en-US" sz="2000" dirty="0">
                <a:hlinkClick r:id="rId9"/>
              </a:rPr>
              <a:t>PAR Revision</a:t>
            </a:r>
            <a:r>
              <a:rPr lang="en-US" sz="2000" dirty="0"/>
              <a:t> and </a:t>
            </a:r>
            <a:r>
              <a:rPr lang="en-US" sz="2000" dirty="0">
                <a:hlinkClick r:id="rId10"/>
              </a:rPr>
              <a:t>CSD</a:t>
            </a:r>
            <a:endParaRPr lang="en-US" sz="2000" dirty="0"/>
          </a:p>
          <a:p>
            <a:pPr marL="457200" indent="-457200">
              <a:buFont typeface="+mj-lt"/>
              <a:buAutoNum type="arabicPeriod"/>
            </a:pPr>
            <a:r>
              <a:rPr lang="en-US" sz="2000" dirty="0"/>
              <a:t>802.15.12 - Upper Layer Interface (ULI) for IEEE 802.15.4 Low-Rate Wireless Networks, </a:t>
            </a:r>
            <a:r>
              <a:rPr lang="en-US" sz="2000" dirty="0">
                <a:hlinkClick r:id="rId11"/>
              </a:rPr>
              <a:t>PAR Withdrawal</a:t>
            </a:r>
            <a:endParaRPr lang="en-US" sz="2000" dirty="0"/>
          </a:p>
          <a:p>
            <a:pPr marL="457200" indent="-457200">
              <a:buFont typeface="+mj-lt"/>
              <a:buAutoNum type="arabicPeriod"/>
            </a:pPr>
            <a:r>
              <a:rPr lang="en-US" sz="2000" dirty="0"/>
              <a:t>802.15.6a - Amendment: Dependable Human and Vehicle Body Area Networks, </a:t>
            </a:r>
            <a:r>
              <a:rPr lang="en-US" sz="2000" dirty="0">
                <a:hlinkClick r:id="rId12"/>
              </a:rPr>
              <a:t>PAR Withdrawal</a:t>
            </a:r>
            <a:r>
              <a:rPr lang="en-US" sz="2000" dirty="0"/>
              <a:t> and </a:t>
            </a:r>
            <a:r>
              <a:rPr lang="en-US" sz="2000" dirty="0">
                <a:hlinkClick r:id="rId13"/>
              </a:rPr>
              <a:t>CSD</a:t>
            </a:r>
            <a:endParaRPr lang="en-US" sz="2000" dirty="0"/>
          </a:p>
          <a:p>
            <a:r>
              <a:rPr lang="en-US" sz="2000" dirty="0"/>
              <a:t>Agreed on Order – No objection to this order.</a:t>
            </a:r>
          </a:p>
        </p:txBody>
      </p:sp>
      <p:sp>
        <p:nvSpPr>
          <p:cNvPr id="4" name="Date Placeholder 3">
            <a:extLst>
              <a:ext uri="{FF2B5EF4-FFF2-40B4-BE49-F238E27FC236}">
                <a16:creationId xmlns:a16="http://schemas.microsoft.com/office/drawing/2014/main" id="{A6580590-2951-4A3A-AF5A-A77F31A22704}"/>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1C7D61F8-E820-4CDD-94CA-5A40630002A2}"/>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1D3143B-4761-4BA3-92BC-111716E04C0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5596927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Par </a:t>
            </a:r>
            <a:r>
              <a:rPr lang="en-US" cap="none" dirty="0"/>
              <a:t>Review SC Comments</a:t>
            </a:r>
            <a:endParaRPr lang="en-US" dirty="0"/>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170297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1E879-B1EB-43C5-9F74-DD90115E6F61}"/>
              </a:ext>
            </a:extLst>
          </p:cNvPr>
          <p:cNvSpPr>
            <a:spLocks noGrp="1"/>
          </p:cNvSpPr>
          <p:nvPr>
            <p:ph type="title"/>
          </p:nvPr>
        </p:nvSpPr>
        <p:spPr/>
        <p:txBody>
          <a:bodyPr/>
          <a:lstStyle/>
          <a:p>
            <a:pPr algn="l"/>
            <a:r>
              <a:rPr lang="en-US" sz="2400" dirty="0"/>
              <a:t>802.3dg - Amendment: Physical Layer Specifications and Management Parameters for 100Mb/s Operation and Associated Power Delivery over a Single Balanced Pair of Conductors, </a:t>
            </a:r>
            <a:r>
              <a:rPr lang="en-US" sz="2400" dirty="0">
                <a:hlinkClick r:id="rId2"/>
              </a:rPr>
              <a:t>PAR</a:t>
            </a:r>
            <a:r>
              <a:rPr lang="en-US" sz="2400" dirty="0"/>
              <a:t> and </a:t>
            </a:r>
            <a:r>
              <a:rPr lang="en-US" sz="2400" dirty="0">
                <a:hlinkClick r:id="rId3"/>
              </a:rPr>
              <a:t>CSD</a:t>
            </a:r>
            <a:endParaRPr lang="en-US" sz="2400" dirty="0"/>
          </a:p>
        </p:txBody>
      </p:sp>
      <p:sp>
        <p:nvSpPr>
          <p:cNvPr id="3" name="Content Placeholder 2">
            <a:extLst>
              <a:ext uri="{FF2B5EF4-FFF2-40B4-BE49-F238E27FC236}">
                <a16:creationId xmlns:a16="http://schemas.microsoft.com/office/drawing/2014/main" id="{95C1299E-D4D6-4424-99F8-5E1C168D7678}"/>
              </a:ext>
            </a:extLst>
          </p:cNvPr>
          <p:cNvSpPr>
            <a:spLocks noGrp="1"/>
          </p:cNvSpPr>
          <p:nvPr>
            <p:ph idx="1"/>
          </p:nvPr>
        </p:nvSpPr>
        <p:spPr>
          <a:xfrm>
            <a:off x="914402" y="1981201"/>
            <a:ext cx="10361084" cy="4400127"/>
          </a:xfrm>
        </p:spPr>
        <p:txBody>
          <a:bodyPr/>
          <a:lstStyle/>
          <a:p>
            <a:r>
              <a:rPr lang="en-US" dirty="0"/>
              <a:t>1.2 Title – need space between 100 and Mb/s.  “100 Mb/s”</a:t>
            </a:r>
          </a:p>
          <a:p>
            <a:r>
              <a:rPr lang="en-US" dirty="0"/>
              <a:t>1.2 Title – remove “IEEE” from first word.</a:t>
            </a:r>
          </a:p>
          <a:p>
            <a:r>
              <a:rPr lang="en-US" dirty="0"/>
              <a:t>5.2b – remove unwarranted “PHY” Acronym: suggest change to “Specify additions to and appropriate modifications of IEEE Std 802.3 to add 100 Mb/s Physical Layer </a:t>
            </a:r>
            <a:r>
              <a:rPr lang="en-US" strike="sngStrike" dirty="0"/>
              <a:t>(PHY) </a:t>
            </a:r>
            <a:r>
              <a:rPr lang="en-US" dirty="0"/>
              <a:t>specifications and management parameters for operation, and associated optional provision of power, using a single balanced pair of conductors.</a:t>
            </a:r>
          </a:p>
          <a:p>
            <a:r>
              <a:rPr lang="en-US" dirty="0"/>
              <a:t>5.4 – Change “IEEE 802.3” to “IEEE Std 802.3” and add full name to list in 8.1</a:t>
            </a:r>
          </a:p>
          <a:p>
            <a:r>
              <a:rPr lang="en-US" dirty="0"/>
              <a:t>8.1 list names of standards cited.</a:t>
            </a:r>
          </a:p>
          <a:p>
            <a:r>
              <a:rPr lang="en-US" dirty="0"/>
              <a:t>CSD: no comments</a:t>
            </a:r>
          </a:p>
        </p:txBody>
      </p:sp>
      <p:sp>
        <p:nvSpPr>
          <p:cNvPr id="4" name="Date Placeholder 3">
            <a:extLst>
              <a:ext uri="{FF2B5EF4-FFF2-40B4-BE49-F238E27FC236}">
                <a16:creationId xmlns:a16="http://schemas.microsoft.com/office/drawing/2014/main" id="{2FFE6296-DB75-4182-9545-A1DD98174F68}"/>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7A7049B6-DF95-46BB-9C2C-540922DEF2D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F4BDB56F-AF53-471B-986A-2394161B46B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7501387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0A91838-EE5B-4A6B-9DB3-1210F413E854}"/>
              </a:ext>
            </a:extLst>
          </p:cNvPr>
          <p:cNvSpPr>
            <a:spLocks noGrp="1"/>
          </p:cNvSpPr>
          <p:nvPr>
            <p:ph type="title"/>
          </p:nvPr>
        </p:nvSpPr>
        <p:spPr/>
        <p:txBody>
          <a:bodyPr/>
          <a:lstStyle/>
          <a:p>
            <a:pPr algn="l"/>
            <a:r>
              <a:rPr lang="en-US" sz="2800" dirty="0"/>
              <a:t>802-Rev - Standard - Overview and Architecture, </a:t>
            </a:r>
            <a:r>
              <a:rPr lang="en-US" sz="2800" dirty="0">
                <a:hlinkClick r:id="rId2"/>
              </a:rPr>
              <a:t>PAR Revision</a:t>
            </a:r>
            <a:endParaRPr lang="en-US" sz="2800" dirty="0"/>
          </a:p>
        </p:txBody>
      </p:sp>
      <p:sp>
        <p:nvSpPr>
          <p:cNvPr id="8" name="Content Placeholder 7">
            <a:extLst>
              <a:ext uri="{FF2B5EF4-FFF2-40B4-BE49-F238E27FC236}">
                <a16:creationId xmlns:a16="http://schemas.microsoft.com/office/drawing/2014/main" id="{54115198-1D6D-4EE5-B0F9-D9430DB9B933}"/>
              </a:ext>
            </a:extLst>
          </p:cNvPr>
          <p:cNvSpPr>
            <a:spLocks noGrp="1"/>
          </p:cNvSpPr>
          <p:nvPr>
            <p:ph idx="1"/>
          </p:nvPr>
        </p:nvSpPr>
        <p:spPr/>
        <p:txBody>
          <a:bodyPr/>
          <a:lstStyle/>
          <a:p>
            <a:r>
              <a:rPr lang="en-US" dirty="0"/>
              <a:t>5.6 Change “Standards developers within IEEE 802. Manufacturers, distributors, and users of products and services that conform to the LAN, MAN, and PAN standards developed by IEEE 802.”</a:t>
            </a:r>
          </a:p>
          <a:p>
            <a:r>
              <a:rPr lang="en-US" dirty="0"/>
              <a:t>To</a:t>
            </a:r>
          </a:p>
          <a:p>
            <a:r>
              <a:rPr lang="en-US" dirty="0"/>
              <a:t>	“Standards developers, manufacturers, distributors, and users of products and services that use or conform to IEEE 802 standards.”</a:t>
            </a:r>
          </a:p>
        </p:txBody>
      </p:sp>
      <p:sp>
        <p:nvSpPr>
          <p:cNvPr id="4" name="Date Placeholder 3">
            <a:extLst>
              <a:ext uri="{FF2B5EF4-FFF2-40B4-BE49-F238E27FC236}">
                <a16:creationId xmlns:a16="http://schemas.microsoft.com/office/drawing/2014/main" id="{EB40F1D2-DE84-4A92-A3EF-2C6C4C6EC88E}"/>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43E9A3E5-3F9C-4B0F-B853-64137246DAD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E25B56-A580-4F5E-8D5F-8B6FF4B6F939}"/>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19</a:t>
            </a:fld>
            <a:endParaRPr lang="en-US" altLang="en-US">
              <a:solidFill>
                <a:srgbClr val="000000"/>
              </a:solidFill>
            </a:endParaRPr>
          </a:p>
        </p:txBody>
      </p:sp>
    </p:spTree>
    <p:extLst>
      <p:ext uri="{BB962C8B-B14F-4D97-AF65-F5344CB8AC3E}">
        <p14:creationId xmlns:p14="http://schemas.microsoft.com/office/powerpoint/2010/main" val="41291368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a:xfrm>
            <a:off x="915458" y="641909"/>
            <a:ext cx="10361084" cy="848911"/>
          </a:xfrm>
        </p:spPr>
        <p:txBody>
          <a:bodyPr/>
          <a:lstStyle/>
          <a:p>
            <a:r>
              <a:rPr lang="en-US" altLang="en-US" sz="2800" dirty="0"/>
              <a:t>PAR Review SC – Snapshot slide</a:t>
            </a:r>
            <a:br>
              <a:rPr lang="en-US" altLang="en-US" sz="2800" dirty="0"/>
            </a:br>
            <a:r>
              <a:rPr lang="en-US" altLang="en-US" sz="2800" dirty="0"/>
              <a:t>Chair: Jon Rosdahl</a:t>
            </a:r>
            <a:endParaRPr lang="en-US" sz="2800"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525506"/>
            <a:ext cx="10873208" cy="4949909"/>
          </a:xfrm>
        </p:spPr>
        <p:txBody>
          <a:bodyPr/>
          <a:lstStyle/>
          <a:p>
            <a:pPr marL="285750" indent="-285750"/>
            <a:r>
              <a:rPr lang="en-US" sz="1800" dirty="0"/>
              <a:t>PARs to be considered on </a:t>
            </a:r>
            <a:r>
              <a:rPr lang="en-US" altLang="en-US" sz="1800" dirty="0"/>
              <a:t>Telecons March 7 and 9, 2022  13:30-15:30 ET  - Comments due March 9</a:t>
            </a:r>
            <a:r>
              <a:rPr lang="en-US" altLang="en-US" sz="1800" baseline="30000" dirty="0"/>
              <a:t>th</a:t>
            </a:r>
            <a:endParaRPr lang="en-US" altLang="en-US" sz="1800" dirty="0"/>
          </a:p>
          <a:p>
            <a:pPr marL="285750" indent="-285750"/>
            <a:endParaRPr lang="en-US" sz="1800" b="1" i="0" dirty="0">
              <a:solidFill>
                <a:srgbClr val="000000"/>
              </a:solidFill>
              <a:effectLst/>
              <a:latin typeface="Times New Roman" panose="02020603050405020304" pitchFamily="18" charset="0"/>
            </a:endParaRPr>
          </a:p>
          <a:p>
            <a:r>
              <a:rPr lang="en-US" sz="1600" b="1" dirty="0"/>
              <a:t>Mar 4 -18, 2022 Electronic Plenary</a:t>
            </a:r>
          </a:p>
          <a:p>
            <a:pPr>
              <a:buFont typeface="Arial" panose="020B0604020202020204" pitchFamily="34" charset="0"/>
              <a:buChar char="•"/>
            </a:pPr>
            <a:r>
              <a:rPr lang="en-US" sz="1600" dirty="0"/>
              <a:t>802-Rev - Standard - Overview and Architecture, </a:t>
            </a:r>
            <a:r>
              <a:rPr lang="en-US" sz="1600" dirty="0">
                <a:hlinkClick r:id="rId2"/>
              </a:rPr>
              <a:t>PAR Revision</a:t>
            </a:r>
            <a:endParaRPr lang="en-US" sz="1600" dirty="0"/>
          </a:p>
          <a:p>
            <a:pPr>
              <a:buFont typeface="Arial" panose="020B0604020202020204" pitchFamily="34" charset="0"/>
              <a:buChar char="•"/>
            </a:pPr>
            <a:r>
              <a:rPr lang="en-US" sz="1600" dirty="0"/>
              <a:t>802.1Qdt - Amendment: Priority-based Flow Control Enhancements, </a:t>
            </a:r>
            <a:r>
              <a:rPr lang="en-US" sz="1600" dirty="0">
                <a:hlinkClick r:id="rId3"/>
              </a:rPr>
              <a:t>PAR</a:t>
            </a:r>
            <a:r>
              <a:rPr lang="en-US" sz="1600" dirty="0"/>
              <a:t> and </a:t>
            </a:r>
            <a:r>
              <a:rPr lang="en-US" sz="1600" dirty="0">
                <a:hlinkClick r:id="rId4"/>
              </a:rPr>
              <a:t>CSD</a:t>
            </a:r>
            <a:endParaRPr lang="en-US" sz="1600" dirty="0"/>
          </a:p>
          <a:p>
            <a:pPr>
              <a:buFont typeface="Arial" panose="020B0604020202020204" pitchFamily="34" charset="0"/>
              <a:buChar char="•"/>
            </a:pPr>
            <a:r>
              <a:rPr lang="en-US" sz="1600" dirty="0"/>
              <a:t>802.1DU - Standard for Cut-Through Forwarding Bridges and Bridged Networks, </a:t>
            </a:r>
            <a:r>
              <a:rPr lang="en-US" sz="1600" dirty="0">
                <a:hlinkClick r:id="rId5"/>
              </a:rPr>
              <a:t>PAR</a:t>
            </a:r>
            <a:r>
              <a:rPr lang="en-US" sz="1600" dirty="0"/>
              <a:t> and </a:t>
            </a:r>
            <a:r>
              <a:rPr lang="en-US" sz="1600" dirty="0">
                <a:hlinkClick r:id="rId6"/>
              </a:rPr>
              <a:t>CSD</a:t>
            </a:r>
            <a:endParaRPr lang="en-US" sz="1600" dirty="0"/>
          </a:p>
          <a:p>
            <a:pPr>
              <a:buFont typeface="Arial" panose="020B0604020202020204" pitchFamily="34" charset="0"/>
              <a:buChar char="•"/>
            </a:pPr>
            <a:r>
              <a:rPr lang="en-US" sz="1600" dirty="0"/>
              <a:t>802.3dg - Amendment: Physical Layer Specifications and Management Parameters for 100Mb/s Operation and Associated Power Delivery over a Single Balanced Pair of Conductors, </a:t>
            </a:r>
            <a:r>
              <a:rPr lang="en-US" sz="1600" dirty="0">
                <a:hlinkClick r:id="rId7"/>
              </a:rPr>
              <a:t>PAR</a:t>
            </a:r>
            <a:r>
              <a:rPr lang="en-US" sz="1600" dirty="0"/>
              <a:t> and </a:t>
            </a:r>
            <a:r>
              <a:rPr lang="en-US" sz="1600" dirty="0">
                <a:hlinkClick r:id="rId8"/>
              </a:rPr>
              <a:t>CSD</a:t>
            </a:r>
            <a:endParaRPr lang="en-US" sz="1600" dirty="0"/>
          </a:p>
          <a:p>
            <a:pPr>
              <a:buFont typeface="Arial" panose="020B0604020202020204" pitchFamily="34" charset="0"/>
              <a:buChar char="•"/>
            </a:pPr>
            <a:r>
              <a:rPr lang="en-US" sz="1600" dirty="0"/>
              <a:t>802.15.12 - Upper Layer Interface (ULI) for IEEE 802.15.4 Low-Rate Wireless Networks, </a:t>
            </a:r>
            <a:r>
              <a:rPr lang="en-US" sz="1600" dirty="0">
                <a:hlinkClick r:id="rId9"/>
              </a:rPr>
              <a:t>PAR Withdrawal</a:t>
            </a:r>
            <a:endParaRPr lang="en-US" sz="1600" dirty="0"/>
          </a:p>
          <a:p>
            <a:pPr>
              <a:buFont typeface="Arial" panose="020B0604020202020204" pitchFamily="34" charset="0"/>
              <a:buChar char="•"/>
            </a:pPr>
            <a:r>
              <a:rPr lang="en-US" sz="1600" dirty="0"/>
              <a:t>802.15.6a - Amendment: Dependable Human and Vehicle Body Area Networks, </a:t>
            </a:r>
            <a:r>
              <a:rPr lang="en-US" sz="1600" dirty="0">
                <a:hlinkClick r:id="rId10"/>
              </a:rPr>
              <a:t>PAR Withdrawal</a:t>
            </a:r>
            <a:r>
              <a:rPr lang="en-US" sz="1600" dirty="0"/>
              <a:t> and </a:t>
            </a:r>
            <a:r>
              <a:rPr lang="en-US" sz="1600" dirty="0">
                <a:hlinkClick r:id="rId11"/>
              </a:rPr>
              <a:t>CSD</a:t>
            </a:r>
            <a:endParaRPr lang="en-US" sz="1600" dirty="0"/>
          </a:p>
          <a:p>
            <a:pPr>
              <a:buFont typeface="Arial" panose="020B0604020202020204" pitchFamily="34" charset="0"/>
              <a:buChar char="•"/>
            </a:pPr>
            <a:r>
              <a:rPr lang="en-US" sz="1600" dirty="0"/>
              <a:t>802.15.6ma - Standard -  Wireless Body Area Networks, </a:t>
            </a:r>
            <a:r>
              <a:rPr lang="en-US" sz="1600" dirty="0">
                <a:hlinkClick r:id="rId12"/>
              </a:rPr>
              <a:t>PAR Revision</a:t>
            </a:r>
            <a:r>
              <a:rPr lang="en-US" sz="1600" dirty="0"/>
              <a:t> and </a:t>
            </a:r>
            <a:r>
              <a:rPr lang="en-US" sz="1600" dirty="0">
                <a:hlinkClick r:id="rId13"/>
              </a:rPr>
              <a:t>CSD</a:t>
            </a:r>
            <a:endParaRPr lang="en-US" sz="1600" dirty="0"/>
          </a:p>
          <a:p>
            <a:endParaRPr lang="en-US" altLang="en-US" sz="1400" dirty="0"/>
          </a:p>
          <a:p>
            <a:r>
              <a:rPr lang="en-US" altLang="en-US" sz="1800" dirty="0"/>
              <a:t>Feedback to be reviewed on Thursda</a:t>
            </a:r>
            <a:r>
              <a:rPr lang="en-US" sz="1800" dirty="0"/>
              <a:t>y 17 March 2022 9:00-10:00 ET</a:t>
            </a:r>
            <a:endParaRPr lang="en-US" altLang="en-US" sz="1800" dirty="0"/>
          </a:p>
        </p:txBody>
      </p:sp>
      <p:sp>
        <p:nvSpPr>
          <p:cNvPr id="4" name="Date Placeholder 3">
            <a:extLst>
              <a:ext uri="{FF2B5EF4-FFF2-40B4-BE49-F238E27FC236}">
                <a16:creationId xmlns:a16="http://schemas.microsoft.com/office/drawing/2014/main" id="{F50E3A87-C269-48A3-8E92-ECFE8A46A6EB}"/>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94711B1D-FCDD-4755-9D99-2CA74ED21E19}"/>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4ACB67-5076-4258-BBF2-1EA3692B05F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8227752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C21B8D-5C48-435F-BE57-39947DC6337D}"/>
              </a:ext>
            </a:extLst>
          </p:cNvPr>
          <p:cNvSpPr>
            <a:spLocks noGrp="1"/>
          </p:cNvSpPr>
          <p:nvPr>
            <p:ph type="title"/>
          </p:nvPr>
        </p:nvSpPr>
        <p:spPr/>
        <p:txBody>
          <a:bodyPr/>
          <a:lstStyle/>
          <a:p>
            <a:pPr algn="l"/>
            <a:r>
              <a:rPr lang="en-US" sz="2800" dirty="0"/>
              <a:t>802.1Qdt - Amendment: Priority-based Flow Control Enhancements, </a:t>
            </a:r>
            <a:r>
              <a:rPr lang="en-US" sz="2800" dirty="0">
                <a:hlinkClick r:id="rId2"/>
              </a:rPr>
              <a:t>PAR</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CD7F4E13-4B07-4173-B6CB-940BB44C46F2}"/>
              </a:ext>
            </a:extLst>
          </p:cNvPr>
          <p:cNvSpPr>
            <a:spLocks noGrp="1"/>
          </p:cNvSpPr>
          <p:nvPr>
            <p:ph idx="1"/>
          </p:nvPr>
        </p:nvSpPr>
        <p:spPr/>
        <p:txBody>
          <a:bodyPr/>
          <a:lstStyle/>
          <a:p>
            <a:r>
              <a:rPr lang="en-US" dirty="0"/>
              <a:t>2.1 delete “IEEE”</a:t>
            </a:r>
          </a:p>
          <a:p>
            <a:r>
              <a:rPr lang="en-US" dirty="0"/>
              <a:t>5.2.b Please remove “This amendment also addresses errors and omissions in the description of existing IEEE Std 802.1Q functionality.” this leaves the project open ended. As a compromise change to “This amendment also addresses errors of the existing IEEE Std 802.1Q functionality.”</a:t>
            </a:r>
          </a:p>
          <a:p>
            <a:endParaRPr lang="en-US" dirty="0"/>
          </a:p>
        </p:txBody>
      </p:sp>
      <p:sp>
        <p:nvSpPr>
          <p:cNvPr id="4" name="Date Placeholder 3">
            <a:extLst>
              <a:ext uri="{FF2B5EF4-FFF2-40B4-BE49-F238E27FC236}">
                <a16:creationId xmlns:a16="http://schemas.microsoft.com/office/drawing/2014/main" id="{4181AABB-721D-4B1B-8E72-CB1257CF0F0D}"/>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DCB012FF-391A-4A85-BDDC-B6D5D22A230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8FA62061-8CEA-4913-8C53-0ABC3D082E3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650222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88396-FF9C-42DC-A454-064A5FDADC4E}"/>
              </a:ext>
            </a:extLst>
          </p:cNvPr>
          <p:cNvSpPr>
            <a:spLocks noGrp="1"/>
          </p:cNvSpPr>
          <p:nvPr>
            <p:ph type="title"/>
          </p:nvPr>
        </p:nvSpPr>
        <p:spPr/>
        <p:txBody>
          <a:bodyPr/>
          <a:lstStyle/>
          <a:p>
            <a:pPr algn="l"/>
            <a:r>
              <a:rPr lang="en-US" sz="2800" dirty="0"/>
              <a:t>802.1DU - Standard for Cut-Through Forwarding Bridges and Bridged Networks, </a:t>
            </a:r>
            <a:r>
              <a:rPr lang="en-US" sz="2800" dirty="0">
                <a:hlinkClick r:id="rId2"/>
              </a:rPr>
              <a:t>PAR</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31D64C13-C3E7-46BA-9814-B532BE3C6D23}"/>
              </a:ext>
            </a:extLst>
          </p:cNvPr>
          <p:cNvSpPr>
            <a:spLocks noGrp="1"/>
          </p:cNvSpPr>
          <p:nvPr>
            <p:ph idx="1"/>
          </p:nvPr>
        </p:nvSpPr>
        <p:spPr>
          <a:xfrm>
            <a:off x="914402" y="1981201"/>
            <a:ext cx="10361084" cy="4328119"/>
          </a:xfrm>
        </p:spPr>
        <p:txBody>
          <a:bodyPr/>
          <a:lstStyle/>
          <a:p>
            <a:r>
              <a:rPr lang="en-US" sz="2000" dirty="0"/>
              <a:t>2.1 should the title not include “Standard for”? Was this PAR form not generated by the </a:t>
            </a:r>
            <a:r>
              <a:rPr lang="en-US" sz="2000" dirty="0" err="1"/>
              <a:t>myProject</a:t>
            </a:r>
            <a:r>
              <a:rPr lang="en-US" sz="2000" dirty="0"/>
              <a:t> tool?</a:t>
            </a:r>
          </a:p>
          <a:p>
            <a:r>
              <a:rPr lang="en-US" sz="2000" dirty="0"/>
              <a:t>5.4 suggested change “This standard enables communication delays lower than achievable by Bridges and bridged networks solely supporting store-and-forward operations.”</a:t>
            </a:r>
          </a:p>
          <a:p>
            <a:r>
              <a:rPr lang="en-US" sz="2000" dirty="0"/>
              <a:t>TO</a:t>
            </a:r>
          </a:p>
          <a:p>
            <a:r>
              <a:rPr lang="en-US" sz="2000" dirty="0"/>
              <a:t>	“This standard enables </a:t>
            </a:r>
            <a:r>
              <a:rPr lang="en-US" sz="2000" u="sng" dirty="0">
                <a:solidFill>
                  <a:srgbClr val="FF0000"/>
                </a:solidFill>
              </a:rPr>
              <a:t>reduced</a:t>
            </a:r>
            <a:r>
              <a:rPr lang="en-US" sz="2000" dirty="0"/>
              <a:t> communication delays </a:t>
            </a:r>
            <a:r>
              <a:rPr lang="en-US" sz="2000" strike="sngStrike" dirty="0">
                <a:highlight>
                  <a:srgbClr val="FFFF00"/>
                </a:highlight>
              </a:rPr>
              <a:t>lower than achievable</a:t>
            </a:r>
            <a:r>
              <a:rPr lang="en-US" sz="2000" dirty="0"/>
              <a:t> by </a:t>
            </a:r>
            <a:r>
              <a:rPr lang="en-US" sz="2000" strike="sngStrike" dirty="0" err="1">
                <a:highlight>
                  <a:srgbClr val="FFFF00"/>
                </a:highlight>
              </a:rPr>
              <a:t>B</a:t>
            </a:r>
            <a:r>
              <a:rPr lang="en-US" sz="2000" u="sng" dirty="0" err="1">
                <a:solidFill>
                  <a:srgbClr val="FF0000"/>
                </a:solidFill>
              </a:rPr>
              <a:t>b</a:t>
            </a:r>
            <a:r>
              <a:rPr lang="en-US" sz="2000" dirty="0" err="1"/>
              <a:t>ridges</a:t>
            </a:r>
            <a:r>
              <a:rPr lang="en-US" sz="2000" dirty="0"/>
              <a:t> and bridged networks solely supporting store-and-forward operations.”</a:t>
            </a:r>
          </a:p>
          <a:p>
            <a:r>
              <a:rPr lang="en-US" sz="2000" dirty="0"/>
              <a:t>The quantitively value of the reduction should be included.</a:t>
            </a:r>
          </a:p>
          <a:p>
            <a:endParaRPr lang="en-US" sz="2000" dirty="0"/>
          </a:p>
          <a:p>
            <a:r>
              <a:rPr lang="en-US" sz="2000" dirty="0"/>
              <a:t>CSD: No Comments</a:t>
            </a:r>
          </a:p>
        </p:txBody>
      </p:sp>
      <p:sp>
        <p:nvSpPr>
          <p:cNvPr id="4" name="Date Placeholder 3">
            <a:extLst>
              <a:ext uri="{FF2B5EF4-FFF2-40B4-BE49-F238E27FC236}">
                <a16:creationId xmlns:a16="http://schemas.microsoft.com/office/drawing/2014/main" id="{91604DC9-7D51-496F-8A25-ED93EBD7E1B8}"/>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0ACDE32C-737B-41BA-9353-284F5AA5E22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C0444D5-D1EC-4DE3-909C-FD945AF3CC0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7462918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6BA57-E2C1-4FBC-A9A6-327DFBBF52FA}"/>
              </a:ext>
            </a:extLst>
          </p:cNvPr>
          <p:cNvSpPr>
            <a:spLocks noGrp="1"/>
          </p:cNvSpPr>
          <p:nvPr>
            <p:ph type="title"/>
          </p:nvPr>
        </p:nvSpPr>
        <p:spPr/>
        <p:txBody>
          <a:bodyPr/>
          <a:lstStyle/>
          <a:p>
            <a:pPr algn="l"/>
            <a:r>
              <a:rPr lang="en-US" sz="2800" dirty="0"/>
              <a:t>802.15.6ma - Standard -  Wireless Body Area Networks, </a:t>
            </a:r>
            <a:r>
              <a:rPr lang="en-US" sz="2800" dirty="0">
                <a:hlinkClick r:id="rId2"/>
              </a:rPr>
              <a:t>PAR Revision</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F0582166-E080-4CF0-812E-4DCD5F0A276A}"/>
              </a:ext>
            </a:extLst>
          </p:cNvPr>
          <p:cNvSpPr>
            <a:spLocks noGrp="1"/>
          </p:cNvSpPr>
          <p:nvPr>
            <p:ph idx="1"/>
          </p:nvPr>
        </p:nvSpPr>
        <p:spPr>
          <a:xfrm>
            <a:off x="914402" y="1981201"/>
            <a:ext cx="10361084" cy="4400127"/>
          </a:xfrm>
        </p:spPr>
        <p:txBody>
          <a:bodyPr/>
          <a:lstStyle/>
          <a:p>
            <a:r>
              <a:rPr lang="en-US" sz="2000" dirty="0"/>
              <a:t>Project Numbering - P802.15.6 is the correct number – the 802.15.6ma would be good for internal usage (name of the TG working on it, but the project itself is P802.15.6.</a:t>
            </a:r>
          </a:p>
          <a:p>
            <a:r>
              <a:rPr lang="en-US" sz="2000" dirty="0"/>
              <a:t>5.2 – Change the Scope statement to be :</a:t>
            </a:r>
          </a:p>
          <a:p>
            <a:r>
              <a:rPr lang="en-US" sz="2000" dirty="0"/>
              <a:t>The standard defines short-range, wireless communication in the vicinity of, or inside, a human body (but not limited to humans) using the Ultra-Wideband (UWB) and narrow-band physical layer (PHY), and medium access control (MAC) to support enhanced dependability to human body area networks (HBAN) in the industrial scientific medical (ISM) bands as well as frequency bands approved by national medical and/or regulatory authorities. The standard provides for support for quality of service (QoS) and data rates up to 50 Mb/s and incorporates support for vehicle body area networks (VBAN). </a:t>
            </a:r>
          </a:p>
          <a:p>
            <a:r>
              <a:rPr lang="en-US" sz="2000" dirty="0"/>
              <a:t>The standard specifies the coexistence of multiple piconets including inter-BAN interference and inter-piconets interference; simple MAC protocol; and sensing and feedback control loop delay.</a:t>
            </a:r>
          </a:p>
          <a:p>
            <a:endParaRPr lang="en-US" sz="2000" dirty="0"/>
          </a:p>
        </p:txBody>
      </p:sp>
      <p:sp>
        <p:nvSpPr>
          <p:cNvPr id="4" name="Date Placeholder 3">
            <a:extLst>
              <a:ext uri="{FF2B5EF4-FFF2-40B4-BE49-F238E27FC236}">
                <a16:creationId xmlns:a16="http://schemas.microsoft.com/office/drawing/2014/main" id="{59DC681D-C1DE-44B4-97A4-15B711FCBCC7}"/>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C18CB873-195C-423F-95AB-DEC2E2CF42DD}"/>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62284D3B-60C7-4FC1-BD0A-54CA01E3332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044830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CDAC65-F82D-420A-9622-F2C30F871F90}"/>
              </a:ext>
            </a:extLst>
          </p:cNvPr>
          <p:cNvSpPr>
            <a:spLocks noGrp="1"/>
          </p:cNvSpPr>
          <p:nvPr>
            <p:ph type="title"/>
          </p:nvPr>
        </p:nvSpPr>
        <p:spPr/>
        <p:txBody>
          <a:bodyPr/>
          <a:lstStyle/>
          <a:p>
            <a:r>
              <a:rPr lang="en-US" sz="3200" dirty="0"/>
              <a:t>802.15.6ma - Standard -  Wireless Body Area Networks, </a:t>
            </a:r>
            <a:r>
              <a:rPr lang="en-US" sz="3200" dirty="0">
                <a:hlinkClick r:id="rId2"/>
              </a:rPr>
              <a:t>PAR Revision</a:t>
            </a:r>
            <a:r>
              <a:rPr lang="en-US" sz="3200" dirty="0"/>
              <a:t> and </a:t>
            </a:r>
            <a:r>
              <a:rPr lang="en-US" sz="3200" dirty="0">
                <a:hlinkClick r:id="rId3"/>
              </a:rPr>
              <a:t>CSD</a:t>
            </a:r>
            <a:endParaRPr lang="en-US" dirty="0"/>
          </a:p>
        </p:txBody>
      </p:sp>
      <p:sp>
        <p:nvSpPr>
          <p:cNvPr id="3" name="Content Placeholder 2">
            <a:extLst>
              <a:ext uri="{FF2B5EF4-FFF2-40B4-BE49-F238E27FC236}">
                <a16:creationId xmlns:a16="http://schemas.microsoft.com/office/drawing/2014/main" id="{12DEF4E9-1AF2-4649-B40C-AD4E3746576B}"/>
              </a:ext>
            </a:extLst>
          </p:cNvPr>
          <p:cNvSpPr>
            <a:spLocks noGrp="1"/>
          </p:cNvSpPr>
          <p:nvPr>
            <p:ph idx="1"/>
          </p:nvPr>
        </p:nvSpPr>
        <p:spPr/>
        <p:txBody>
          <a:bodyPr/>
          <a:lstStyle/>
          <a:p>
            <a:r>
              <a:rPr lang="en-US" dirty="0"/>
              <a:t>Add to 8.1 – #5.2 </a:t>
            </a:r>
            <a:r>
              <a:rPr lang="en-US" sz="2400" b="0" dirty="0"/>
              <a:t>VBAN consists of a coordinator in a vehicle with devices around the vehicle, operating under strict compliance to standards and limits for electromagnetic compatibility (EMC) and electromagnetic interference (EMI). </a:t>
            </a:r>
          </a:p>
          <a:p>
            <a:r>
              <a:rPr lang="en-US" dirty="0"/>
              <a:t>5.4 Purpose: </a:t>
            </a:r>
            <a:r>
              <a:rPr lang="en-US" b="0" dirty="0"/>
              <a:t>Move “Current piconets do not meet the medical (proximity to human tissue) and relevant communication regulations for some application environments. They also do not support the combination of reliability (QoS), low power, data rate and noninterference required to broadly address the breadth of body area network applications. Additionally, this standard provides enhanced dependability that is required for some medical use cases. This includes remote medical healthcare, therapy and other monitoring that can enhance quality of life (QoL) in various population segments. ” </a:t>
            </a:r>
            <a:r>
              <a:rPr lang="en-US" dirty="0"/>
              <a:t>to the 5.5 Need for the Project.</a:t>
            </a:r>
          </a:p>
        </p:txBody>
      </p:sp>
      <p:sp>
        <p:nvSpPr>
          <p:cNvPr id="4" name="Date Placeholder 3">
            <a:extLst>
              <a:ext uri="{FF2B5EF4-FFF2-40B4-BE49-F238E27FC236}">
                <a16:creationId xmlns:a16="http://schemas.microsoft.com/office/drawing/2014/main" id="{10C9B195-281F-468D-873B-B9E02AFC753C}"/>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B7841921-2E56-443B-A228-BBABDB46D48C}"/>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B5D7DD36-A4A9-4263-ADF6-BC17FB41975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35604878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C79E0E-749C-4945-829F-E0F0C7FE48B6}"/>
              </a:ext>
            </a:extLst>
          </p:cNvPr>
          <p:cNvSpPr>
            <a:spLocks noGrp="1"/>
          </p:cNvSpPr>
          <p:nvPr>
            <p:ph type="title"/>
          </p:nvPr>
        </p:nvSpPr>
        <p:spPr/>
        <p:txBody>
          <a:bodyPr/>
          <a:lstStyle/>
          <a:p>
            <a:r>
              <a:rPr lang="en-US" sz="3200" dirty="0"/>
              <a:t>802.15.6ma - Standard -  Wireless Body Area Networks, </a:t>
            </a:r>
            <a:r>
              <a:rPr lang="en-US" sz="3200" dirty="0">
                <a:hlinkClick r:id="rId2"/>
              </a:rPr>
              <a:t>PAR Revision</a:t>
            </a:r>
            <a:r>
              <a:rPr lang="en-US" sz="3200" dirty="0"/>
              <a:t> and </a:t>
            </a:r>
            <a:r>
              <a:rPr lang="en-US" sz="3200" dirty="0">
                <a:hlinkClick r:id="rId3"/>
              </a:rPr>
              <a:t>CSD</a:t>
            </a:r>
            <a:endParaRPr lang="en-US" dirty="0"/>
          </a:p>
        </p:txBody>
      </p:sp>
      <p:sp>
        <p:nvSpPr>
          <p:cNvPr id="3" name="Content Placeholder 2">
            <a:extLst>
              <a:ext uri="{FF2B5EF4-FFF2-40B4-BE49-F238E27FC236}">
                <a16:creationId xmlns:a16="http://schemas.microsoft.com/office/drawing/2014/main" id="{6754BEC5-01F9-4AF4-802C-1BA51816C606}"/>
              </a:ext>
            </a:extLst>
          </p:cNvPr>
          <p:cNvSpPr>
            <a:spLocks noGrp="1"/>
          </p:cNvSpPr>
          <p:nvPr>
            <p:ph idx="1"/>
          </p:nvPr>
        </p:nvSpPr>
        <p:spPr/>
        <p:txBody>
          <a:bodyPr/>
          <a:lstStyle/>
          <a:p>
            <a:r>
              <a:rPr lang="en-US" dirty="0"/>
              <a:t>CSD – 1.2.3 – Distinct Identity – is only identifying the new material, it should address the standard as a whole.  While this revision project was created originally as an amendment, it must now look at the standard in total and answer the CSD questions from that standpoint.</a:t>
            </a:r>
          </a:p>
          <a:p>
            <a:endParaRPr lang="en-US" dirty="0"/>
          </a:p>
          <a:p>
            <a:r>
              <a:rPr lang="en-US" dirty="0"/>
              <a:t>CSD – 1.2.4 Technical Feasibility – suggested new line </a:t>
            </a:r>
          </a:p>
          <a:p>
            <a:r>
              <a:rPr lang="en-US" dirty="0"/>
              <a:t>The technical feasibility of 802.15.6 is well proven in the market.  Then change the first sentence for the new functionality. “New capabilities” instead of “Enhancements”.</a:t>
            </a:r>
            <a:br>
              <a:rPr lang="en-US" dirty="0"/>
            </a:br>
            <a:r>
              <a:rPr lang="en-US" dirty="0"/>
              <a:t>CSD – 1.2.4 b) similar changes – the intent is to broaden the statement.</a:t>
            </a:r>
          </a:p>
        </p:txBody>
      </p:sp>
      <p:sp>
        <p:nvSpPr>
          <p:cNvPr id="4" name="Date Placeholder 3">
            <a:extLst>
              <a:ext uri="{FF2B5EF4-FFF2-40B4-BE49-F238E27FC236}">
                <a16:creationId xmlns:a16="http://schemas.microsoft.com/office/drawing/2014/main" id="{83496512-1E1B-4B5E-830D-9BB7377DFAA5}"/>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E2738408-2C81-4D51-AE29-75E314806B5A}"/>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20615BDF-01A3-4B68-893F-29BAE10FC99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9168661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CCA6B7-D148-4C14-BF85-40D984189703}"/>
              </a:ext>
            </a:extLst>
          </p:cNvPr>
          <p:cNvSpPr>
            <a:spLocks noGrp="1"/>
          </p:cNvSpPr>
          <p:nvPr>
            <p:ph type="title"/>
          </p:nvPr>
        </p:nvSpPr>
        <p:spPr/>
        <p:txBody>
          <a:bodyPr/>
          <a:lstStyle/>
          <a:p>
            <a:r>
              <a:rPr lang="en-US" sz="3200" dirty="0"/>
              <a:t>802.15.6ma - Standard -  Wireless Body Area Networks, </a:t>
            </a:r>
            <a:r>
              <a:rPr lang="en-US" sz="3200" dirty="0">
                <a:hlinkClick r:id="rId2"/>
              </a:rPr>
              <a:t>PAR Revision</a:t>
            </a:r>
            <a:r>
              <a:rPr lang="en-US" sz="3200" dirty="0"/>
              <a:t> and </a:t>
            </a:r>
            <a:r>
              <a:rPr lang="en-US" sz="3200" dirty="0">
                <a:hlinkClick r:id="rId3"/>
              </a:rPr>
              <a:t>CSD</a:t>
            </a:r>
            <a:endParaRPr lang="en-US" dirty="0"/>
          </a:p>
        </p:txBody>
      </p:sp>
      <p:sp>
        <p:nvSpPr>
          <p:cNvPr id="3" name="Content Placeholder 2">
            <a:extLst>
              <a:ext uri="{FF2B5EF4-FFF2-40B4-BE49-F238E27FC236}">
                <a16:creationId xmlns:a16="http://schemas.microsoft.com/office/drawing/2014/main" id="{3BB00781-CF36-49F6-AE17-3403026BF299}"/>
              </a:ext>
            </a:extLst>
          </p:cNvPr>
          <p:cNvSpPr>
            <a:spLocks noGrp="1"/>
          </p:cNvSpPr>
          <p:nvPr>
            <p:ph idx="1"/>
          </p:nvPr>
        </p:nvSpPr>
        <p:spPr/>
        <p:txBody>
          <a:bodyPr/>
          <a:lstStyle/>
          <a:p>
            <a:r>
              <a:rPr lang="en-US" dirty="0"/>
              <a:t>CSD 1.2.5 – Similar comment the Economic Feasibility for the full standard should be addressed. It is nice to know that the enhancements don’t break the overall feasibility.</a:t>
            </a:r>
          </a:p>
        </p:txBody>
      </p:sp>
      <p:sp>
        <p:nvSpPr>
          <p:cNvPr id="4" name="Date Placeholder 3">
            <a:extLst>
              <a:ext uri="{FF2B5EF4-FFF2-40B4-BE49-F238E27FC236}">
                <a16:creationId xmlns:a16="http://schemas.microsoft.com/office/drawing/2014/main" id="{4612A0F4-E3F5-46C5-BBE1-8FBCC433BE41}"/>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79E3FEAF-720B-4D6C-B045-37F2DA72FE16}"/>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368E194C-A59A-4B89-9CB4-A122CF712D9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42606268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A9A31C-A8D8-4CBE-96C2-0668DF622A18}"/>
              </a:ext>
            </a:extLst>
          </p:cNvPr>
          <p:cNvSpPr>
            <a:spLocks noGrp="1"/>
          </p:cNvSpPr>
          <p:nvPr>
            <p:ph type="title"/>
          </p:nvPr>
        </p:nvSpPr>
        <p:spPr/>
        <p:txBody>
          <a:bodyPr/>
          <a:lstStyle/>
          <a:p>
            <a:pPr algn="l"/>
            <a:r>
              <a:rPr lang="en-US" sz="3200" dirty="0"/>
              <a:t>802.15.12 - Upper Layer Interface (ULI) for IEEE 802.15.4 Low-Rate Wireless Networks, </a:t>
            </a:r>
            <a:r>
              <a:rPr lang="en-US" sz="3200" dirty="0">
                <a:hlinkClick r:id="rId2"/>
              </a:rPr>
              <a:t>PAR Withdrawal</a:t>
            </a:r>
            <a:endParaRPr lang="en-US" sz="3200" dirty="0"/>
          </a:p>
        </p:txBody>
      </p:sp>
      <p:sp>
        <p:nvSpPr>
          <p:cNvPr id="3" name="Content Placeholder 2">
            <a:extLst>
              <a:ext uri="{FF2B5EF4-FFF2-40B4-BE49-F238E27FC236}">
                <a16:creationId xmlns:a16="http://schemas.microsoft.com/office/drawing/2014/main" id="{8D86459D-05F9-49E3-9C9E-DA3724A60F01}"/>
              </a:ext>
            </a:extLst>
          </p:cNvPr>
          <p:cNvSpPr>
            <a:spLocks noGrp="1"/>
          </p:cNvSpPr>
          <p:nvPr>
            <p:ph idx="1"/>
          </p:nvPr>
        </p:nvSpPr>
        <p:spPr/>
        <p:txBody>
          <a:bodyPr/>
          <a:lstStyle/>
          <a:p>
            <a:r>
              <a:rPr lang="en-US" dirty="0"/>
              <a:t>No Comments</a:t>
            </a:r>
          </a:p>
        </p:txBody>
      </p:sp>
      <p:sp>
        <p:nvSpPr>
          <p:cNvPr id="4" name="Date Placeholder 3">
            <a:extLst>
              <a:ext uri="{FF2B5EF4-FFF2-40B4-BE49-F238E27FC236}">
                <a16:creationId xmlns:a16="http://schemas.microsoft.com/office/drawing/2014/main" id="{5836C74C-CAF5-43FC-B09B-A66BAAD9D766}"/>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3089F550-5020-4DE7-BF54-FE551CE4E2E1}"/>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16AF4BFA-B4C4-41CD-97A8-47D04ACC8DA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22923014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FCA293-067D-4A9B-B69D-C35453B791C7}"/>
              </a:ext>
            </a:extLst>
          </p:cNvPr>
          <p:cNvSpPr>
            <a:spLocks noGrp="1"/>
          </p:cNvSpPr>
          <p:nvPr>
            <p:ph type="title"/>
          </p:nvPr>
        </p:nvSpPr>
        <p:spPr/>
        <p:txBody>
          <a:bodyPr/>
          <a:lstStyle/>
          <a:p>
            <a:pPr algn="l"/>
            <a:r>
              <a:rPr lang="en-US" sz="2800" dirty="0"/>
              <a:t>802.15.6a - Amendment: Dependable Human and Vehicle Body Area Networks, </a:t>
            </a:r>
            <a:r>
              <a:rPr lang="en-US" sz="2800" dirty="0">
                <a:hlinkClick r:id="rId2"/>
              </a:rPr>
              <a:t>PAR Withdrawal</a:t>
            </a:r>
            <a:r>
              <a:rPr lang="en-US" sz="2800" dirty="0"/>
              <a:t> and </a:t>
            </a:r>
            <a:r>
              <a:rPr lang="en-US" sz="2800" dirty="0">
                <a:hlinkClick r:id="rId3"/>
              </a:rPr>
              <a:t>CSD</a:t>
            </a:r>
            <a:endParaRPr lang="en-US" sz="2800" dirty="0"/>
          </a:p>
        </p:txBody>
      </p:sp>
      <p:sp>
        <p:nvSpPr>
          <p:cNvPr id="3" name="Content Placeholder 2">
            <a:extLst>
              <a:ext uri="{FF2B5EF4-FFF2-40B4-BE49-F238E27FC236}">
                <a16:creationId xmlns:a16="http://schemas.microsoft.com/office/drawing/2014/main" id="{8C16D4F2-9D7E-4C90-BCAA-6F91743248CE}"/>
              </a:ext>
            </a:extLst>
          </p:cNvPr>
          <p:cNvSpPr>
            <a:spLocks noGrp="1"/>
          </p:cNvSpPr>
          <p:nvPr>
            <p:ph idx="1"/>
          </p:nvPr>
        </p:nvSpPr>
        <p:spPr/>
        <p:txBody>
          <a:bodyPr/>
          <a:lstStyle/>
          <a:p>
            <a:r>
              <a:rPr lang="en-US" dirty="0"/>
              <a:t>PAR Withdrawal Additional Information: </a:t>
            </a:r>
          </a:p>
          <a:p>
            <a:r>
              <a:rPr lang="en-US" dirty="0"/>
              <a:t>	“P802.15.6a was for an amendment to IEEE Std 802..15.6-2012. Since this standard will expire at the end of 2022 without a revision, the 802.15 WG wishes to continue the project as a revision.</a:t>
            </a:r>
          </a:p>
          <a:p>
            <a:r>
              <a:rPr lang="en-US" dirty="0"/>
              <a:t>Change to : “P802.15.6a is an amendment to IEEE Std 802.15.6-2012, which will expire at the end of 2022 without a revision. The 802.15 WG wishes to continue the new project features as part of the new revision project.”</a:t>
            </a:r>
          </a:p>
        </p:txBody>
      </p:sp>
      <p:sp>
        <p:nvSpPr>
          <p:cNvPr id="4" name="Date Placeholder 3">
            <a:extLst>
              <a:ext uri="{FF2B5EF4-FFF2-40B4-BE49-F238E27FC236}">
                <a16:creationId xmlns:a16="http://schemas.microsoft.com/office/drawing/2014/main" id="{B7D239FD-CA90-487C-932A-16FC2AE41BBA}"/>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5B102DC5-996E-4B65-9300-0532F013EFF3}"/>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595C896E-93DD-44E2-969C-85888B855BC8}"/>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519287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DBDD4-F590-41E4-A7C9-A0DA332400D1}"/>
              </a:ext>
            </a:extLst>
          </p:cNvPr>
          <p:cNvSpPr>
            <a:spLocks noGrp="1"/>
          </p:cNvSpPr>
          <p:nvPr>
            <p:ph type="title"/>
          </p:nvPr>
        </p:nvSpPr>
        <p:spPr/>
        <p:txBody>
          <a:bodyPr/>
          <a:lstStyle/>
          <a:p>
            <a:r>
              <a:rPr lang="en-US" dirty="0"/>
              <a:t>48 hour Rule PARs</a:t>
            </a:r>
          </a:p>
        </p:txBody>
      </p:sp>
      <p:sp>
        <p:nvSpPr>
          <p:cNvPr id="4" name="Date Placeholder 3">
            <a:extLst>
              <a:ext uri="{FF2B5EF4-FFF2-40B4-BE49-F238E27FC236}">
                <a16:creationId xmlns:a16="http://schemas.microsoft.com/office/drawing/2014/main" id="{49E6D6CA-B3E1-4B1C-A30A-0E14957ABC2A}"/>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11466B2F-DD62-4420-9BDD-D3B6AD12984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A76CC76F-BCE0-4C19-B7A4-16B6390C52E1}"/>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7" name="Rectangle 1">
            <a:extLst>
              <a:ext uri="{FF2B5EF4-FFF2-40B4-BE49-F238E27FC236}">
                <a16:creationId xmlns:a16="http://schemas.microsoft.com/office/drawing/2014/main" id="{B3E67E3A-AFAA-4197-B8B1-4EC8FAFC8634}"/>
              </a:ext>
            </a:extLst>
          </p:cNvPr>
          <p:cNvSpPr>
            <a:spLocks noGrp="1" noChangeArrowheads="1"/>
          </p:cNvSpPr>
          <p:nvPr>
            <p:ph idx="1"/>
          </p:nvPr>
        </p:nvSpPr>
        <p:spPr bwMode="auto">
          <a:xfrm>
            <a:off x="914402" y="2688268"/>
            <a:ext cx="9934126"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000" b="0" i="0" u="none" strike="noStrike" cap="none" normalizeH="0" baseline="0" dirty="0">
                <a:ln>
                  <a:noFill/>
                </a:ln>
                <a:solidFill>
                  <a:schemeClr val="tx1"/>
                </a:solidFill>
                <a:effectLst/>
                <a:latin typeface="Arial" panose="020B0604020202020204" pitchFamily="34" charset="0"/>
              </a:rPr>
              <a:t>EEE P802.3cz draft PAR modification request: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&lt;</a:t>
            </a:r>
            <a:r>
              <a:rPr kumimoji="0" lang="en-US" altLang="en-US" sz="1400" b="0" i="0" u="none" strike="noStrike" cap="none" normalizeH="0" baseline="0" dirty="0">
                <a:ln>
                  <a:noFill/>
                </a:ln>
                <a:solidFill>
                  <a:schemeClr val="tx1"/>
                </a:solidFill>
                <a:effectLst/>
                <a:latin typeface="Arial" panose="020B0604020202020204" pitchFamily="34" charset="0"/>
                <a:hlinkClick r:id="rId2"/>
              </a:rPr>
              <a:t>https://mentor.ieee.org/802-ec/dcn/22/ec-22-0039-00-00EC-draft-ieee-p802-3cz-par-modification.pdf</a:t>
            </a:r>
            <a:r>
              <a:rPr kumimoji="0" lang="en-US" altLang="en-US" sz="1400" b="0" i="0" u="none" strike="noStrike" cap="none" normalizeH="0" baseline="0" dirty="0">
                <a:ln>
                  <a:noFill/>
                </a:ln>
                <a:solidFill>
                  <a:schemeClr val="tx1"/>
                </a:solidFill>
                <a:effectLst/>
                <a:latin typeface="Arial" panose="020B0604020202020204" pitchFamily="34" charset="0"/>
              </a:rPr>
              <a:t>&gt;</a:t>
            </a: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IEEE P802.3cz draft CSD modifications: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&lt;</a:t>
            </a:r>
            <a:r>
              <a:rPr kumimoji="0" lang="en-US" altLang="en-US" sz="1400" b="0" i="0" u="none" strike="noStrike" cap="none" normalizeH="0" baseline="0" dirty="0">
                <a:ln>
                  <a:noFill/>
                </a:ln>
                <a:solidFill>
                  <a:schemeClr val="tx1"/>
                </a:solidFill>
                <a:effectLst/>
                <a:latin typeface="Arial" panose="020B0604020202020204" pitchFamily="34" charset="0"/>
                <a:hlinkClick r:id="rId3"/>
              </a:rPr>
              <a:t>https://mentor.ieee.org/802-ec/dcn/22/ec-22-0038-00-00EC-draft-ieee-p802-3cz-csd-modification.pdf</a:t>
            </a:r>
            <a:r>
              <a:rPr kumimoji="0" lang="en-US" altLang="en-US" sz="1400" b="0" i="0" u="none" strike="noStrike" cap="none" normalizeH="0" baseline="0" dirty="0">
                <a:ln>
                  <a:noFill/>
                </a:ln>
                <a:solidFill>
                  <a:schemeClr val="tx1"/>
                </a:solidFill>
                <a:effectLst/>
                <a:latin typeface="Arial" panose="020B0604020202020204" pitchFamily="34" charset="0"/>
              </a:rPr>
              <a:t>&gt;</a:t>
            </a:r>
            <a:br>
              <a:rPr kumimoji="0" lang="en-US" altLang="en-US" sz="14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	No Comment</a:t>
            </a: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IEEE P802.3dh draft PAR: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&lt;</a:t>
            </a:r>
            <a:r>
              <a:rPr kumimoji="0" lang="en-US" altLang="en-US" sz="1400" b="0" i="0" u="none" strike="noStrike" cap="none" normalizeH="0" baseline="0" dirty="0">
                <a:ln>
                  <a:noFill/>
                </a:ln>
                <a:solidFill>
                  <a:schemeClr val="tx1"/>
                </a:solidFill>
                <a:effectLst/>
                <a:latin typeface="Arial" panose="020B0604020202020204" pitchFamily="34" charset="0"/>
                <a:hlinkClick r:id="rId4"/>
              </a:rPr>
              <a:t>https://mentor.ieee.org/802-ec/dcn/22/ec-22-0037-00-00EC-draft-ieee-p802-3dh-par.pdf</a:t>
            </a:r>
            <a:r>
              <a:rPr kumimoji="0" lang="en-US" altLang="en-US" sz="1400" b="0" i="0" u="none" strike="noStrike" cap="none" normalizeH="0" baseline="0" dirty="0">
                <a:ln>
                  <a:noFill/>
                </a:ln>
                <a:solidFill>
                  <a:schemeClr val="tx1"/>
                </a:solidFill>
                <a:effectLst/>
                <a:latin typeface="Arial" panose="020B0604020202020204" pitchFamily="34" charset="0"/>
              </a:rPr>
              <a:t>&gt;</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IEEE P802.3dh draft CSD: </a:t>
            </a:r>
          </a:p>
          <a:p>
            <a:pPr marL="0" indent="0" defTabSz="914400" eaLnBrk="0" hangingPunct="0">
              <a:spcBef>
                <a:spcPct val="0"/>
              </a:spcBef>
              <a:buClrTx/>
              <a:buSzTx/>
            </a:pPr>
            <a:r>
              <a:rPr kumimoji="0" lang="en-US" altLang="en-US" sz="1400" b="0" i="0" u="none" strike="noStrike" cap="none" normalizeH="0" baseline="0" dirty="0">
                <a:ln>
                  <a:noFill/>
                </a:ln>
                <a:solidFill>
                  <a:schemeClr val="tx1"/>
                </a:solidFill>
                <a:effectLst/>
                <a:latin typeface="Arial" panose="020B0604020202020204" pitchFamily="34" charset="0"/>
              </a:rPr>
              <a:t>&lt;</a:t>
            </a:r>
            <a:r>
              <a:rPr kumimoji="0" lang="en-US" altLang="en-US" sz="1400" b="0" i="0" u="none" strike="noStrike" cap="none" normalizeH="0" baseline="0" dirty="0">
                <a:ln>
                  <a:noFill/>
                </a:ln>
                <a:solidFill>
                  <a:schemeClr val="tx1"/>
                </a:solidFill>
                <a:effectLst/>
                <a:latin typeface="Arial" panose="020B0604020202020204" pitchFamily="34" charset="0"/>
                <a:hlinkClick r:id="rId5"/>
              </a:rPr>
              <a:t>https://mentor.ieee.org/802-ec/dcn/22/ec-22-0036-00-00EC-draft-ieee-p802-3dh-csd.pdf</a:t>
            </a:r>
            <a:r>
              <a:rPr kumimoji="0" lang="en-US" altLang="en-US" sz="1400" b="0" i="0" u="none" strike="noStrike" cap="none" normalizeH="0" baseline="0" dirty="0">
                <a:ln>
                  <a:noFill/>
                </a:ln>
                <a:solidFill>
                  <a:schemeClr val="tx1"/>
                </a:solidFill>
                <a:effectLst/>
                <a:latin typeface="Arial" panose="020B0604020202020204" pitchFamily="34" charset="0"/>
              </a:rPr>
              <a:t>&gt;</a:t>
            </a:r>
            <a:br>
              <a:rPr kumimoji="0" lang="en-US" altLang="en-US" sz="2000" b="0" i="0" u="none" strike="noStrike" cap="none" normalizeH="0" baseline="0" dirty="0">
                <a:ln>
                  <a:noFill/>
                </a:ln>
                <a:solidFill>
                  <a:schemeClr val="tx1"/>
                </a:solidFill>
                <a:effectLst/>
                <a:latin typeface="Arial" panose="020B0604020202020204" pitchFamily="34" charset="0"/>
              </a:rPr>
            </a:br>
            <a:r>
              <a:rPr kumimoji="0" lang="en-US" altLang="en-US" sz="2000" b="0" i="0" u="none" strike="noStrike" cap="none" normalizeH="0" baseline="0" dirty="0">
                <a:ln>
                  <a:noFill/>
                </a:ln>
                <a:solidFill>
                  <a:schemeClr val="tx1"/>
                </a:solidFill>
                <a:effectLst/>
                <a:latin typeface="Arial" panose="020B0604020202020204" pitchFamily="34" charset="0"/>
              </a:rPr>
              <a:t>	No Comment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948129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Snapshot Report to 802.11 closing plenary</a:t>
            </a:r>
          </a:p>
        </p:txBody>
      </p:sp>
      <p:sp>
        <p:nvSpPr>
          <p:cNvPr id="2" name="Text Placeholder 1"/>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r>
              <a:rPr lang="en-US"/>
              <a:t>March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29</a:t>
            </a:fld>
            <a:endParaRPr lang="en-GB"/>
          </a:p>
        </p:txBody>
      </p:sp>
    </p:spTree>
    <p:extLst>
      <p:ext uri="{BB962C8B-B14F-4D97-AF65-F5344CB8AC3E}">
        <p14:creationId xmlns:p14="http://schemas.microsoft.com/office/powerpoint/2010/main" val="1604710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23392" y="626497"/>
            <a:ext cx="10838402" cy="786279"/>
          </a:xfrm>
          <a:ln/>
        </p:spPr>
        <p:txBody>
          <a:bodyPr>
            <a:no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400" dirty="0"/>
              <a:t>Abstract-PAR Review SC PARs under consideration for </a:t>
            </a:r>
            <a:br>
              <a:rPr lang="en-GB" sz="2400" dirty="0"/>
            </a:br>
            <a:r>
              <a:rPr lang="en-GB" sz="2400" dirty="0"/>
              <a:t>2022 March Electronic Plenary</a:t>
            </a:r>
          </a:p>
        </p:txBody>
      </p:sp>
      <p:sp>
        <p:nvSpPr>
          <p:cNvPr id="4098" name="Rectangle 2"/>
          <p:cNvSpPr>
            <a:spLocks noGrp="1" noChangeArrowheads="1"/>
          </p:cNvSpPr>
          <p:nvPr>
            <p:ph idx="1"/>
          </p:nvPr>
        </p:nvSpPr>
        <p:spPr>
          <a:xfrm>
            <a:off x="730206" y="1412776"/>
            <a:ext cx="10731588" cy="5043364"/>
          </a:xfrm>
          <a:ln/>
        </p:spPr>
        <p:txBody>
          <a:bodyPr>
            <a:noAutofit/>
          </a:bodyPr>
          <a:lstStyle/>
          <a:p>
            <a:r>
              <a:rPr lang="en-US" sz="1800" dirty="0"/>
              <a:t>PARs to be considered for approval by the IEEE 802 LMSC during the 18 March 2022 closing IEEE 802 LMSC meeting shall pass through the following process: </a:t>
            </a:r>
          </a:p>
          <a:p>
            <a:r>
              <a:rPr lang="en-US" sz="1800" dirty="0"/>
              <a:t>	1. The proposed PAR shall be available at a publicly accessible URL and an email sent to the IEEE 802 LMSC reflector that contains the URL required for viewing the PAR and associated documentation no later than 02 Feb 2022, </a:t>
            </a:r>
            <a:r>
              <a:rPr lang="en-US" sz="1800" dirty="0" err="1"/>
              <a:t>AoE</a:t>
            </a:r>
            <a:r>
              <a:rPr lang="en-US" sz="1800" dirty="0"/>
              <a:t>, Wednesday.</a:t>
            </a:r>
          </a:p>
          <a:p>
            <a:r>
              <a:rPr lang="en-US" sz="1800" dirty="0"/>
              <a:t>	2. Working Groups, other than the proposing Working Group, shall express concerns to the proposing Working Group as soon as possible and shall submit comments to the proposing Working Group and the IEEE 802 LMSC by e-mail not later than 09 Mar 2022, </a:t>
            </a:r>
            <a:r>
              <a:rPr lang="en-US" sz="1800" dirty="0" err="1"/>
              <a:t>AoE</a:t>
            </a:r>
            <a:r>
              <a:rPr lang="en-US" sz="1800" dirty="0"/>
              <a:t>, Wednesday. </a:t>
            </a:r>
          </a:p>
          <a:p>
            <a:r>
              <a:rPr lang="en-US" sz="1800" dirty="0"/>
              <a:t>	3. The proposing Working Group shall post a response to commenting Working Group and to the IEEE 802 LMSC together with a Final PAR on a public website and circulate the relevant URL on the IEEE 802 LMSC reflector not later than 16 Mar 2022, </a:t>
            </a:r>
            <a:r>
              <a:rPr lang="en-US" sz="1800" dirty="0" err="1"/>
              <a:t>AoE</a:t>
            </a:r>
            <a:r>
              <a:rPr lang="en-US" sz="1800" dirty="0"/>
              <a:t>, Wednesday</a:t>
            </a:r>
          </a:p>
          <a:p>
            <a:r>
              <a:rPr lang="en-US" sz="1800" dirty="0"/>
              <a:t>The Proposed PARs are posted to the “IEEE 802 PARs Under consideration Webpage:</a:t>
            </a:r>
          </a:p>
          <a:p>
            <a:pPr lvl="1"/>
            <a:r>
              <a:rPr lang="en-US" sz="1800" dirty="0"/>
              <a:t>	</a:t>
            </a:r>
            <a:r>
              <a:rPr lang="en-US" sz="1800" dirty="0">
                <a:solidFill>
                  <a:schemeClr val="accent6"/>
                </a:solidFill>
                <a:hlinkClick r:id="rId3"/>
              </a:rPr>
              <a:t>http://grouper.ieee.org/groups/802/PARs.shtml</a:t>
            </a:r>
            <a:endParaRPr lang="en-US" sz="1800" dirty="0">
              <a:solidFill>
                <a:schemeClr val="accent6"/>
              </a:solidFill>
            </a:endParaRPr>
          </a:p>
          <a:p>
            <a:pPr marL="285750" indent="-285750"/>
            <a:r>
              <a:rPr lang="en-US" altLang="en-US" sz="1800" dirty="0"/>
              <a:t>802.11 PAR Review SC Meeting times: </a:t>
            </a:r>
          </a:p>
          <a:p>
            <a:pPr lvl="1">
              <a:buAutoNum type="arabicPeriod"/>
            </a:pPr>
            <a:r>
              <a:rPr lang="en-US" sz="1800" dirty="0"/>
              <a:t>Monday/Wednesday: 7 &amp; 9 March  2022- 13:30-15:30 ET ( 18:30-20:30 UTC)</a:t>
            </a:r>
          </a:p>
          <a:p>
            <a:pPr lvl="1">
              <a:buAutoNum type="arabicPeriod"/>
            </a:pPr>
            <a:r>
              <a:rPr lang="en-US" sz="1800" dirty="0"/>
              <a:t>Thursday: 17 March 202s - 9:00-10:00 ET (13:00-14:00 UTC)</a:t>
            </a:r>
          </a:p>
          <a:p>
            <a:pPr marL="285750" indent="-285750"/>
            <a:endParaRPr lang="en-US" altLang="en-US" sz="1800" strike="sngStrike" dirty="0"/>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7" name="Rectangle 3">
            <a:extLst>
              <a:ext uri="{FF2B5EF4-FFF2-40B4-BE49-F238E27FC236}">
                <a16:creationId xmlns:a16="http://schemas.microsoft.com/office/drawing/2014/main" id="{D8A2A340-4BEF-42B1-AE26-6A55D6A269CF}"/>
              </a:ext>
            </a:extLst>
          </p:cNvPr>
          <p:cNvSpPr>
            <a:spLocks noChangeArrowheads="1"/>
          </p:cNvSpPr>
          <p:nvPr/>
        </p:nvSpPr>
        <p:spPr bwMode="auto">
          <a:xfrm>
            <a:off x="0" y="43934"/>
            <a:ext cx="24878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Arial" panose="020B0604020202020204" pitchFamily="34" charset="0"/>
              </a:rPr>
              <a:t>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E3723C62-F503-4B28-A6CE-0E72B92714AF}"/>
              </a:ext>
            </a:extLst>
          </p:cNvPr>
          <p:cNvSpPr>
            <a:spLocks noGrp="1"/>
          </p:cNvSpPr>
          <p:nvPr>
            <p:ph type="title"/>
          </p:nvPr>
        </p:nvSpPr>
        <p:spPr>
          <a:xfrm>
            <a:off x="914402" y="685803"/>
            <a:ext cx="10361084" cy="726973"/>
          </a:xfrm>
        </p:spPr>
        <p:txBody>
          <a:bodyPr/>
          <a:lstStyle/>
          <a:p>
            <a:r>
              <a:rPr lang="en-US" sz="2400" dirty="0"/>
              <a:t>PAR Review SC </a:t>
            </a:r>
            <a:br>
              <a:rPr lang="en-US" sz="2400" dirty="0"/>
            </a:br>
            <a:r>
              <a:rPr lang="en-US" sz="2400" dirty="0"/>
              <a:t>Jon Rosdahl, Chair</a:t>
            </a:r>
          </a:p>
        </p:txBody>
      </p:sp>
      <p:sp>
        <p:nvSpPr>
          <p:cNvPr id="8" name="Content Placeholder 7">
            <a:extLst>
              <a:ext uri="{FF2B5EF4-FFF2-40B4-BE49-F238E27FC236}">
                <a16:creationId xmlns:a16="http://schemas.microsoft.com/office/drawing/2014/main" id="{CB46589D-B045-4F67-96F9-108FD0B249A7}"/>
              </a:ext>
            </a:extLst>
          </p:cNvPr>
          <p:cNvSpPr>
            <a:spLocks noGrp="1"/>
          </p:cNvSpPr>
          <p:nvPr>
            <p:ph idx="1"/>
          </p:nvPr>
        </p:nvSpPr>
        <p:spPr>
          <a:xfrm>
            <a:off x="914402" y="1628801"/>
            <a:ext cx="10361084" cy="4465614"/>
          </a:xfrm>
        </p:spPr>
        <p:txBody>
          <a:bodyPr/>
          <a:lstStyle/>
          <a:p>
            <a:pPr marL="285750" indent="-285750"/>
            <a:r>
              <a:rPr lang="en-US" dirty="0"/>
              <a:t>PARs were considered on </a:t>
            </a:r>
            <a:r>
              <a:rPr lang="en-US" altLang="en-US" dirty="0"/>
              <a:t>Telecon March 7 &amp; 9, 2022  13:30-15:30 ET</a:t>
            </a:r>
          </a:p>
          <a:p>
            <a:pPr marL="685800" lvl="1"/>
            <a:r>
              <a:rPr lang="en-US" altLang="en-US" dirty="0"/>
              <a:t>See the list here: </a:t>
            </a:r>
            <a:r>
              <a:rPr lang="en-US" altLang="en-US" dirty="0">
                <a:hlinkClick r:id="rId2"/>
              </a:rPr>
              <a:t>https://ieee802.org/PARs.shtml</a:t>
            </a:r>
            <a:r>
              <a:rPr lang="en-US" altLang="en-US" dirty="0"/>
              <a:t> </a:t>
            </a:r>
          </a:p>
          <a:p>
            <a:pPr marL="685800" lvl="1"/>
            <a:r>
              <a:rPr lang="en-US" altLang="en-US" dirty="0"/>
              <a:t>Comments were posted to the EC reflector – 9 March 2022</a:t>
            </a:r>
          </a:p>
          <a:p>
            <a:pPr marL="685800" lvl="1"/>
            <a:endParaRPr lang="en-US" altLang="en-US" dirty="0"/>
          </a:p>
          <a:p>
            <a:pPr marL="285750" indent="-285750"/>
            <a:r>
              <a:rPr lang="en-US" altLang="en-US" dirty="0"/>
              <a:t>Feedback from WG due Wednesday 9 March 2022</a:t>
            </a:r>
          </a:p>
          <a:p>
            <a:pPr marL="285750" indent="-285750"/>
            <a:endParaRPr lang="en-US" altLang="en-US" dirty="0"/>
          </a:p>
          <a:p>
            <a:pPr marL="285750" indent="-285750"/>
            <a:r>
              <a:rPr lang="en-US" altLang="en-US" dirty="0"/>
              <a:t>Feedback to be reviewed on Thursda</a:t>
            </a:r>
            <a:r>
              <a:rPr lang="en-US" dirty="0"/>
              <a:t>y 17 March 2022 9:00-10:00 ET</a:t>
            </a:r>
          </a:p>
          <a:p>
            <a:pPr marL="285750" indent="-285750"/>
            <a:endParaRPr lang="en-US" dirty="0"/>
          </a:p>
          <a:p>
            <a:pPr marL="285750" indent="-285750"/>
            <a:r>
              <a:rPr lang="en-US" dirty="0"/>
              <a:t>A Final report will be sent out prior to the Closing 802 EC Plenary Meeting.</a:t>
            </a:r>
          </a:p>
          <a:p>
            <a:pPr marL="285750" indent="-285750"/>
            <a:endParaRPr lang="en-US" dirty="0"/>
          </a:p>
        </p:txBody>
      </p:sp>
      <p:sp>
        <p:nvSpPr>
          <p:cNvPr id="4" name="Date Placeholder 3">
            <a:extLst>
              <a:ext uri="{FF2B5EF4-FFF2-40B4-BE49-F238E27FC236}">
                <a16:creationId xmlns:a16="http://schemas.microsoft.com/office/drawing/2014/main" id="{CFA74791-02E4-4161-A74F-E2C580C09359}"/>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9E179B68-B8DD-4D01-A19B-C60183D73755}"/>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91BACB44-535E-4B7C-96CE-D105B3096CD7}"/>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30</a:t>
            </a:fld>
            <a:endParaRPr lang="en-US" altLang="en-US">
              <a:solidFill>
                <a:srgbClr val="000000"/>
              </a:solidFill>
            </a:endParaRPr>
          </a:p>
        </p:txBody>
      </p:sp>
    </p:spTree>
    <p:extLst>
      <p:ext uri="{BB962C8B-B14F-4D97-AF65-F5344CB8AC3E}">
        <p14:creationId xmlns:p14="http://schemas.microsoft.com/office/powerpoint/2010/main" val="24931263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13105-1CA0-443F-B1A3-AC29BCE1437B}"/>
              </a:ext>
            </a:extLst>
          </p:cNvPr>
          <p:cNvSpPr>
            <a:spLocks noGrp="1"/>
          </p:cNvSpPr>
          <p:nvPr>
            <p:ph type="title"/>
          </p:nvPr>
        </p:nvSpPr>
        <p:spPr/>
        <p:txBody>
          <a:bodyPr/>
          <a:lstStyle/>
          <a:p>
            <a:r>
              <a:rPr lang="en-US" dirty="0"/>
              <a:t>Responses from 802 Working Groups</a:t>
            </a:r>
          </a:p>
        </p:txBody>
      </p:sp>
      <p:sp>
        <p:nvSpPr>
          <p:cNvPr id="3" name="Text Placeholder 2">
            <a:extLst>
              <a:ext uri="{FF2B5EF4-FFF2-40B4-BE49-F238E27FC236}">
                <a16:creationId xmlns:a16="http://schemas.microsoft.com/office/drawing/2014/main" id="{30B97474-5C9C-4EFA-B1B2-2D473D51CC1D}"/>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5180B14E-459D-4D1C-B097-7786B6E3248A}"/>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B8758877-86A7-43C7-9D10-6E5F40B028B1}"/>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A5C49826-E039-44C4-A6DB-616DB23E417B}"/>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31</a:t>
            </a:fld>
            <a:endParaRPr lang="en-US" altLang="en-US">
              <a:solidFill>
                <a:srgbClr val="000000"/>
              </a:solidFill>
            </a:endParaRPr>
          </a:p>
        </p:txBody>
      </p:sp>
    </p:spTree>
    <p:extLst>
      <p:ext uri="{BB962C8B-B14F-4D97-AF65-F5344CB8AC3E}">
        <p14:creationId xmlns:p14="http://schemas.microsoft.com/office/powerpoint/2010/main" val="23676271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Final Report to 802.11</a:t>
            </a:r>
          </a:p>
        </p:txBody>
      </p:sp>
      <p:sp>
        <p:nvSpPr>
          <p:cNvPr id="2" name="Text Placeholder 1"/>
          <p:cNvSpPr>
            <a:spLocks noGrp="1"/>
          </p:cNvSpPr>
          <p:nvPr>
            <p:ph type="body" idx="1"/>
          </p:nvPr>
        </p:nvSpPr>
        <p:spPr/>
        <p:txBody>
          <a:bodyPr/>
          <a:lstStyle/>
          <a:p>
            <a:endParaRPr lang="en-US"/>
          </a:p>
        </p:txBody>
      </p:sp>
      <p:sp>
        <p:nvSpPr>
          <p:cNvPr id="4" name="Date Placeholder 3"/>
          <p:cNvSpPr>
            <a:spLocks noGrp="1"/>
          </p:cNvSpPr>
          <p:nvPr>
            <p:ph type="dt" idx="10"/>
          </p:nvPr>
        </p:nvSpPr>
        <p:spPr/>
        <p:txBody>
          <a:bodyPr/>
          <a:lstStyle/>
          <a:p>
            <a:r>
              <a:rPr lang="en-US"/>
              <a:t>March 2022</a:t>
            </a:r>
            <a:endParaRPr lang="en-GB"/>
          </a:p>
        </p:txBody>
      </p:sp>
      <p:sp>
        <p:nvSpPr>
          <p:cNvPr id="5" name="Footer Placeholder 4"/>
          <p:cNvSpPr>
            <a:spLocks noGrp="1"/>
          </p:cNvSpPr>
          <p:nvPr>
            <p:ph type="ftr" idx="11"/>
          </p:nvPr>
        </p:nvSpPr>
        <p:spPr/>
        <p:txBody>
          <a:bodyPr/>
          <a:lstStyle/>
          <a:p>
            <a:r>
              <a:rPr lang="en-GB"/>
              <a:t>Jon Rosdahl (Qualcomm)</a:t>
            </a:r>
          </a:p>
        </p:txBody>
      </p:sp>
      <p:sp>
        <p:nvSpPr>
          <p:cNvPr id="6" name="Slide Number Placeholder 5"/>
          <p:cNvSpPr>
            <a:spLocks noGrp="1"/>
          </p:cNvSpPr>
          <p:nvPr>
            <p:ph type="sldNum" idx="12"/>
          </p:nvPr>
        </p:nvSpPr>
        <p:spPr/>
        <p:txBody>
          <a:bodyPr/>
          <a:lstStyle/>
          <a:p>
            <a:r>
              <a:rPr lang="en-GB"/>
              <a:t>Slide </a:t>
            </a:r>
            <a:fld id="{3ABCC52B-A3F7-440B-BBF2-55191E6E7773}" type="slidenum">
              <a:rPr lang="en-GB" smtClean="0"/>
              <a:pPr/>
              <a:t>32</a:t>
            </a:fld>
            <a:endParaRPr lang="en-GB"/>
          </a:p>
        </p:txBody>
      </p:sp>
    </p:spTree>
    <p:extLst>
      <p:ext uri="{BB962C8B-B14F-4D97-AF65-F5344CB8AC3E}">
        <p14:creationId xmlns:p14="http://schemas.microsoft.com/office/powerpoint/2010/main" val="38833705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7F91B3A-9B93-4C96-ACC3-008910402BEF}"/>
              </a:ext>
            </a:extLst>
          </p:cNvPr>
          <p:cNvSpPr>
            <a:spLocks noGrp="1"/>
          </p:cNvSpPr>
          <p:nvPr>
            <p:ph type="title"/>
          </p:nvPr>
        </p:nvSpPr>
        <p:spPr/>
        <p:txBody>
          <a:bodyPr/>
          <a:lstStyle/>
          <a:p>
            <a:r>
              <a:rPr lang="en-US" dirty="0"/>
              <a:t>Final Report to 802.11</a:t>
            </a:r>
          </a:p>
        </p:txBody>
      </p:sp>
      <p:sp>
        <p:nvSpPr>
          <p:cNvPr id="8" name="Content Placeholder 7">
            <a:extLst>
              <a:ext uri="{FF2B5EF4-FFF2-40B4-BE49-F238E27FC236}">
                <a16:creationId xmlns:a16="http://schemas.microsoft.com/office/drawing/2014/main" id="{9E0431BB-C713-450C-90C3-EF5AFA8F2E34}"/>
              </a:ext>
            </a:extLst>
          </p:cNvPr>
          <p:cNvSpPr>
            <a:spLocks noGrp="1"/>
          </p:cNvSpPr>
          <p:nvPr>
            <p:ph idx="1"/>
          </p:nvPr>
        </p:nvSpPr>
        <p:spPr/>
        <p:txBody>
          <a:bodyPr/>
          <a:lstStyle/>
          <a:p>
            <a:endParaRPr lang="en-US" dirty="0"/>
          </a:p>
        </p:txBody>
      </p:sp>
      <p:sp>
        <p:nvSpPr>
          <p:cNvPr id="4" name="Date Placeholder 3">
            <a:extLst>
              <a:ext uri="{FF2B5EF4-FFF2-40B4-BE49-F238E27FC236}">
                <a16:creationId xmlns:a16="http://schemas.microsoft.com/office/drawing/2014/main" id="{9A6C56FC-AB46-46EA-A9DA-5D096D6D2EA6}"/>
              </a:ext>
            </a:extLst>
          </p:cNvPr>
          <p:cNvSpPr>
            <a:spLocks noGrp="1"/>
          </p:cNvSpPr>
          <p:nvPr>
            <p:ph type="dt" idx="10"/>
          </p:nvPr>
        </p:nvSpPr>
        <p:spPr/>
        <p:txBody>
          <a:bodyPr/>
          <a:lstStyle/>
          <a:p>
            <a:pPr>
              <a:defRPr/>
            </a:pPr>
            <a:r>
              <a:rPr lang="en-US">
                <a:solidFill>
                  <a:srgbClr val="000000"/>
                </a:solidFill>
              </a:rPr>
              <a:t>March 2022</a:t>
            </a:r>
            <a:endParaRPr lang="en-US" dirty="0">
              <a:solidFill>
                <a:srgbClr val="000000"/>
              </a:solidFill>
            </a:endParaRPr>
          </a:p>
        </p:txBody>
      </p:sp>
      <p:sp>
        <p:nvSpPr>
          <p:cNvPr id="5" name="Footer Placeholder 4">
            <a:extLst>
              <a:ext uri="{FF2B5EF4-FFF2-40B4-BE49-F238E27FC236}">
                <a16:creationId xmlns:a16="http://schemas.microsoft.com/office/drawing/2014/main" id="{62F5476E-E58B-459B-BDC7-9ACAD2818916}"/>
              </a:ext>
            </a:extLst>
          </p:cNvPr>
          <p:cNvSpPr>
            <a:spLocks noGrp="1"/>
          </p:cNvSpPr>
          <p:nvPr>
            <p:ph type="ftr" idx="11"/>
          </p:nvPr>
        </p:nvSpPr>
        <p:spPr/>
        <p:txBody>
          <a:bodyPr/>
          <a:lstStyle/>
          <a:p>
            <a:pPr>
              <a:defRPr/>
            </a:pPr>
            <a:r>
              <a:rPr lang="en-US">
                <a:solidFill>
                  <a:srgbClr val="000000"/>
                </a:solidFill>
              </a:rPr>
              <a:t>Jon Rosdahl (Qualcomm)</a:t>
            </a:r>
          </a:p>
        </p:txBody>
      </p:sp>
      <p:sp>
        <p:nvSpPr>
          <p:cNvPr id="6" name="Slide Number Placeholder 5">
            <a:extLst>
              <a:ext uri="{FF2B5EF4-FFF2-40B4-BE49-F238E27FC236}">
                <a16:creationId xmlns:a16="http://schemas.microsoft.com/office/drawing/2014/main" id="{D8064680-6662-479C-8AA0-F319FEF3F785}"/>
              </a:ext>
            </a:extLst>
          </p:cNvPr>
          <p:cNvSpPr>
            <a:spLocks noGrp="1"/>
          </p:cNvSpPr>
          <p:nvPr>
            <p:ph type="sldNum" idx="12"/>
          </p:nvPr>
        </p:nvSpPr>
        <p:spPr/>
        <p:txBody>
          <a:bodyPr/>
          <a:lstStyle/>
          <a:p>
            <a:pPr>
              <a:defRPr/>
            </a:pPr>
            <a:r>
              <a:rPr lang="en-US" altLang="en-US">
                <a:solidFill>
                  <a:srgbClr val="000000"/>
                </a:solidFill>
              </a:rPr>
              <a:t>Slide </a:t>
            </a:r>
            <a:fld id="{3A4934C6-33C0-44EA-8053-B7FE352B788A}" type="slidenum">
              <a:rPr lang="en-US" altLang="en-US" smtClean="0">
                <a:solidFill>
                  <a:srgbClr val="000000"/>
                </a:solidFill>
              </a:rPr>
              <a:pPr>
                <a:defRPr/>
              </a:pPr>
              <a:t>33</a:t>
            </a:fld>
            <a:endParaRPr lang="en-US" altLang="en-US">
              <a:solidFill>
                <a:srgbClr val="000000"/>
              </a:solidFill>
            </a:endParaRPr>
          </a:p>
        </p:txBody>
      </p:sp>
    </p:spTree>
    <p:extLst>
      <p:ext uri="{BB962C8B-B14F-4D97-AF65-F5344CB8AC3E}">
        <p14:creationId xmlns:p14="http://schemas.microsoft.com/office/powerpoint/2010/main" val="17842198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C58C4-9258-49B3-9800-28D4D64B7380}"/>
              </a:ext>
            </a:extLst>
          </p:cNvPr>
          <p:cNvSpPr>
            <a:spLocks noGrp="1"/>
          </p:cNvSpPr>
          <p:nvPr>
            <p:ph type="title"/>
          </p:nvPr>
        </p:nvSpPr>
        <p:spPr/>
        <p:txBody>
          <a:bodyPr/>
          <a:lstStyle/>
          <a:p>
            <a:r>
              <a:rPr lang="en-US" dirty="0"/>
              <a:t>Motion to approve Report</a:t>
            </a:r>
          </a:p>
        </p:txBody>
      </p:sp>
      <p:sp>
        <p:nvSpPr>
          <p:cNvPr id="3" name="Content Placeholder 2">
            <a:extLst>
              <a:ext uri="{FF2B5EF4-FFF2-40B4-BE49-F238E27FC236}">
                <a16:creationId xmlns:a16="http://schemas.microsoft.com/office/drawing/2014/main" id="{FF45EDF8-F8B4-4C62-A574-17EE4A97B753}"/>
              </a:ext>
            </a:extLst>
          </p:cNvPr>
          <p:cNvSpPr>
            <a:spLocks noGrp="1"/>
          </p:cNvSpPr>
          <p:nvPr>
            <p:ph idx="1"/>
          </p:nvPr>
        </p:nvSpPr>
        <p:spPr/>
        <p:txBody>
          <a:bodyPr/>
          <a:lstStyle/>
          <a:p>
            <a:r>
              <a:rPr lang="en-US" dirty="0"/>
              <a:t>Move to accept the report contained in doc 11-22/0268r0:</a:t>
            </a:r>
          </a:p>
          <a:p>
            <a:pPr lvl="1"/>
            <a:endParaRPr lang="en-US" dirty="0"/>
          </a:p>
          <a:p>
            <a:r>
              <a:rPr lang="en-US" dirty="0"/>
              <a:t> as the report from PAR Review SC for the March 2022 plenary.</a:t>
            </a:r>
          </a:p>
          <a:p>
            <a:endParaRPr lang="en-US" dirty="0"/>
          </a:p>
          <a:p>
            <a:r>
              <a:rPr lang="en-US" dirty="0"/>
              <a:t>    Moved:</a:t>
            </a:r>
          </a:p>
          <a:p>
            <a:r>
              <a:rPr lang="en-US" dirty="0"/>
              <a:t>	2</a:t>
            </a:r>
            <a:r>
              <a:rPr lang="en-US" baseline="30000" dirty="0"/>
              <a:t>nd</a:t>
            </a:r>
            <a:r>
              <a:rPr lang="en-US" dirty="0"/>
              <a:t>: </a:t>
            </a:r>
          </a:p>
          <a:p>
            <a:r>
              <a:rPr lang="en-US" dirty="0"/>
              <a:t>	Results:</a:t>
            </a:r>
            <a:br>
              <a:rPr lang="en-US" dirty="0"/>
            </a:br>
            <a:endParaRPr lang="en-US" dirty="0"/>
          </a:p>
        </p:txBody>
      </p:sp>
      <p:sp>
        <p:nvSpPr>
          <p:cNvPr id="4" name="Date Placeholder 3">
            <a:extLst>
              <a:ext uri="{FF2B5EF4-FFF2-40B4-BE49-F238E27FC236}">
                <a16:creationId xmlns:a16="http://schemas.microsoft.com/office/drawing/2014/main" id="{2471E1EE-344C-47B3-9380-3DAB4BFA473D}"/>
              </a:ext>
            </a:extLst>
          </p:cNvPr>
          <p:cNvSpPr>
            <a:spLocks noGrp="1"/>
          </p:cNvSpPr>
          <p:nvPr>
            <p:ph type="dt" idx="10"/>
          </p:nvPr>
        </p:nvSpPr>
        <p:spPr/>
        <p:txBody>
          <a:bodyPr/>
          <a:lstStyle/>
          <a:p>
            <a:r>
              <a:rPr lang="en-US"/>
              <a:t>March 2022</a:t>
            </a:r>
            <a:endParaRPr lang="en-GB" dirty="0"/>
          </a:p>
        </p:txBody>
      </p:sp>
      <p:sp>
        <p:nvSpPr>
          <p:cNvPr id="5" name="Footer Placeholder 4">
            <a:extLst>
              <a:ext uri="{FF2B5EF4-FFF2-40B4-BE49-F238E27FC236}">
                <a16:creationId xmlns:a16="http://schemas.microsoft.com/office/drawing/2014/main" id="{28941623-2AE7-4561-97CC-266C84FE46CB}"/>
              </a:ext>
            </a:extLst>
          </p:cNvPr>
          <p:cNvSpPr>
            <a:spLocks noGrp="1"/>
          </p:cNvSpPr>
          <p:nvPr>
            <p:ph type="ftr" idx="11"/>
          </p:nvPr>
        </p:nvSpPr>
        <p:spPr/>
        <p:txBody>
          <a:bodyPr/>
          <a:lstStyle/>
          <a:p>
            <a:r>
              <a:rPr lang="en-GB"/>
              <a:t>Jon Rosdahl (Qualcomm)</a:t>
            </a:r>
            <a:endParaRPr lang="en-GB" dirty="0"/>
          </a:p>
        </p:txBody>
      </p:sp>
      <p:sp>
        <p:nvSpPr>
          <p:cNvPr id="6" name="Slide Number Placeholder 5">
            <a:extLst>
              <a:ext uri="{FF2B5EF4-FFF2-40B4-BE49-F238E27FC236}">
                <a16:creationId xmlns:a16="http://schemas.microsoft.com/office/drawing/2014/main" id="{7FD3053F-90D2-4FCE-8C1A-E71EF24BF633}"/>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extLst>
      <p:ext uri="{BB962C8B-B14F-4D97-AF65-F5344CB8AC3E}">
        <p14:creationId xmlns:p14="http://schemas.microsoft.com/office/powerpoint/2010/main" val="289104050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914402" y="685803"/>
            <a:ext cx="10361084" cy="510949"/>
          </a:xfrm>
          <a:ln/>
        </p:spPr>
        <p:txBody>
          <a:body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idx="1"/>
          </p:nvPr>
        </p:nvSpPr>
        <p:spPr>
          <a:xfrm>
            <a:off x="914402" y="1556793"/>
            <a:ext cx="10547392" cy="4537622"/>
          </a:xfrm>
          <a:ln/>
        </p:spPr>
        <p:txBody>
          <a:bodyPr/>
          <a:lstStyle/>
          <a:p>
            <a:r>
              <a:rPr lang="en-US" dirty="0"/>
              <a:t>IEEE 802 PARs Under consideration Webpage:</a:t>
            </a:r>
          </a:p>
          <a:p>
            <a:pPr lvl="1"/>
            <a:r>
              <a:rPr lang="en-US" dirty="0"/>
              <a:t>	</a:t>
            </a:r>
            <a:r>
              <a:rPr lang="en-US" dirty="0">
                <a:solidFill>
                  <a:schemeClr val="accent6"/>
                </a:solidFill>
                <a:hlinkClick r:id="rId3"/>
              </a:rPr>
              <a:t>http://grouper.ieee.org/groups/802/PARs.shtml</a:t>
            </a:r>
            <a:endParaRPr lang="en-US" dirty="0">
              <a:solidFill>
                <a:schemeClr val="accent6"/>
              </a:solidFill>
            </a:endParaRPr>
          </a:p>
          <a:p>
            <a:endParaRPr lang="en-US" dirty="0"/>
          </a:p>
          <a:p>
            <a:r>
              <a:rPr lang="en-US" dirty="0"/>
              <a:t>Minutes: </a:t>
            </a:r>
          </a:p>
          <a:p>
            <a:pPr lvl="1"/>
            <a:r>
              <a:rPr lang="en-US" b="1" dirty="0"/>
              <a:t>Previous Virtual Plenary minutes - 11-21/1779r1:</a:t>
            </a:r>
          </a:p>
          <a:p>
            <a:pPr lvl="1"/>
            <a:r>
              <a:rPr lang="en-US" sz="1800" dirty="0">
                <a:hlinkClick r:id="rId4"/>
              </a:rPr>
              <a:t>https://mentor.ieee.org/802.11/dcn/21/11-21-1779-01-0PAR-par-minutes-november-2020-session.docx</a:t>
            </a:r>
            <a:r>
              <a:rPr lang="en-US" sz="1800" dirty="0"/>
              <a:t> </a:t>
            </a:r>
          </a:p>
          <a:p>
            <a:pPr lvl="3"/>
            <a:endParaRPr lang="en-US" b="1" dirty="0"/>
          </a:p>
          <a:p>
            <a:pPr lvl="1"/>
            <a:r>
              <a:rPr lang="en-US" b="1" dirty="0"/>
              <a:t>Current Teleconference minutes:  11-22/0417r0:</a:t>
            </a:r>
          </a:p>
        </p:txBody>
      </p:sp>
      <p:sp>
        <p:nvSpPr>
          <p:cNvPr id="4" name="Date Placeholder 3"/>
          <p:cNvSpPr>
            <a:spLocks noGrp="1"/>
          </p:cNvSpPr>
          <p:nvPr>
            <p:ph type="dt" idx="10"/>
          </p:nvPr>
        </p:nvSpPr>
        <p:spPr/>
        <p:txBody>
          <a:bodyPr/>
          <a:lstStyle/>
          <a:p>
            <a:r>
              <a:rPr lang="en-US"/>
              <a:t>March 2022</a:t>
            </a:r>
            <a:endParaRPr lang="en-GB" dirty="0"/>
          </a:p>
        </p:txBody>
      </p:sp>
      <p:sp>
        <p:nvSpPr>
          <p:cNvPr id="5" name="Footer Placeholder 4"/>
          <p:cNvSpPr>
            <a:spLocks noGrp="1"/>
          </p:cNvSpPr>
          <p:nvPr>
            <p:ph type="ftr" idx="11"/>
          </p:nvPr>
        </p:nvSpPr>
        <p:spPr/>
        <p:txBody>
          <a:bodyPr/>
          <a:lstStyle/>
          <a:p>
            <a:r>
              <a:rPr lang="en-GB"/>
              <a:t>Jon Rosdahl (Qualcomm)</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35</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2022 March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 Rosdahl (Qualcomm)</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March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361084" cy="4840924"/>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2022</a:t>
            </a:r>
            <a:endParaRPr lang="en-US" dirty="0"/>
          </a:p>
        </p:txBody>
      </p:sp>
    </p:spTree>
    <p:extLst>
      <p:ext uri="{BB962C8B-B14F-4D97-AF65-F5344CB8AC3E}">
        <p14:creationId xmlns:p14="http://schemas.microsoft.com/office/powerpoint/2010/main" val="8981368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GB"/>
              <a:t>Jon Rosdahl (Qualcomm)</a:t>
            </a:r>
            <a:endParaRPr lang="en-US"/>
          </a:p>
        </p:txBody>
      </p:sp>
      <p:sp>
        <p:nvSpPr>
          <p:cNvPr id="4" name="Date Placeholder 3"/>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defRPr/>
            </a:pPr>
            <a:r>
              <a:rPr lang="en-US"/>
              <a:t>March 2022</a:t>
            </a:r>
            <a:endParaRPr lang="en-US" dirty="0"/>
          </a:p>
        </p:txBody>
      </p:sp>
    </p:spTree>
    <p:extLst>
      <p:ext uri="{BB962C8B-B14F-4D97-AF65-F5344CB8AC3E}">
        <p14:creationId xmlns:p14="http://schemas.microsoft.com/office/powerpoint/2010/main" val="2221805549"/>
      </p:ext>
    </p:extLst>
  </p:cSld>
  <p:clrMapOvr>
    <a:masterClrMapping/>
  </p:clrMapOvr>
</p:sld>
</file>

<file path=ppt/theme/theme1.xml><?xml version="1.0" encoding="utf-8"?>
<a:theme xmlns:a="http://schemas.openxmlformats.org/drawingml/2006/main" name="802-11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16165C"/>
      </a:accent6>
      <a:hlink>
        <a:srgbClr val="2D2DB9"/>
      </a:hlink>
      <a:folHlink>
        <a:srgbClr val="7777D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3" ma:contentTypeDescription="Create a new document." ma:contentTypeScope="" ma:versionID="016e7857fdb711c59c6a098e7e3cf67d">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df51a22fee038379de0f5206ee405254"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0E5996B-D317-4E13-AB38-820D845C4C73}">
  <ds:schemaRefs>
    <ds:schemaRef ds:uri="http://purl.org/dc/terms/"/>
    <ds:schemaRef ds:uri="http://schemas.microsoft.com/office/2006/documentManagement/types"/>
    <ds:schemaRef ds:uri="cc9c437c-ae0c-4066-8d90-a0f7de786127"/>
    <ds:schemaRef ds:uri="http://purl.org/dc/elements/1.1/"/>
    <ds:schemaRef ds:uri="http://schemas.openxmlformats.org/package/2006/metadata/core-properties"/>
    <ds:schemaRef ds:uri="http://schemas.microsoft.com/office/infopath/2007/PartnerControls"/>
    <ds:schemaRef ds:uri="ba37140e-f4c5-4a6c-a9b4-20a691ce6c8a"/>
    <ds:schemaRef ds:uri="http://schemas.microsoft.com/office/2006/metadata/properties"/>
    <ds:schemaRef ds:uri="http://www.w3.org/XML/1998/namespace"/>
    <ds:schemaRef ds:uri="http://purl.org/dc/dcmitype/"/>
  </ds:schemaRefs>
</ds:datastoreItem>
</file>

<file path=customXml/itemProps2.xml><?xml version="1.0" encoding="utf-8"?>
<ds:datastoreItem xmlns:ds="http://schemas.openxmlformats.org/officeDocument/2006/customXml" ds:itemID="{FA784816-D151-4BC5-B8B2-FA8D35AC5A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7FE6FC-CC99-4B5D-B8EF-C52B94830FC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65584</TotalTime>
  <Words>3683</Words>
  <Application>Microsoft Office PowerPoint</Application>
  <PresentationFormat>Widescreen</PresentationFormat>
  <Paragraphs>368</Paragraphs>
  <Slides>35</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40" baseType="lpstr">
      <vt:lpstr>Arial</vt:lpstr>
      <vt:lpstr>Times New Roman</vt:lpstr>
      <vt:lpstr>Verdana</vt:lpstr>
      <vt:lpstr>802-11 Theme</vt:lpstr>
      <vt:lpstr>Document</vt:lpstr>
      <vt:lpstr>PAR Review SC - Meeting Agenda and Comment slides – March 2022 - Electronic Plenary</vt:lpstr>
      <vt:lpstr>PAR Review SC – Snapshot slide Chair: Jon Rosdahl</vt:lpstr>
      <vt:lpstr>Abstract-PAR Review SC PARs under consideration for  2022 March Electronic Plenary</vt:lpstr>
      <vt:lpstr>Registration for the 2022 March 802 Plenary session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IEEE 802 PARs &amp; ICAIDs under consideration for 7 &amp; 9 March 2022, 802 EC Teleconferences</vt:lpstr>
      <vt:lpstr>Agenda for PAR Review SC –  March 7 &amp; 9, 2022 Chair: Jon Rosdahl</vt:lpstr>
      <vt:lpstr>Motion to approve Previous Minutes</vt:lpstr>
      <vt:lpstr>Order to consider:</vt:lpstr>
      <vt:lpstr>Par Review SC Comments</vt:lpstr>
      <vt:lpstr>802.3dg - Amendment: Physical Layer Specifications and Management Parameters for 100Mb/s Operation and Associated Power Delivery over a Single Balanced Pair of Conductors, PAR and CSD</vt:lpstr>
      <vt:lpstr>802-Rev - Standard - Overview and Architecture, PAR Revision</vt:lpstr>
      <vt:lpstr>802.1Qdt - Amendment: Priority-based Flow Control Enhancements, PAR and CSD</vt:lpstr>
      <vt:lpstr>802.1DU - Standard for Cut-Through Forwarding Bridges and Bridged Networks, PAR and CSD</vt:lpstr>
      <vt:lpstr>802.15.6ma - Standard -  Wireless Body Area Networks, PAR Revision and CSD</vt:lpstr>
      <vt:lpstr>802.15.6ma - Standard -  Wireless Body Area Networks, PAR Revision and CSD</vt:lpstr>
      <vt:lpstr>802.15.6ma - Standard -  Wireless Body Area Networks, PAR Revision and CSD</vt:lpstr>
      <vt:lpstr>802.15.6ma - Standard -  Wireless Body Area Networks, PAR Revision and CSD</vt:lpstr>
      <vt:lpstr>802.15.12 - Upper Layer Interface (ULI) for IEEE 802.15.4 Low-Rate Wireless Networks, PAR Withdrawal</vt:lpstr>
      <vt:lpstr>802.15.6a - Amendment: Dependable Human and Vehicle Body Area Networks, PAR Withdrawal and CSD</vt:lpstr>
      <vt:lpstr>48 hour Rule PARs</vt:lpstr>
      <vt:lpstr>Snapshot Report to 802.11 closing plenary</vt:lpstr>
      <vt:lpstr>PAR Review SC  Jon Rosdahl, Chair</vt:lpstr>
      <vt:lpstr>Responses from 802 Working Groups</vt:lpstr>
      <vt:lpstr>Final Report to 802.11</vt:lpstr>
      <vt:lpstr>Final Report to 802.11</vt:lpstr>
      <vt:lpstr>Motion to approve Report</vt:lpstr>
      <vt:lpstr>References:</vt:lpstr>
    </vt:vector>
  </TitlesOfParts>
  <Company>Qualcomm Technologies,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Review SC - Meeting Agenda and Comment slides - March 2022 - Electronic Plenary</dc:title>
  <dc:subject>March 2022</dc:subject>
  <dc:creator>Jon Rosdahl</dc:creator>
  <cp:keywords>Agenda and Meeting Slides</cp:keywords>
  <dc:description>Jon Rosdahl (Qualcomm)</dc:description>
  <cp:lastModifiedBy>Jon Rosdahl</cp:lastModifiedBy>
  <cp:revision>277</cp:revision>
  <cp:lastPrinted>1601-01-01T00:00:00Z</cp:lastPrinted>
  <dcterms:created xsi:type="dcterms:W3CDTF">2014-04-14T10:59:07Z</dcterms:created>
  <dcterms:modified xsi:type="dcterms:W3CDTF">2022-03-09T19:14:17Z</dcterms:modified>
  <cp:category>Agenda, Report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