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40"/>
  </p:notesMasterIdLst>
  <p:handoutMasterIdLst>
    <p:handoutMasterId r:id="rId41"/>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1" r:id="rId22"/>
    <p:sldId id="2368" r:id="rId23"/>
    <p:sldId id="2369" r:id="rId24"/>
    <p:sldId id="2370" r:id="rId25"/>
    <p:sldId id="2374" r:id="rId26"/>
    <p:sldId id="2377" r:id="rId27"/>
    <p:sldId id="2379" r:id="rId28"/>
    <p:sldId id="2380" r:id="rId29"/>
    <p:sldId id="2372" r:id="rId30"/>
    <p:sldId id="2373" r:id="rId31"/>
    <p:sldId id="2378" r:id="rId32"/>
    <p:sldId id="328" r:id="rId33"/>
    <p:sldId id="329" r:id="rId34"/>
    <p:sldId id="297" r:id="rId35"/>
    <p:sldId id="284" r:id="rId36"/>
    <p:sldId id="331" r:id="rId37"/>
    <p:sldId id="332" r:id="rId38"/>
    <p:sldId id="264"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553BB7-9555-41B1-9652-E3658A0F9DDC}" v="5" dt="2022-03-09T19:10:18.1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18" autoAdjust="0"/>
    <p:restoredTop sz="86342" autoAdjust="0"/>
  </p:normalViewPr>
  <p:slideViewPr>
    <p:cSldViewPr>
      <p:cViewPr varScale="1">
        <p:scale>
          <a:sx n="75" d="100"/>
          <a:sy n="75" d="100"/>
        </p:scale>
        <p:origin x="78" y="276"/>
      </p:cViewPr>
      <p:guideLst>
        <p:guide orient="horz" pos="2160"/>
        <p:guide pos="3840"/>
      </p:guideLst>
    </p:cSldViewPr>
  </p:slideViewPr>
  <p:outlineViewPr>
    <p:cViewPr varScale="1">
      <p:scale>
        <a:sx n="33" d="100"/>
        <a:sy n="33" d="100"/>
      </p:scale>
      <p:origin x="0" y="-2974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5553BB7-9555-41B1-9652-E3658A0F9DDC}"/>
    <pc:docChg chg="custSel addSld modSld modMainMaster">
      <pc:chgData name="Jon Rosdahl" userId="2820f357-2dd4-4127-8713-e0bfde0fd756" providerId="ADAL" clId="{25553BB7-9555-41B1-9652-E3658A0F9DDC}" dt="2022-03-09T19:14:07.108" v="1201"/>
      <pc:docMkLst>
        <pc:docMk/>
      </pc:docMkLst>
      <pc:sldChg chg="modSp mod">
        <pc:chgData name="Jon Rosdahl" userId="2820f357-2dd4-4127-8713-e0bfde0fd756" providerId="ADAL" clId="{25553BB7-9555-41B1-9652-E3658A0F9DDC}" dt="2022-03-09T18:23:05.762" v="0" actId="20577"/>
        <pc:sldMkLst>
          <pc:docMk/>
          <pc:sldMk cId="0" sldId="256"/>
        </pc:sldMkLst>
        <pc:spChg chg="mod">
          <ac:chgData name="Jon Rosdahl" userId="2820f357-2dd4-4127-8713-e0bfde0fd756" providerId="ADAL" clId="{25553BB7-9555-41B1-9652-E3658A0F9DDC}" dt="2022-03-09T18:23:05.762" v="0" actId="20577"/>
          <ac:spMkLst>
            <pc:docMk/>
            <pc:sldMk cId="0" sldId="256"/>
            <ac:spMk id="3074" creationId="{00000000-0000-0000-0000-000000000000}"/>
          </ac:spMkLst>
        </pc:spChg>
      </pc:sldChg>
      <pc:sldChg chg="modSp mod">
        <pc:chgData name="Jon Rosdahl" userId="2820f357-2dd4-4127-8713-e0bfde0fd756" providerId="ADAL" clId="{25553BB7-9555-41B1-9652-E3658A0F9DDC}" dt="2022-03-09T18:25:03.010" v="9" actId="2711"/>
        <pc:sldMkLst>
          <pc:docMk/>
          <pc:sldMk cId="2099305387" sldId="285"/>
        </pc:sldMkLst>
        <pc:spChg chg="mod">
          <ac:chgData name="Jon Rosdahl" userId="2820f357-2dd4-4127-8713-e0bfde0fd756" providerId="ADAL" clId="{25553BB7-9555-41B1-9652-E3658A0F9DDC}" dt="2022-03-09T18:25:03.010" v="9" actId="2711"/>
          <ac:spMkLst>
            <pc:docMk/>
            <pc:sldMk cId="2099305387" sldId="285"/>
            <ac:spMk id="8" creationId="{A17284DF-72F3-4BE4-A17D-B2B7EC7499F0}"/>
          </ac:spMkLst>
        </pc:spChg>
      </pc:sldChg>
      <pc:sldChg chg="modSp mod">
        <pc:chgData name="Jon Rosdahl" userId="2820f357-2dd4-4127-8713-e0bfde0fd756" providerId="ADAL" clId="{25553BB7-9555-41B1-9652-E3658A0F9DDC}" dt="2022-03-09T18:55:07.437" v="779" actId="20577"/>
        <pc:sldMkLst>
          <pc:docMk/>
          <pc:sldMk cId="2292301448" sldId="2372"/>
        </pc:sldMkLst>
        <pc:spChg chg="mod">
          <ac:chgData name="Jon Rosdahl" userId="2820f357-2dd4-4127-8713-e0bfde0fd756" providerId="ADAL" clId="{25553BB7-9555-41B1-9652-E3658A0F9DDC}" dt="2022-03-09T18:55:07.437" v="779" actId="20577"/>
          <ac:spMkLst>
            <pc:docMk/>
            <pc:sldMk cId="2292301448" sldId="2372"/>
            <ac:spMk id="3" creationId="{8D86459D-05F9-49E3-9C9E-DA3724A60F01}"/>
          </ac:spMkLst>
        </pc:spChg>
      </pc:sldChg>
      <pc:sldChg chg="modSp mod">
        <pc:chgData name="Jon Rosdahl" userId="2820f357-2dd4-4127-8713-e0bfde0fd756" providerId="ADAL" clId="{25553BB7-9555-41B1-9652-E3658A0F9DDC}" dt="2022-03-09T19:02:06.475" v="976" actId="20577"/>
        <pc:sldMkLst>
          <pc:docMk/>
          <pc:sldMk cId="151928754" sldId="2373"/>
        </pc:sldMkLst>
        <pc:spChg chg="mod">
          <ac:chgData name="Jon Rosdahl" userId="2820f357-2dd4-4127-8713-e0bfde0fd756" providerId="ADAL" clId="{25553BB7-9555-41B1-9652-E3658A0F9DDC}" dt="2022-03-09T19:02:06.475" v="976" actId="20577"/>
          <ac:spMkLst>
            <pc:docMk/>
            <pc:sldMk cId="151928754" sldId="2373"/>
            <ac:spMk id="3" creationId="{8C16D4F2-9D7E-4C90-BCAA-6F91743248CE}"/>
          </ac:spMkLst>
        </pc:spChg>
      </pc:sldChg>
      <pc:sldChg chg="modSp mod">
        <pc:chgData name="Jon Rosdahl" userId="2820f357-2dd4-4127-8713-e0bfde0fd756" providerId="ADAL" clId="{25553BB7-9555-41B1-9652-E3658A0F9DDC}" dt="2022-03-09T19:04:36.902" v="1155" actId="20577"/>
        <pc:sldMkLst>
          <pc:docMk/>
          <pc:sldMk cId="4044830579" sldId="2374"/>
        </pc:sldMkLst>
        <pc:spChg chg="mod">
          <ac:chgData name="Jon Rosdahl" userId="2820f357-2dd4-4127-8713-e0bfde0fd756" providerId="ADAL" clId="{25553BB7-9555-41B1-9652-E3658A0F9DDC}" dt="2022-03-09T19:04:36.902" v="1155" actId="20577"/>
          <ac:spMkLst>
            <pc:docMk/>
            <pc:sldMk cId="4044830579" sldId="2374"/>
            <ac:spMk id="3" creationId="{F0582166-E080-4CF0-812E-4DCD5F0A276A}"/>
          </ac:spMkLst>
        </pc:spChg>
      </pc:sldChg>
      <pc:sldChg chg="addSp delSp modSp new mod">
        <pc:chgData name="Jon Rosdahl" userId="2820f357-2dd4-4127-8713-e0bfde0fd756" providerId="ADAL" clId="{25553BB7-9555-41B1-9652-E3658A0F9DDC}" dt="2022-03-09T19:14:07.108" v="1201"/>
        <pc:sldMkLst>
          <pc:docMk/>
          <pc:sldMk cId="494812905" sldId="2378"/>
        </pc:sldMkLst>
        <pc:spChg chg="mod">
          <ac:chgData name="Jon Rosdahl" userId="2820f357-2dd4-4127-8713-e0bfde0fd756" providerId="ADAL" clId="{25553BB7-9555-41B1-9652-E3658A0F9DDC}" dt="2022-03-09T19:05:14.382" v="1176" actId="20577"/>
          <ac:spMkLst>
            <pc:docMk/>
            <pc:sldMk cId="494812905" sldId="2378"/>
            <ac:spMk id="2" creationId="{7FEDBDD4-F590-41E4-A7C9-A0DA332400D1}"/>
          </ac:spMkLst>
        </pc:spChg>
        <pc:spChg chg="del">
          <ac:chgData name="Jon Rosdahl" userId="2820f357-2dd4-4127-8713-e0bfde0fd756" providerId="ADAL" clId="{25553BB7-9555-41B1-9652-E3658A0F9DDC}" dt="2022-03-09T18:31:21.100" v="11"/>
          <ac:spMkLst>
            <pc:docMk/>
            <pc:sldMk cId="494812905" sldId="2378"/>
            <ac:spMk id="3" creationId="{444C93AD-5378-41EF-9CB3-F9B2132A0F3D}"/>
          </ac:spMkLst>
        </pc:spChg>
        <pc:spChg chg="add mod">
          <ac:chgData name="Jon Rosdahl" userId="2820f357-2dd4-4127-8713-e0bfde0fd756" providerId="ADAL" clId="{25553BB7-9555-41B1-9652-E3658A0F9DDC}" dt="2022-03-09T19:14:07.108" v="1201"/>
          <ac:spMkLst>
            <pc:docMk/>
            <pc:sldMk cId="494812905" sldId="2378"/>
            <ac:spMk id="7" creationId="{B3E67E3A-AFAA-4197-B8B1-4EC8FAFC8634}"/>
          </ac:spMkLst>
        </pc:spChg>
      </pc:sldChg>
      <pc:sldChg chg="modSp new mod">
        <pc:chgData name="Jon Rosdahl" userId="2820f357-2dd4-4127-8713-e0bfde0fd756" providerId="ADAL" clId="{25553BB7-9555-41B1-9652-E3658A0F9DDC}" dt="2022-03-09T18:51:49.018" v="583" actId="20577"/>
        <pc:sldMkLst>
          <pc:docMk/>
          <pc:sldMk cId="1916866165" sldId="2379"/>
        </pc:sldMkLst>
        <pc:spChg chg="mod">
          <ac:chgData name="Jon Rosdahl" userId="2820f357-2dd4-4127-8713-e0bfde0fd756" providerId="ADAL" clId="{25553BB7-9555-41B1-9652-E3658A0F9DDC}" dt="2022-03-09T18:38:46.722" v="14"/>
          <ac:spMkLst>
            <pc:docMk/>
            <pc:sldMk cId="1916866165" sldId="2379"/>
            <ac:spMk id="2" creationId="{E0C79E0E-749C-4945-829F-E0F0C7FE48B6}"/>
          </ac:spMkLst>
        </pc:spChg>
        <pc:spChg chg="mod">
          <ac:chgData name="Jon Rosdahl" userId="2820f357-2dd4-4127-8713-e0bfde0fd756" providerId="ADAL" clId="{25553BB7-9555-41B1-9652-E3658A0F9DDC}" dt="2022-03-09T18:51:49.018" v="583" actId="20577"/>
          <ac:spMkLst>
            <pc:docMk/>
            <pc:sldMk cId="1916866165" sldId="2379"/>
            <ac:spMk id="3" creationId="{6754BEC5-01F9-4AF4-802C-1BA51816C606}"/>
          </ac:spMkLst>
        </pc:spChg>
      </pc:sldChg>
      <pc:sldChg chg="modSp new mod">
        <pc:chgData name="Jon Rosdahl" userId="2820f357-2dd4-4127-8713-e0bfde0fd756" providerId="ADAL" clId="{25553BB7-9555-41B1-9652-E3658A0F9DDC}" dt="2022-03-09T18:53:41.253" v="768" actId="20577"/>
        <pc:sldMkLst>
          <pc:docMk/>
          <pc:sldMk cId="4260626879" sldId="2380"/>
        </pc:sldMkLst>
        <pc:spChg chg="mod">
          <ac:chgData name="Jon Rosdahl" userId="2820f357-2dd4-4127-8713-e0bfde0fd756" providerId="ADAL" clId="{25553BB7-9555-41B1-9652-E3658A0F9DDC}" dt="2022-03-09T18:53:35.052" v="764"/>
          <ac:spMkLst>
            <pc:docMk/>
            <pc:sldMk cId="4260626879" sldId="2380"/>
            <ac:spMk id="2" creationId="{8FCCA6B7-D148-4C14-BF85-40D984189703}"/>
          </ac:spMkLst>
        </pc:spChg>
        <pc:spChg chg="mod">
          <ac:chgData name="Jon Rosdahl" userId="2820f357-2dd4-4127-8713-e0bfde0fd756" providerId="ADAL" clId="{25553BB7-9555-41B1-9652-E3658A0F9DDC}" dt="2022-03-09T18:53:41.253" v="768" actId="20577"/>
          <ac:spMkLst>
            <pc:docMk/>
            <pc:sldMk cId="4260626879" sldId="2380"/>
            <ac:spMk id="3" creationId="{3BB00781-CF36-49F6-AE17-3403026BF299}"/>
          </ac:spMkLst>
        </pc:spChg>
      </pc:sldChg>
      <pc:sldMasterChg chg="modSp mod">
        <pc:chgData name="Jon Rosdahl" userId="2820f357-2dd4-4127-8713-e0bfde0fd756" providerId="ADAL" clId="{25553BB7-9555-41B1-9652-E3658A0F9DDC}" dt="2022-03-09T18:23:38.169" v="2" actId="6549"/>
        <pc:sldMasterMkLst>
          <pc:docMk/>
          <pc:sldMasterMk cId="350243259" sldId="2147483738"/>
        </pc:sldMasterMkLst>
        <pc:spChg chg="mod">
          <ac:chgData name="Jon Rosdahl" userId="2820f357-2dd4-4127-8713-e0bfde0fd756" providerId="ADAL" clId="{25553BB7-9555-41B1-9652-E3658A0F9DDC}" dt="2022-03-09T18:23:38.169" v="2"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802-11-22/0268r2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802-11-22/0268r2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802-11-22/0268r2</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802-11-22/0268r2</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802-11-22/0268r2</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802-11-22/0268r2</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802-11-22/0268r2</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802-11-22/0268r2</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802-11-22/0268r2</a:t>
            </a:r>
          </a:p>
        </p:txBody>
      </p:sp>
      <p:sp>
        <p:nvSpPr>
          <p:cNvPr id="5" name="Date Placeholder 4"/>
          <p:cNvSpPr>
            <a:spLocks noGrp="1"/>
          </p:cNvSpPr>
          <p:nvPr>
            <p:ph type="dt" idx="11"/>
          </p:nvPr>
        </p:nvSpPr>
        <p:spPr/>
        <p:txBody>
          <a:bodyPr/>
          <a:lstStyle/>
          <a:p>
            <a:r>
              <a:rPr lang="en-US"/>
              <a:t>March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802-11-22/0268r2</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11-22-0268r2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1779-01-0PAR-par-minutes-november-2020-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ieee802.org/1/files/public/docs2022/du-draft-CSD-0122-v01.pdf" TargetMode="External"/><Relationship Id="rId13" Type="http://schemas.openxmlformats.org/officeDocument/2006/relationships/hyperlink" Target="https://mentor.ieee.org/802-ec/dcn/21/ec-21-0192-00-ACSD-p802-15-6a.pdf" TargetMode="External"/><Relationship Id="rId3" Type="http://schemas.openxmlformats.org/officeDocument/2006/relationships/hyperlink" Target="https://mentor.ieee.org/802-ec/dcn/22/ec-22-0018-00-00EC-draft-ieee-p802-3dg-csd.pdf" TargetMode="External"/><Relationship Id="rId7" Type="http://schemas.openxmlformats.org/officeDocument/2006/relationships/hyperlink" Target="https://ieee802.org/1/files/public/docs2022/du-draft-PAR-0122-v01.pdf" TargetMode="External"/><Relationship Id="rId12" Type="http://schemas.openxmlformats.org/officeDocument/2006/relationships/hyperlink" Target="https://mentor.ieee.org/802.15/dcn/22/15-22-0067-00-0000-p802-15-6a-par-withdraw.pdf" TargetMode="External"/><Relationship Id="rId2" Type="http://schemas.openxmlformats.org/officeDocument/2006/relationships/hyperlink" Target="https://mentor.ieee.org/802-ec/dcn/22/ec-22-0017-00-00EC-draft-ieee-p802-3dg-par.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t-draft-CSD-0122-v01.pdf" TargetMode="External"/><Relationship Id="rId11" Type="http://schemas.openxmlformats.org/officeDocument/2006/relationships/hyperlink" Target="https://mentor.ieee.org/802.15/dcn/22/15-22-0048-00-0000-p802-15-12-par-withdraw.pdf" TargetMode="External"/><Relationship Id="rId5" Type="http://schemas.openxmlformats.org/officeDocument/2006/relationships/hyperlink" Target="https://ieee802.org/1/files/public/docs2022/dt-draft-PAR-0122-v01.pdf" TargetMode="External"/><Relationship Id="rId10" Type="http://schemas.openxmlformats.org/officeDocument/2006/relationships/hyperlink" Target="https://mentor.ieee.org/802.15/dcn/22/15-22-0087-01-006a-ieee-802-criteria-for-standards-development-for-p802-15-6ma-revision.docx" TargetMode="External"/><Relationship Id="rId4" Type="http://schemas.openxmlformats.org/officeDocument/2006/relationships/hyperlink" Target="https://ieee802.org/1/files/public/docs2022/802-rev-draft-PAR-0122-v02.pdf" TargetMode="External"/><Relationship Id="rId9" Type="http://schemas.openxmlformats.org/officeDocument/2006/relationships/hyperlink" Target="https://mentor.ieee.org/802.15/dcn/22/15-22-0088-00-006a-par-revision-draft.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2/ec-22-0018-00-00EC-draft-ieee-p802-3dg-csd.pdf" TargetMode="External"/><Relationship Id="rId2" Type="http://schemas.openxmlformats.org/officeDocument/2006/relationships/hyperlink" Target="https://mentor.ieee.org/802-ec/dcn/22/ec-22-0017-00-00EC-draft-ieee-p802-3dg-par.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ieee802.org/1/files/public/docs2022/dt-draft-CSD-0122-v01.pdf" TargetMode="External"/><Relationship Id="rId2" Type="http://schemas.openxmlformats.org/officeDocument/2006/relationships/hyperlink" Target="https://ieee802.org/1/files/public/docs2022/dt-draft-PAR-0122-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eee802.org/1/files/public/docs2022/du-draft-CSD-0122-v01.pdf" TargetMode="External"/><Relationship Id="rId2" Type="http://schemas.openxmlformats.org/officeDocument/2006/relationships/hyperlink" Target="https://ieee802.org/1/files/public/docs2022/du-draft-PAR-0122-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2/15-22-0048-00-0000-p802-15-12-par-withdraw.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1/ec-21-0192-00-ACSD-p802-15-6a.pdf" TargetMode="External"/><Relationship Id="rId2" Type="http://schemas.openxmlformats.org/officeDocument/2006/relationships/hyperlink" Target="https://mentor.ieee.org/802.15/dcn/22/15-22-0067-00-0000-p802-15-6a-par-withdraw.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2/ec-22-0038-00-00EC-draft-ieee-p802-3cz-csd-modification.pdf" TargetMode="External"/><Relationship Id="rId2" Type="http://schemas.openxmlformats.org/officeDocument/2006/relationships/hyperlink" Target="https://mentor.ieee.org/802-ec/dcn/22/ec-22-0039-00-00EC-draft-ieee-p802-3cz-par-modification.pdf" TargetMode="External"/><Relationship Id="rId1" Type="http://schemas.openxmlformats.org/officeDocument/2006/relationships/slideLayout" Target="../slideLayouts/slideLayout2.xml"/><Relationship Id="rId5" Type="http://schemas.openxmlformats.org/officeDocument/2006/relationships/hyperlink" Target="https://mentor.ieee.org/802-ec/dcn/22/ec-22-0036-00-00EC-draft-ieee-p802-3dh-csd.pdf" TargetMode="External"/><Relationship Id="rId4" Type="http://schemas.openxmlformats.org/officeDocument/2006/relationships/hyperlink" Target="https://mentor.ieee.org/802-ec/dcn/22/ec-22-0037-00-00EC-draft-ieee-p802-3dh-par.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1/11-21-1779-01-0PAR-par-minutes-november-2020-session.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March 2022 -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2022-03-09</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7 &amp; 9 March 2022,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r>
              <a:rPr lang="en-US" sz="2000" b="1" dirty="0"/>
              <a:t>Mar 4 -18, 2022 Electronic Plenary</a:t>
            </a:r>
          </a:p>
          <a:p>
            <a:pPr>
              <a:buFont typeface="Arial" panose="020B0604020202020204" pitchFamily="34" charset="0"/>
              <a:buChar char="•"/>
            </a:pPr>
            <a:r>
              <a:rPr lang="en-US" sz="2000" dirty="0"/>
              <a:t>802-Rev - Standard - Overview and Architecture, </a:t>
            </a:r>
            <a:r>
              <a:rPr lang="en-US" sz="2000" dirty="0">
                <a:hlinkClick r:id="rId2"/>
              </a:rPr>
              <a:t>PAR Revision</a:t>
            </a:r>
            <a:endParaRPr lang="en-US" sz="2000" dirty="0"/>
          </a:p>
          <a:p>
            <a:pPr>
              <a:buFont typeface="Arial" panose="020B0604020202020204" pitchFamily="34" charset="0"/>
              <a:buChar char="•"/>
            </a:pPr>
            <a:r>
              <a:rPr lang="en-US" sz="2000" dirty="0"/>
              <a:t>802.1Qdt - Amendment: Priority-based Flow Control Enhancements,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802.1DU - Standard for Cut-Through Forwarding Bridges and Bridged Networks, </a:t>
            </a:r>
            <a:r>
              <a:rPr lang="en-US" sz="2000" dirty="0">
                <a:hlinkClick r:id="rId5"/>
              </a:rPr>
              <a:t>PAR</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802.3dg - Amendment: Physical Layer Specifications and Management Parameters for 100Mb/s Operation and Associated Power Delivery over a Single Balanced Pair of Conductors, </a:t>
            </a:r>
            <a:r>
              <a:rPr lang="en-US" sz="2000" dirty="0">
                <a:hlinkClick r:id="rId7"/>
              </a:rPr>
              <a:t>PAR</a:t>
            </a:r>
            <a:r>
              <a:rPr lang="en-US" sz="2000" dirty="0"/>
              <a:t> and </a:t>
            </a:r>
            <a:r>
              <a:rPr lang="en-US" sz="2000" dirty="0">
                <a:hlinkClick r:id="rId8"/>
              </a:rPr>
              <a:t>CSD</a:t>
            </a:r>
            <a:endParaRPr lang="en-US" sz="2000" dirty="0"/>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ea typeface="MS Gothic"/>
              </a:rPr>
              <a:t>802.15.12 - Upper Layer Interface (ULI) for IEEE 802.15.4 Low-Rate Wireless Networks, </a:t>
            </a:r>
            <a:r>
              <a:rPr kumimoji="0" lang="en-US" sz="2000" b="1" i="0" u="none" strike="noStrike" kern="0" cap="none" spc="0" normalizeH="0" baseline="0" noProof="0" dirty="0">
                <a:ln>
                  <a:noFill/>
                </a:ln>
                <a:solidFill>
                  <a:srgbClr val="000000"/>
                </a:solidFill>
                <a:effectLst/>
                <a:uLnTx/>
                <a:uFillTx/>
                <a:ea typeface="MS Gothic"/>
                <a:hlinkClick r:id="rId9"/>
              </a:rPr>
              <a:t>PAR Withdrawal</a:t>
            </a:r>
            <a:endParaRPr kumimoji="0" lang="en-US" sz="2000" b="1" i="0" u="none" strike="noStrike" kern="0" cap="none" spc="0" normalizeH="0" baseline="0" noProof="0" dirty="0">
              <a:ln>
                <a:noFill/>
              </a:ln>
              <a:solidFill>
                <a:srgbClr val="000000"/>
              </a:solidFill>
              <a:effectLst/>
              <a:uLnTx/>
              <a:uFillTx/>
              <a:ea typeface="MS Gothic"/>
            </a:endParaRPr>
          </a:p>
          <a:p>
            <a:pPr>
              <a:buFont typeface="Arial" panose="020B0604020202020204" pitchFamily="34" charset="0"/>
              <a:buChar char="•"/>
            </a:pPr>
            <a:r>
              <a:rPr lang="en-US" sz="2000" dirty="0"/>
              <a:t>802.15.6a - Amendment: Dependable Human and Vehicle Body Area Networks, </a:t>
            </a:r>
            <a:r>
              <a:rPr lang="en-US" sz="2000" dirty="0">
                <a:hlinkClick r:id="rId10"/>
              </a:rPr>
              <a:t>PAR Withdrawal</a:t>
            </a:r>
            <a:r>
              <a:rPr lang="en-US" sz="2000" dirty="0"/>
              <a:t> and </a:t>
            </a:r>
            <a:r>
              <a:rPr lang="en-US" sz="2000" dirty="0">
                <a:hlinkClick r:id="rId11"/>
              </a:rPr>
              <a:t>CSD</a:t>
            </a:r>
            <a:endParaRPr lang="en-US" sz="2000" dirty="0"/>
          </a:p>
          <a:p>
            <a:pPr>
              <a:buFont typeface="Arial" panose="020B0604020202020204" pitchFamily="34" charset="0"/>
              <a:buChar char="•"/>
            </a:pPr>
            <a:r>
              <a:rPr lang="en-US" sz="2000" dirty="0"/>
              <a:t>802.15.6ma - Standard -  Wireless Body Area Networks, </a:t>
            </a:r>
            <a:r>
              <a:rPr lang="en-US" sz="2000" dirty="0">
                <a:hlinkClick r:id="rId12"/>
              </a:rPr>
              <a:t>PAR Revision</a:t>
            </a:r>
            <a:r>
              <a:rPr lang="en-US" sz="2000" dirty="0"/>
              <a:t> and </a:t>
            </a:r>
            <a:r>
              <a:rPr lang="en-US" sz="2000" dirty="0">
                <a:hlinkClick r:id="rId13"/>
              </a:rPr>
              <a:t>CSD</a:t>
            </a:r>
            <a:endParaRPr lang="en-US" sz="2000" dirty="0"/>
          </a:p>
          <a:p>
            <a:endParaRPr lang="en-US" altLang="en-US" sz="2000"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7 &amp; 9,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7 March 2022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Wednesday 9 March 2022- 13:30-15:30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9 March 2022 AOE</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March 2022 - 9:00-10:00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November</a:t>
            </a:r>
            <a:r>
              <a:rPr lang="en-US" sz="2000" b="1" dirty="0"/>
              <a:t> 2021 in document 11-21/1779r1:</a:t>
            </a:r>
          </a:p>
          <a:p>
            <a:r>
              <a:rPr lang="en-US" dirty="0">
                <a:hlinkClick r:id="rId2"/>
              </a:rPr>
              <a:t>https://mentor.ieee.org/802.11/dcn/21/11-21-1779-01-0PAR-par-minutes-november-2020-session.docx</a:t>
            </a:r>
            <a:r>
              <a:rPr lang="en-US" dirty="0"/>
              <a:t> </a:t>
            </a:r>
          </a:p>
          <a:p>
            <a:r>
              <a:rPr lang="en-US" sz="2000" dirty="0"/>
              <a:t>Moved: Michael Montemurro</a:t>
            </a:r>
          </a:p>
          <a:p>
            <a:r>
              <a:rPr lang="en-US" sz="2000" dirty="0"/>
              <a:t>2</a:t>
            </a:r>
            <a:r>
              <a:rPr lang="en-US" sz="2000" baseline="30000" dirty="0"/>
              <a:t>nd</a:t>
            </a:r>
            <a:r>
              <a:rPr lang="en-US" sz="2000" dirty="0"/>
              <a:t>:       Lei Wang</a:t>
            </a:r>
          </a:p>
          <a:p>
            <a:r>
              <a:rPr lang="en-US" sz="2000" dirty="0"/>
              <a:t>Results: Unanimous (13 on the telecon).</a:t>
            </a:r>
          </a:p>
          <a:p>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buFont typeface="+mj-lt"/>
              <a:buAutoNum type="arabicPeriod"/>
            </a:pPr>
            <a:r>
              <a:rPr lang="en-US" sz="2000" dirty="0"/>
              <a:t>802.3dg - Amendment: Physical Layer Specifications and Management Parameters for 100Mb/s Operation and Associated Power Delivery over a Single Balanced Pair of Conductors, </a:t>
            </a:r>
            <a:r>
              <a:rPr lang="en-US" sz="2000" dirty="0">
                <a:hlinkClick r:id="rId2"/>
              </a:rPr>
              <a:t>PAR</a:t>
            </a:r>
            <a:r>
              <a:rPr lang="en-US" sz="2000" dirty="0"/>
              <a:t> and </a:t>
            </a:r>
            <a:r>
              <a:rPr lang="en-US" sz="2000" dirty="0">
                <a:hlinkClick r:id="rId3"/>
              </a:rPr>
              <a:t>CSD</a:t>
            </a:r>
            <a:endParaRPr lang="en-US" sz="2000" dirty="0"/>
          </a:p>
          <a:p>
            <a:pPr marL="457200" indent="-457200">
              <a:buFont typeface="+mj-lt"/>
              <a:buAutoNum type="arabicPeriod"/>
            </a:pPr>
            <a:r>
              <a:rPr lang="en-US" sz="2000" dirty="0"/>
              <a:t>802-Rev - Standard - Overview and Architecture, </a:t>
            </a:r>
            <a:r>
              <a:rPr lang="en-US" sz="2000" dirty="0">
                <a:hlinkClick r:id="rId4"/>
              </a:rPr>
              <a:t>PAR Revision</a:t>
            </a:r>
            <a:endParaRPr lang="en-US" sz="2000" dirty="0"/>
          </a:p>
          <a:p>
            <a:pPr marL="457200" indent="-457200">
              <a:buFont typeface="+mj-lt"/>
              <a:buAutoNum type="arabicPeriod"/>
            </a:pPr>
            <a:r>
              <a:rPr lang="en-US" sz="2000" dirty="0"/>
              <a:t>802.1Qdt - Amendment: Priority-based Flow Control Enhancements,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eriod"/>
            </a:pPr>
            <a:r>
              <a:rPr lang="en-US" sz="2000" dirty="0"/>
              <a:t>802.1DU - Standard for Cut-Through Forwarding Bridges and Bridged Networks,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eriod"/>
            </a:pPr>
            <a:r>
              <a:rPr lang="en-US" sz="2000" dirty="0"/>
              <a:t>802.15.6ma - Standard -  Wireless Body Area Networks, </a:t>
            </a:r>
            <a:r>
              <a:rPr lang="en-US" sz="2000" dirty="0">
                <a:hlinkClick r:id="rId9"/>
              </a:rPr>
              <a:t>PAR Revision</a:t>
            </a:r>
            <a:r>
              <a:rPr lang="en-US" sz="2000" dirty="0"/>
              <a:t> and </a:t>
            </a:r>
            <a:r>
              <a:rPr lang="en-US" sz="2000" dirty="0">
                <a:hlinkClick r:id="rId10"/>
              </a:rPr>
              <a:t>CSD</a:t>
            </a:r>
            <a:endParaRPr lang="en-US" sz="2000" dirty="0"/>
          </a:p>
          <a:p>
            <a:pPr marL="457200" indent="-457200">
              <a:buFont typeface="+mj-lt"/>
              <a:buAutoNum type="arabicPeriod"/>
            </a:pPr>
            <a:r>
              <a:rPr lang="en-US" sz="2000" dirty="0"/>
              <a:t>802.15.12 - Upper Layer Interface (ULI) for IEEE 802.15.4 Low-Rate Wireless Networks, </a:t>
            </a:r>
            <a:r>
              <a:rPr lang="en-US" sz="2000" dirty="0">
                <a:hlinkClick r:id="rId11"/>
              </a:rPr>
              <a:t>PAR Withdrawal</a:t>
            </a:r>
            <a:endParaRPr lang="en-US" sz="2000" dirty="0"/>
          </a:p>
          <a:p>
            <a:pPr marL="457200" indent="-457200">
              <a:buFont typeface="+mj-lt"/>
              <a:buAutoNum type="arabicPeriod"/>
            </a:pPr>
            <a:r>
              <a:rPr lang="en-US" sz="2000" dirty="0"/>
              <a:t>802.15.6a - Amendment: Dependable Human and Vehicle Body Area Networks, </a:t>
            </a:r>
            <a:r>
              <a:rPr lang="en-US" sz="2000" dirty="0">
                <a:hlinkClick r:id="rId12"/>
              </a:rPr>
              <a:t>PAR Withdrawal</a:t>
            </a:r>
            <a:r>
              <a:rPr lang="en-US" sz="2000" dirty="0"/>
              <a:t> and </a:t>
            </a:r>
            <a:r>
              <a:rPr lang="en-US" sz="2000" dirty="0">
                <a:hlinkClick r:id="rId13"/>
              </a:rPr>
              <a:t>CSD</a:t>
            </a:r>
            <a:endParaRPr lang="en-US" sz="2000" dirty="0"/>
          </a:p>
          <a:p>
            <a:r>
              <a:rPr lang="en-US" sz="2000" dirty="0"/>
              <a:t>Agreed on Order – No objection to this order.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1E879-B1EB-43C5-9F74-DD90115E6F61}"/>
              </a:ext>
            </a:extLst>
          </p:cNvPr>
          <p:cNvSpPr>
            <a:spLocks noGrp="1"/>
          </p:cNvSpPr>
          <p:nvPr>
            <p:ph type="title"/>
          </p:nvPr>
        </p:nvSpPr>
        <p:spPr/>
        <p:txBody>
          <a:bodyPr/>
          <a:lstStyle/>
          <a:p>
            <a:pPr algn="l"/>
            <a:r>
              <a:rPr lang="en-US" sz="2400" dirty="0"/>
              <a:t>802.3dg - Amendment: Physical Layer Specifications and Management Parameters for 100Mb/s Operation and Associated Power Delivery over a Single Balanced Pair of Conductors,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95C1299E-D4D6-4424-99F8-5E1C168D7678}"/>
              </a:ext>
            </a:extLst>
          </p:cNvPr>
          <p:cNvSpPr>
            <a:spLocks noGrp="1"/>
          </p:cNvSpPr>
          <p:nvPr>
            <p:ph idx="1"/>
          </p:nvPr>
        </p:nvSpPr>
        <p:spPr>
          <a:xfrm>
            <a:off x="914402" y="1981201"/>
            <a:ext cx="10361084" cy="4400127"/>
          </a:xfrm>
        </p:spPr>
        <p:txBody>
          <a:bodyPr/>
          <a:lstStyle/>
          <a:p>
            <a:r>
              <a:rPr lang="en-US" dirty="0"/>
              <a:t>1.2 Title – need space between 100 and Mb/s.  “100 Mb/s”</a:t>
            </a:r>
          </a:p>
          <a:p>
            <a:r>
              <a:rPr lang="en-US" dirty="0"/>
              <a:t>1.2 Title – remove “IEEE” from first word.</a:t>
            </a:r>
          </a:p>
          <a:p>
            <a:r>
              <a:rPr lang="en-US" dirty="0"/>
              <a:t>5.2b – remove unwarranted “PHY” Acronym: suggest change to “Specify additions to and appropriate modifications of IEEE Std 802.3 to add 100 Mb/s Physical Layer </a:t>
            </a:r>
            <a:r>
              <a:rPr lang="en-US" strike="sngStrike" dirty="0"/>
              <a:t>(PHY) </a:t>
            </a:r>
            <a:r>
              <a:rPr lang="en-US" dirty="0"/>
              <a:t>specifications and management parameters for operation, and associated optional provision of power, using a single balanced pair of conductors.</a:t>
            </a:r>
          </a:p>
          <a:p>
            <a:r>
              <a:rPr lang="en-US" dirty="0"/>
              <a:t>5.4 – Change “IEEE 802.3” to “IEEE Std 802.3” and add full name to list in 8.1</a:t>
            </a:r>
          </a:p>
          <a:p>
            <a:r>
              <a:rPr lang="en-US" dirty="0"/>
              <a:t>8.1 list names of standards cited.</a:t>
            </a:r>
          </a:p>
          <a:p>
            <a:r>
              <a:rPr lang="en-US" dirty="0"/>
              <a:t>CSD: no comments</a:t>
            </a:r>
          </a:p>
        </p:txBody>
      </p:sp>
      <p:sp>
        <p:nvSpPr>
          <p:cNvPr id="4" name="Date Placeholder 3">
            <a:extLst>
              <a:ext uri="{FF2B5EF4-FFF2-40B4-BE49-F238E27FC236}">
                <a16:creationId xmlns:a16="http://schemas.microsoft.com/office/drawing/2014/main" id="{2FFE6296-DB75-4182-9545-A1DD98174F68}"/>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7A7049B6-DF95-46BB-9C2C-540922DEF2D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BDB56F-AF53-471B-986A-2394161B46B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75013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A91838-EE5B-4A6B-9DB3-1210F413E854}"/>
              </a:ext>
            </a:extLst>
          </p:cNvPr>
          <p:cNvSpPr>
            <a:spLocks noGrp="1"/>
          </p:cNvSpPr>
          <p:nvPr>
            <p:ph type="title"/>
          </p:nvPr>
        </p:nvSpPr>
        <p:spPr/>
        <p:txBody>
          <a:bodyPr/>
          <a:lstStyle/>
          <a:p>
            <a:pPr algn="l"/>
            <a:r>
              <a:rPr lang="en-US" sz="2800" dirty="0"/>
              <a:t>802-Rev - Standard - Overview and Architecture, </a:t>
            </a:r>
            <a:r>
              <a:rPr lang="en-US" sz="2800" dirty="0">
                <a:hlinkClick r:id="rId2"/>
              </a:rPr>
              <a:t>PAR Revision</a:t>
            </a:r>
            <a:endParaRPr lang="en-US" sz="2800" dirty="0"/>
          </a:p>
        </p:txBody>
      </p:sp>
      <p:sp>
        <p:nvSpPr>
          <p:cNvPr id="8" name="Content Placeholder 7">
            <a:extLst>
              <a:ext uri="{FF2B5EF4-FFF2-40B4-BE49-F238E27FC236}">
                <a16:creationId xmlns:a16="http://schemas.microsoft.com/office/drawing/2014/main" id="{54115198-1D6D-4EE5-B0F9-D9430DB9B933}"/>
              </a:ext>
            </a:extLst>
          </p:cNvPr>
          <p:cNvSpPr>
            <a:spLocks noGrp="1"/>
          </p:cNvSpPr>
          <p:nvPr>
            <p:ph idx="1"/>
          </p:nvPr>
        </p:nvSpPr>
        <p:spPr/>
        <p:txBody>
          <a:bodyPr/>
          <a:lstStyle/>
          <a:p>
            <a:r>
              <a:rPr lang="en-US" dirty="0"/>
              <a:t>5.6 Change “Standards developers within IEEE 802. Manufacturers, distributors, and users of products and services that conform to the LAN, MAN, and PAN standards developed by IEEE 802.”</a:t>
            </a:r>
          </a:p>
          <a:p>
            <a:r>
              <a:rPr lang="en-US" dirty="0"/>
              <a:t>To</a:t>
            </a:r>
          </a:p>
          <a:p>
            <a:r>
              <a:rPr lang="en-US" dirty="0"/>
              <a:t>	“Standards developers, manufacturers, distributors, and users of products and services that use or conform to IEEE 802 standards.”</a:t>
            </a:r>
          </a:p>
        </p:txBody>
      </p:sp>
      <p:sp>
        <p:nvSpPr>
          <p:cNvPr id="4" name="Date Placeholder 3">
            <a:extLst>
              <a:ext uri="{FF2B5EF4-FFF2-40B4-BE49-F238E27FC236}">
                <a16:creationId xmlns:a16="http://schemas.microsoft.com/office/drawing/2014/main" id="{EB40F1D2-DE84-4A92-A3EF-2C6C4C6EC88E}"/>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43E9A3E5-3F9C-4B0F-B853-64137246DAD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E25B56-A580-4F5E-8D5F-8B6FF4B6F93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4129136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March 7 and 9, 2022  13:30-15:30 ET  - Comments due March 9</a:t>
            </a:r>
            <a:r>
              <a:rPr lang="en-US" altLang="en-US" sz="1800" baseline="30000" dirty="0"/>
              <a:t>th</a:t>
            </a:r>
            <a:endParaRPr lang="en-US" altLang="en-US" sz="1800" dirty="0"/>
          </a:p>
          <a:p>
            <a:pPr marL="285750" indent="-285750"/>
            <a:endParaRPr lang="en-US" sz="1800" b="1" i="0" dirty="0">
              <a:solidFill>
                <a:srgbClr val="000000"/>
              </a:solidFill>
              <a:effectLst/>
              <a:latin typeface="Times New Roman" panose="02020603050405020304" pitchFamily="18" charset="0"/>
            </a:endParaRPr>
          </a:p>
          <a:p>
            <a:r>
              <a:rPr lang="en-US" sz="1600" b="1" dirty="0"/>
              <a:t>Mar 4 -18, 2022 Electronic Plenary</a:t>
            </a:r>
          </a:p>
          <a:p>
            <a:pPr>
              <a:buFont typeface="Arial" panose="020B0604020202020204" pitchFamily="34" charset="0"/>
              <a:buChar char="•"/>
            </a:pPr>
            <a:r>
              <a:rPr lang="en-US" sz="1600" dirty="0"/>
              <a:t>802-Rev - Standard - Overview and Architecture, </a:t>
            </a:r>
            <a:r>
              <a:rPr lang="en-US" sz="1600" dirty="0">
                <a:hlinkClick r:id="rId2"/>
              </a:rPr>
              <a:t>PAR Revision</a:t>
            </a:r>
            <a:endParaRPr lang="en-US" sz="1600" dirty="0"/>
          </a:p>
          <a:p>
            <a:pPr>
              <a:buFont typeface="Arial" panose="020B0604020202020204" pitchFamily="34" charset="0"/>
              <a:buChar char="•"/>
            </a:pPr>
            <a:r>
              <a:rPr lang="en-US" sz="1600" dirty="0"/>
              <a:t>802.1Qdt - Amendment: Priority-based Flow Control Enhancements, </a:t>
            </a:r>
            <a:r>
              <a:rPr lang="en-US" sz="1600" dirty="0">
                <a:hlinkClick r:id="rId3"/>
              </a:rPr>
              <a:t>PAR</a:t>
            </a:r>
            <a:r>
              <a:rPr lang="en-US" sz="1600" dirty="0"/>
              <a:t> and </a:t>
            </a:r>
            <a:r>
              <a:rPr lang="en-US" sz="1600" dirty="0">
                <a:hlinkClick r:id="rId4"/>
              </a:rPr>
              <a:t>CSD</a:t>
            </a:r>
            <a:endParaRPr lang="en-US" sz="1600" dirty="0"/>
          </a:p>
          <a:p>
            <a:pPr>
              <a:buFont typeface="Arial" panose="020B0604020202020204" pitchFamily="34" charset="0"/>
              <a:buChar char="•"/>
            </a:pPr>
            <a:r>
              <a:rPr lang="en-US" sz="1600" dirty="0"/>
              <a:t>802.1DU - Standard for Cut-Through Forwarding Bridges and Bridged Networks, </a:t>
            </a:r>
            <a:r>
              <a:rPr lang="en-US" sz="1600" dirty="0">
                <a:hlinkClick r:id="rId5"/>
              </a:rPr>
              <a:t>PAR</a:t>
            </a:r>
            <a:r>
              <a:rPr lang="en-US" sz="1600" dirty="0"/>
              <a:t> and </a:t>
            </a:r>
            <a:r>
              <a:rPr lang="en-US" sz="1600" dirty="0">
                <a:hlinkClick r:id="rId6"/>
              </a:rPr>
              <a:t>CSD</a:t>
            </a:r>
            <a:endParaRPr lang="en-US" sz="1600" dirty="0"/>
          </a:p>
          <a:p>
            <a:pPr>
              <a:buFont typeface="Arial" panose="020B0604020202020204" pitchFamily="34" charset="0"/>
              <a:buChar char="•"/>
            </a:pPr>
            <a:r>
              <a:rPr lang="en-US" sz="1600" dirty="0"/>
              <a:t>802.3dg - Amendment: Physical Layer Specifications and Management Parameters for 100Mb/s Operation and Associated Power Delivery over a Single Balanced Pair of Conductors, </a:t>
            </a:r>
            <a:r>
              <a:rPr lang="en-US" sz="1600" dirty="0">
                <a:hlinkClick r:id="rId7"/>
              </a:rPr>
              <a:t>PAR</a:t>
            </a:r>
            <a:r>
              <a:rPr lang="en-US" sz="1600" dirty="0"/>
              <a:t> and </a:t>
            </a:r>
            <a:r>
              <a:rPr lang="en-US" sz="1600" dirty="0">
                <a:hlinkClick r:id="rId8"/>
              </a:rPr>
              <a:t>CSD</a:t>
            </a:r>
            <a:endParaRPr lang="en-US" sz="1600" dirty="0"/>
          </a:p>
          <a:p>
            <a:pPr>
              <a:buFont typeface="Arial" panose="020B0604020202020204" pitchFamily="34" charset="0"/>
              <a:buChar char="•"/>
            </a:pPr>
            <a:r>
              <a:rPr lang="en-US" sz="1600" dirty="0"/>
              <a:t>802.15.12 - Upper Layer Interface (ULI) for IEEE 802.15.4 Low-Rate Wireless Networks, </a:t>
            </a:r>
            <a:r>
              <a:rPr lang="en-US" sz="1600" dirty="0">
                <a:hlinkClick r:id="rId9"/>
              </a:rPr>
              <a:t>PAR Withdrawal</a:t>
            </a:r>
            <a:endParaRPr lang="en-US" sz="1600" dirty="0"/>
          </a:p>
          <a:p>
            <a:pPr>
              <a:buFont typeface="Arial" panose="020B0604020202020204" pitchFamily="34" charset="0"/>
              <a:buChar char="•"/>
            </a:pPr>
            <a:r>
              <a:rPr lang="en-US" sz="1600" dirty="0"/>
              <a:t>802.15.6a - Amendment: Dependable Human and Vehicle Body Area Networks, </a:t>
            </a:r>
            <a:r>
              <a:rPr lang="en-US" sz="1600" dirty="0">
                <a:hlinkClick r:id="rId10"/>
              </a:rPr>
              <a:t>PAR Withdrawal</a:t>
            </a:r>
            <a:r>
              <a:rPr lang="en-US" sz="1600" dirty="0"/>
              <a:t> and </a:t>
            </a:r>
            <a:r>
              <a:rPr lang="en-US" sz="1600" dirty="0">
                <a:hlinkClick r:id="rId11"/>
              </a:rPr>
              <a:t>CSD</a:t>
            </a:r>
            <a:endParaRPr lang="en-US" sz="1600" dirty="0"/>
          </a:p>
          <a:p>
            <a:pPr>
              <a:buFont typeface="Arial" panose="020B0604020202020204" pitchFamily="34" charset="0"/>
              <a:buChar char="•"/>
            </a:pPr>
            <a:r>
              <a:rPr lang="en-US" sz="1600" dirty="0"/>
              <a:t>802.15.6ma - Standard -  Wireless Body Area Networks, </a:t>
            </a:r>
            <a:r>
              <a:rPr lang="en-US" sz="1600" dirty="0">
                <a:hlinkClick r:id="rId12"/>
              </a:rPr>
              <a:t>PAR Revision</a:t>
            </a:r>
            <a:r>
              <a:rPr lang="en-US" sz="1600" dirty="0"/>
              <a:t> and </a:t>
            </a:r>
            <a:r>
              <a:rPr lang="en-US" sz="1600" dirty="0">
                <a:hlinkClick r:id="rId13"/>
              </a:rPr>
              <a:t>CSD</a:t>
            </a:r>
            <a:endParaRPr lang="en-US" sz="1600" dirty="0"/>
          </a:p>
          <a:p>
            <a:endParaRPr lang="en-US" altLang="en-US" sz="1400" dirty="0"/>
          </a:p>
          <a:p>
            <a:r>
              <a:rPr lang="en-US" altLang="en-US" sz="1800" dirty="0"/>
              <a:t>Feedback to be reviewed on Thursda</a:t>
            </a:r>
            <a:r>
              <a:rPr lang="en-US" sz="1800" dirty="0"/>
              <a:t>y 17 March 2022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1B8D-5C48-435F-BE57-39947DC6337D}"/>
              </a:ext>
            </a:extLst>
          </p:cNvPr>
          <p:cNvSpPr>
            <a:spLocks noGrp="1"/>
          </p:cNvSpPr>
          <p:nvPr>
            <p:ph type="title"/>
          </p:nvPr>
        </p:nvSpPr>
        <p:spPr/>
        <p:txBody>
          <a:bodyPr/>
          <a:lstStyle/>
          <a:p>
            <a:pPr algn="l"/>
            <a:r>
              <a:rPr lang="en-US" sz="2800" dirty="0"/>
              <a:t>802.1Qdt - Amendment: Priority-based Flow Control Enhancements,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CD7F4E13-4B07-4173-B6CB-940BB44C46F2}"/>
              </a:ext>
            </a:extLst>
          </p:cNvPr>
          <p:cNvSpPr>
            <a:spLocks noGrp="1"/>
          </p:cNvSpPr>
          <p:nvPr>
            <p:ph idx="1"/>
          </p:nvPr>
        </p:nvSpPr>
        <p:spPr/>
        <p:txBody>
          <a:bodyPr/>
          <a:lstStyle/>
          <a:p>
            <a:r>
              <a:rPr lang="en-US" dirty="0"/>
              <a:t>2.1 delete “IEEE”</a:t>
            </a:r>
          </a:p>
          <a:p>
            <a:r>
              <a:rPr lang="en-US" dirty="0"/>
              <a:t>5.2.b Please remove “This amendment also addresses errors and omissions in the description of existing IEEE Std 802.1Q functionality.” this leaves the project open ended. As a compromise change to “This amendment also addresses errors of the existing IEEE Std 802.1Q functionality.”</a:t>
            </a:r>
          </a:p>
          <a:p>
            <a:endParaRPr lang="en-US" dirty="0"/>
          </a:p>
        </p:txBody>
      </p:sp>
      <p:sp>
        <p:nvSpPr>
          <p:cNvPr id="4" name="Date Placeholder 3">
            <a:extLst>
              <a:ext uri="{FF2B5EF4-FFF2-40B4-BE49-F238E27FC236}">
                <a16:creationId xmlns:a16="http://schemas.microsoft.com/office/drawing/2014/main" id="{4181AABB-721D-4B1B-8E72-CB1257CF0F0D}"/>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CB012FF-391A-4A85-BDDC-B6D5D22A230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FA62061-8CEA-4913-8C53-0ABC3D082E3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50222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88396-FF9C-42DC-A454-064A5FDADC4E}"/>
              </a:ext>
            </a:extLst>
          </p:cNvPr>
          <p:cNvSpPr>
            <a:spLocks noGrp="1"/>
          </p:cNvSpPr>
          <p:nvPr>
            <p:ph type="title"/>
          </p:nvPr>
        </p:nvSpPr>
        <p:spPr/>
        <p:txBody>
          <a:bodyPr/>
          <a:lstStyle/>
          <a:p>
            <a:pPr algn="l"/>
            <a:r>
              <a:rPr lang="en-US" sz="2800" dirty="0"/>
              <a:t>802.1DU - Standard for Cut-Through Forwarding Bridges and Bridged Networks,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31D64C13-C3E7-46BA-9814-B532BE3C6D23}"/>
              </a:ext>
            </a:extLst>
          </p:cNvPr>
          <p:cNvSpPr>
            <a:spLocks noGrp="1"/>
          </p:cNvSpPr>
          <p:nvPr>
            <p:ph idx="1"/>
          </p:nvPr>
        </p:nvSpPr>
        <p:spPr>
          <a:xfrm>
            <a:off x="914402" y="1981201"/>
            <a:ext cx="10361084" cy="4328119"/>
          </a:xfrm>
        </p:spPr>
        <p:txBody>
          <a:bodyPr/>
          <a:lstStyle/>
          <a:p>
            <a:r>
              <a:rPr lang="en-US" sz="2000" dirty="0"/>
              <a:t>2.1 should the title not include “Standard for”? Was this PAR form not generated by the </a:t>
            </a:r>
            <a:r>
              <a:rPr lang="en-US" sz="2000" dirty="0" err="1"/>
              <a:t>myProject</a:t>
            </a:r>
            <a:r>
              <a:rPr lang="en-US" sz="2000" dirty="0"/>
              <a:t> tool?</a:t>
            </a:r>
          </a:p>
          <a:p>
            <a:r>
              <a:rPr lang="en-US" sz="2000" dirty="0"/>
              <a:t>5.4 suggested change “This standard enables communication delays lower than achievable by Bridges and bridged networks solely supporting store-and-forward operations.”</a:t>
            </a:r>
          </a:p>
          <a:p>
            <a:r>
              <a:rPr lang="en-US" sz="2000" dirty="0"/>
              <a:t>TO</a:t>
            </a:r>
          </a:p>
          <a:p>
            <a:r>
              <a:rPr lang="en-US" sz="2000" dirty="0"/>
              <a:t>	“This standard enables </a:t>
            </a:r>
            <a:r>
              <a:rPr lang="en-US" sz="2000" u="sng" dirty="0">
                <a:solidFill>
                  <a:srgbClr val="FF0000"/>
                </a:solidFill>
              </a:rPr>
              <a:t>reduced</a:t>
            </a:r>
            <a:r>
              <a:rPr lang="en-US" sz="2000" dirty="0"/>
              <a:t> communication delays </a:t>
            </a:r>
            <a:r>
              <a:rPr lang="en-US" sz="2000" strike="sngStrike" dirty="0">
                <a:highlight>
                  <a:srgbClr val="FFFF00"/>
                </a:highlight>
              </a:rPr>
              <a:t>lower than achievable</a:t>
            </a:r>
            <a:r>
              <a:rPr lang="en-US" sz="2000" dirty="0"/>
              <a:t> by </a:t>
            </a:r>
            <a:r>
              <a:rPr lang="en-US" sz="2000" strike="sngStrike" dirty="0" err="1">
                <a:highlight>
                  <a:srgbClr val="FFFF00"/>
                </a:highlight>
              </a:rPr>
              <a:t>B</a:t>
            </a:r>
            <a:r>
              <a:rPr lang="en-US" sz="2000" u="sng" dirty="0" err="1">
                <a:solidFill>
                  <a:srgbClr val="FF0000"/>
                </a:solidFill>
              </a:rPr>
              <a:t>b</a:t>
            </a:r>
            <a:r>
              <a:rPr lang="en-US" sz="2000" dirty="0" err="1"/>
              <a:t>ridges</a:t>
            </a:r>
            <a:r>
              <a:rPr lang="en-US" sz="2000" dirty="0"/>
              <a:t> and bridged networks solely supporting store-and-forward operations.”</a:t>
            </a:r>
          </a:p>
          <a:p>
            <a:r>
              <a:rPr lang="en-US" sz="2000" dirty="0"/>
              <a:t>The quantitively value of the reduction should be included.</a:t>
            </a:r>
          </a:p>
          <a:p>
            <a:endParaRPr lang="en-US" sz="2000" dirty="0"/>
          </a:p>
          <a:p>
            <a:r>
              <a:rPr lang="en-US" sz="2000" dirty="0"/>
              <a:t>CSD: No Comments</a:t>
            </a:r>
          </a:p>
        </p:txBody>
      </p:sp>
      <p:sp>
        <p:nvSpPr>
          <p:cNvPr id="4" name="Date Placeholder 3">
            <a:extLst>
              <a:ext uri="{FF2B5EF4-FFF2-40B4-BE49-F238E27FC236}">
                <a16:creationId xmlns:a16="http://schemas.microsoft.com/office/drawing/2014/main" id="{91604DC9-7D51-496F-8A25-ED93EBD7E1B8}"/>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0ACDE32C-737B-41BA-9353-284F5AA5E2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C0444D5-D1EC-4DE3-909C-FD945AF3CC0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746291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BA57-E2C1-4FBC-A9A6-327DFBBF52FA}"/>
              </a:ext>
            </a:extLst>
          </p:cNvPr>
          <p:cNvSpPr>
            <a:spLocks noGrp="1"/>
          </p:cNvSpPr>
          <p:nvPr>
            <p:ph type="title"/>
          </p:nvPr>
        </p:nvSpPr>
        <p:spPr/>
        <p:txBody>
          <a:bodyPr/>
          <a:lstStyle/>
          <a:p>
            <a:pPr algn="l"/>
            <a:r>
              <a:rPr lang="en-US" sz="2800" dirty="0"/>
              <a:t>802.15.6ma - Standard -  Wireless Body Area Networks, </a:t>
            </a:r>
            <a:r>
              <a:rPr lang="en-US" sz="2800" dirty="0">
                <a:hlinkClick r:id="rId2"/>
              </a:rPr>
              <a:t>PAR Revision</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F0582166-E080-4CF0-812E-4DCD5F0A276A}"/>
              </a:ext>
            </a:extLst>
          </p:cNvPr>
          <p:cNvSpPr>
            <a:spLocks noGrp="1"/>
          </p:cNvSpPr>
          <p:nvPr>
            <p:ph idx="1"/>
          </p:nvPr>
        </p:nvSpPr>
        <p:spPr>
          <a:xfrm>
            <a:off x="914402" y="1981201"/>
            <a:ext cx="10361084" cy="4400127"/>
          </a:xfrm>
        </p:spPr>
        <p:txBody>
          <a:bodyPr/>
          <a:lstStyle/>
          <a:p>
            <a:r>
              <a:rPr lang="en-US" sz="2000" dirty="0"/>
              <a:t>Project Numbering - P802.15.6 is the correct number – the 802.15.6ma would be good for internal usage (name of the TG working on it, but the project itself is P802.15.6.</a:t>
            </a:r>
          </a:p>
          <a:p>
            <a:r>
              <a:rPr lang="en-US" sz="2000" dirty="0"/>
              <a:t>5.2 – Change the Scope statement to be :</a:t>
            </a:r>
          </a:p>
          <a:p>
            <a:r>
              <a:rPr lang="en-US" sz="2000" dirty="0"/>
              <a:t>The standard defines short-range, wireless communication in the vicinity of, or inside, a human body (but not limited to humans) using the Ultra-Wideband (UWB) and narrow-band physical layer (PHY), and medium access control (MAC) to support enhanced dependability to human body area networks (HBAN) in the industrial scientific medical (ISM) bands as well as frequency bands approved by national medical and/or regulatory authorities. The standard provides for support for quality of service (QoS) and data rates up to 50 Mb/s and incorporates support for vehicle body area networks (VBAN). </a:t>
            </a:r>
          </a:p>
          <a:p>
            <a:r>
              <a:rPr lang="en-US" sz="2000" dirty="0"/>
              <a:t>The standard specifies the coexistence of multiple piconets including inter-BAN interference and inter-piconets interference; simple MAC protocol; and sensing and feedback control loop delay.</a:t>
            </a:r>
          </a:p>
          <a:p>
            <a:endParaRPr lang="en-US" sz="2000" dirty="0"/>
          </a:p>
        </p:txBody>
      </p:sp>
      <p:sp>
        <p:nvSpPr>
          <p:cNvPr id="4" name="Date Placeholder 3">
            <a:extLst>
              <a:ext uri="{FF2B5EF4-FFF2-40B4-BE49-F238E27FC236}">
                <a16:creationId xmlns:a16="http://schemas.microsoft.com/office/drawing/2014/main" id="{59DC681D-C1DE-44B4-97A4-15B711FCBCC7}"/>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18CB873-195C-423F-95AB-DEC2E2CF42D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284D3B-60C7-4FC1-BD0A-54CA01E3332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044830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AC65-F82D-420A-9622-F2C30F871F90}"/>
              </a:ext>
            </a:extLst>
          </p:cNvPr>
          <p:cNvSpPr>
            <a:spLocks noGrp="1"/>
          </p:cNvSpPr>
          <p:nvPr>
            <p:ph type="title"/>
          </p:nvPr>
        </p:nvSpPr>
        <p:spPr/>
        <p:txBody>
          <a:bodyPr/>
          <a:lstStyle/>
          <a:p>
            <a:r>
              <a:rPr lang="en-US" sz="3200" dirty="0"/>
              <a:t>802.15.6ma - Standard -  Wireless Body Area Networks, </a:t>
            </a:r>
            <a:r>
              <a:rPr lang="en-US" sz="3200" dirty="0">
                <a:hlinkClick r:id="rId2"/>
              </a:rPr>
              <a:t>PAR Revision</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12DEF4E9-1AF2-4649-B40C-AD4E3746576B}"/>
              </a:ext>
            </a:extLst>
          </p:cNvPr>
          <p:cNvSpPr>
            <a:spLocks noGrp="1"/>
          </p:cNvSpPr>
          <p:nvPr>
            <p:ph idx="1"/>
          </p:nvPr>
        </p:nvSpPr>
        <p:spPr/>
        <p:txBody>
          <a:bodyPr/>
          <a:lstStyle/>
          <a:p>
            <a:r>
              <a:rPr lang="en-US" dirty="0"/>
              <a:t>Add to 8.1 – #5.2 </a:t>
            </a:r>
            <a:r>
              <a:rPr lang="en-US" sz="2400" b="0" dirty="0"/>
              <a:t>VBAN consists of a coordinator in a vehicle with devices around the vehicle, operating under strict compliance to standards and limits for electromagnetic compatibility (EMC) and electromagnetic interference (EMI). </a:t>
            </a:r>
          </a:p>
          <a:p>
            <a:r>
              <a:rPr lang="en-US" dirty="0"/>
              <a:t>5.4 Purpose: </a:t>
            </a:r>
            <a:r>
              <a:rPr lang="en-US" b="0" dirty="0"/>
              <a:t>Move “Current piconets do not meet the medical (proximity to human tissue) and relevant communication regulations for some application environments. They also do not support the combination of reliability (QoS), low power, data rate and noninterference required to broadly address the breadth of body area network applications. Additionally, this standard provides enhanced dependability that is required for some medical use cases. This includes remote medical healthcare, therapy and other monitoring that can enhance quality of life (QoL) in various population segments. ” </a:t>
            </a:r>
            <a:r>
              <a:rPr lang="en-US" dirty="0"/>
              <a:t>to the 5.5 Need for the Project.</a:t>
            </a:r>
          </a:p>
        </p:txBody>
      </p:sp>
      <p:sp>
        <p:nvSpPr>
          <p:cNvPr id="4" name="Date Placeholder 3">
            <a:extLst>
              <a:ext uri="{FF2B5EF4-FFF2-40B4-BE49-F238E27FC236}">
                <a16:creationId xmlns:a16="http://schemas.microsoft.com/office/drawing/2014/main" id="{10C9B195-281F-468D-873B-B9E02AFC753C}"/>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7841921-2E56-443B-A228-BBABDB46D48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5D7DD36-A4A9-4263-ADF6-BC17FB41975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560487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79E0E-749C-4945-829F-E0F0C7FE48B6}"/>
              </a:ext>
            </a:extLst>
          </p:cNvPr>
          <p:cNvSpPr>
            <a:spLocks noGrp="1"/>
          </p:cNvSpPr>
          <p:nvPr>
            <p:ph type="title"/>
          </p:nvPr>
        </p:nvSpPr>
        <p:spPr/>
        <p:txBody>
          <a:bodyPr/>
          <a:lstStyle/>
          <a:p>
            <a:r>
              <a:rPr lang="en-US" sz="3200" dirty="0"/>
              <a:t>802.15.6ma - Standard -  Wireless Body Area Networks, </a:t>
            </a:r>
            <a:r>
              <a:rPr lang="en-US" sz="3200" dirty="0">
                <a:hlinkClick r:id="rId2"/>
              </a:rPr>
              <a:t>PAR Revision</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6754BEC5-01F9-4AF4-802C-1BA51816C606}"/>
              </a:ext>
            </a:extLst>
          </p:cNvPr>
          <p:cNvSpPr>
            <a:spLocks noGrp="1"/>
          </p:cNvSpPr>
          <p:nvPr>
            <p:ph idx="1"/>
          </p:nvPr>
        </p:nvSpPr>
        <p:spPr/>
        <p:txBody>
          <a:bodyPr/>
          <a:lstStyle/>
          <a:p>
            <a:r>
              <a:rPr lang="en-US" dirty="0"/>
              <a:t>CSD – 1.2.3 – Distinct Identity – is only identifying the new material, it should address the standard as a whole.  While this revision project was created originally as an amendment, it must now look at the standard in total and answer the CSD questions from that standpoint.</a:t>
            </a:r>
          </a:p>
          <a:p>
            <a:endParaRPr lang="en-US" dirty="0"/>
          </a:p>
          <a:p>
            <a:r>
              <a:rPr lang="en-US" dirty="0"/>
              <a:t>CSD – 1.2.4 Technical Feasibility – suggested new line </a:t>
            </a:r>
          </a:p>
          <a:p>
            <a:r>
              <a:rPr lang="en-US" dirty="0"/>
              <a:t>The technical feasibility of 802.15.6 is well proven in the market.  Then change the first sentence for the new functionality. “New capabilities” instead of “Enhancements”.</a:t>
            </a:r>
            <a:br>
              <a:rPr lang="en-US" dirty="0"/>
            </a:br>
            <a:r>
              <a:rPr lang="en-US" dirty="0"/>
              <a:t>CSD – 1.2.4 b) similar changes – the intent is to broaden the statement.</a:t>
            </a:r>
          </a:p>
        </p:txBody>
      </p:sp>
      <p:sp>
        <p:nvSpPr>
          <p:cNvPr id="4" name="Date Placeholder 3">
            <a:extLst>
              <a:ext uri="{FF2B5EF4-FFF2-40B4-BE49-F238E27FC236}">
                <a16:creationId xmlns:a16="http://schemas.microsoft.com/office/drawing/2014/main" id="{83496512-1E1B-4B5E-830D-9BB7377DFAA5}"/>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E2738408-2C81-4D51-AE29-75E314806B5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615BDF-01A3-4B68-893F-29BAE10FC99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916866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CA6B7-D148-4C14-BF85-40D984189703}"/>
              </a:ext>
            </a:extLst>
          </p:cNvPr>
          <p:cNvSpPr>
            <a:spLocks noGrp="1"/>
          </p:cNvSpPr>
          <p:nvPr>
            <p:ph type="title"/>
          </p:nvPr>
        </p:nvSpPr>
        <p:spPr/>
        <p:txBody>
          <a:bodyPr/>
          <a:lstStyle/>
          <a:p>
            <a:r>
              <a:rPr lang="en-US" sz="3200" dirty="0"/>
              <a:t>802.15.6ma - Standard -  Wireless Body Area Networks, </a:t>
            </a:r>
            <a:r>
              <a:rPr lang="en-US" sz="3200" dirty="0">
                <a:hlinkClick r:id="rId2"/>
              </a:rPr>
              <a:t>PAR Revision</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3BB00781-CF36-49F6-AE17-3403026BF299}"/>
              </a:ext>
            </a:extLst>
          </p:cNvPr>
          <p:cNvSpPr>
            <a:spLocks noGrp="1"/>
          </p:cNvSpPr>
          <p:nvPr>
            <p:ph idx="1"/>
          </p:nvPr>
        </p:nvSpPr>
        <p:spPr/>
        <p:txBody>
          <a:bodyPr/>
          <a:lstStyle/>
          <a:p>
            <a:r>
              <a:rPr lang="en-US" dirty="0"/>
              <a:t>CSD 1.2.5 – Similar comment the Economic Feasibility for the full standard should be addressed. It is nice to know that the enhancements don’t break the overall feasibility.</a:t>
            </a:r>
          </a:p>
        </p:txBody>
      </p:sp>
      <p:sp>
        <p:nvSpPr>
          <p:cNvPr id="4" name="Date Placeholder 3">
            <a:extLst>
              <a:ext uri="{FF2B5EF4-FFF2-40B4-BE49-F238E27FC236}">
                <a16:creationId xmlns:a16="http://schemas.microsoft.com/office/drawing/2014/main" id="{4612A0F4-E3F5-46C5-BBE1-8FBCC433BE41}"/>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79E3FEAF-720B-4D6C-B045-37F2DA72FE1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68E194C-A59A-4B89-9CB4-A122CF712D9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60626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9A31C-A8D8-4CBE-96C2-0668DF622A18}"/>
              </a:ext>
            </a:extLst>
          </p:cNvPr>
          <p:cNvSpPr>
            <a:spLocks noGrp="1"/>
          </p:cNvSpPr>
          <p:nvPr>
            <p:ph type="title"/>
          </p:nvPr>
        </p:nvSpPr>
        <p:spPr/>
        <p:txBody>
          <a:bodyPr/>
          <a:lstStyle/>
          <a:p>
            <a:pPr algn="l"/>
            <a:r>
              <a:rPr lang="en-US" sz="3200" dirty="0"/>
              <a:t>802.15.12 - Upper Layer Interface (ULI) for IEEE 802.15.4 Low-Rate Wireless Networks, </a:t>
            </a:r>
            <a:r>
              <a:rPr lang="en-US" sz="3200" dirty="0">
                <a:hlinkClick r:id="rId2"/>
              </a:rPr>
              <a:t>PAR Withdrawal</a:t>
            </a:r>
            <a:endParaRPr lang="en-US" sz="3200" dirty="0"/>
          </a:p>
        </p:txBody>
      </p:sp>
      <p:sp>
        <p:nvSpPr>
          <p:cNvPr id="3" name="Content Placeholder 2">
            <a:extLst>
              <a:ext uri="{FF2B5EF4-FFF2-40B4-BE49-F238E27FC236}">
                <a16:creationId xmlns:a16="http://schemas.microsoft.com/office/drawing/2014/main" id="{8D86459D-05F9-49E3-9C9E-DA3724A60F01}"/>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5836C74C-CAF5-43FC-B09B-A66BAAD9D766}"/>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3089F550-5020-4DE7-BF54-FE551CE4E2E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AF4BFA-B4C4-41CD-97A8-47D04ACC8DA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292301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A293-067D-4A9B-B69D-C35453B791C7}"/>
              </a:ext>
            </a:extLst>
          </p:cNvPr>
          <p:cNvSpPr>
            <a:spLocks noGrp="1"/>
          </p:cNvSpPr>
          <p:nvPr>
            <p:ph type="title"/>
          </p:nvPr>
        </p:nvSpPr>
        <p:spPr/>
        <p:txBody>
          <a:bodyPr/>
          <a:lstStyle/>
          <a:p>
            <a:pPr algn="l"/>
            <a:r>
              <a:rPr lang="en-US" sz="2800" dirty="0"/>
              <a:t>802.15.6a - Amendment: Dependable Human and Vehicle Body Area Networks, </a:t>
            </a:r>
            <a:r>
              <a:rPr lang="en-US" sz="2800" dirty="0">
                <a:hlinkClick r:id="rId2"/>
              </a:rPr>
              <a:t>PAR Withdrawal</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8C16D4F2-9D7E-4C90-BCAA-6F91743248CE}"/>
              </a:ext>
            </a:extLst>
          </p:cNvPr>
          <p:cNvSpPr>
            <a:spLocks noGrp="1"/>
          </p:cNvSpPr>
          <p:nvPr>
            <p:ph idx="1"/>
          </p:nvPr>
        </p:nvSpPr>
        <p:spPr/>
        <p:txBody>
          <a:bodyPr/>
          <a:lstStyle/>
          <a:p>
            <a:r>
              <a:rPr lang="en-US" dirty="0"/>
              <a:t>PAR Withdrawal Additional Information: </a:t>
            </a:r>
          </a:p>
          <a:p>
            <a:r>
              <a:rPr lang="en-US" dirty="0"/>
              <a:t>	“P802.15.6a was for an amendment to IEEE Std 802..15.6-2012. Since this standard will expire at the end of 2022 without a revision, the 802.15 WG wishes to continue the project as a revision.</a:t>
            </a:r>
          </a:p>
          <a:p>
            <a:r>
              <a:rPr lang="en-US" dirty="0"/>
              <a:t>Change to : “P802.15.6a is an amendment to IEEE Std 802.15.6-2012, which will expire at the end of 2022 without a revision. The 802.15 WG wishes to continue the new project features as part of the new revision project.”</a:t>
            </a:r>
          </a:p>
        </p:txBody>
      </p:sp>
      <p:sp>
        <p:nvSpPr>
          <p:cNvPr id="4" name="Date Placeholder 3">
            <a:extLst>
              <a:ext uri="{FF2B5EF4-FFF2-40B4-BE49-F238E27FC236}">
                <a16:creationId xmlns:a16="http://schemas.microsoft.com/office/drawing/2014/main" id="{B7D239FD-CA90-487C-932A-16FC2AE41BBA}"/>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5B102DC5-996E-4B65-9300-0532F013EFF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95C896E-93DD-44E2-969C-85888B855BC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51928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BDD4-F590-41E4-A7C9-A0DA332400D1}"/>
              </a:ext>
            </a:extLst>
          </p:cNvPr>
          <p:cNvSpPr>
            <a:spLocks noGrp="1"/>
          </p:cNvSpPr>
          <p:nvPr>
            <p:ph type="title"/>
          </p:nvPr>
        </p:nvSpPr>
        <p:spPr/>
        <p:txBody>
          <a:bodyPr/>
          <a:lstStyle/>
          <a:p>
            <a:r>
              <a:rPr lang="en-US" dirty="0"/>
              <a:t>48 hour Rule PARs</a:t>
            </a:r>
          </a:p>
        </p:txBody>
      </p:sp>
      <p:sp>
        <p:nvSpPr>
          <p:cNvPr id="4" name="Date Placeholder 3">
            <a:extLst>
              <a:ext uri="{FF2B5EF4-FFF2-40B4-BE49-F238E27FC236}">
                <a16:creationId xmlns:a16="http://schemas.microsoft.com/office/drawing/2014/main" id="{49E6D6CA-B3E1-4B1C-A30A-0E14957ABC2A}"/>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11466B2F-DD62-4420-9BDD-D3B6AD12984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76CC76F-BCE0-4C19-B7A4-16B6390C52E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Rectangle 1">
            <a:extLst>
              <a:ext uri="{FF2B5EF4-FFF2-40B4-BE49-F238E27FC236}">
                <a16:creationId xmlns:a16="http://schemas.microsoft.com/office/drawing/2014/main" id="{B3E67E3A-AFAA-4197-B8B1-4EC8FAFC8634}"/>
              </a:ext>
            </a:extLst>
          </p:cNvPr>
          <p:cNvSpPr>
            <a:spLocks noGrp="1" noChangeArrowheads="1"/>
          </p:cNvSpPr>
          <p:nvPr>
            <p:ph idx="1"/>
          </p:nvPr>
        </p:nvSpPr>
        <p:spPr bwMode="auto">
          <a:xfrm>
            <a:off x="914402" y="2688268"/>
            <a:ext cx="993412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EEE P802.3cz draft PAR modification request: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&lt;</a:t>
            </a:r>
            <a:r>
              <a:rPr kumimoji="0" lang="en-US" altLang="en-US" sz="1400" b="0" i="0" u="none" strike="noStrike" cap="none" normalizeH="0" baseline="0" dirty="0">
                <a:ln>
                  <a:noFill/>
                </a:ln>
                <a:solidFill>
                  <a:schemeClr val="tx1"/>
                </a:solidFill>
                <a:effectLst/>
                <a:latin typeface="Arial" panose="020B0604020202020204" pitchFamily="34" charset="0"/>
                <a:hlinkClick r:id="rId2"/>
              </a:rPr>
              <a:t>https://mentor.ieee.org/802-ec/dcn/22/ec-22-0039-00-00EC-draft-ieee-p802-3cz-par-modification.pdf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IEEE P802.3cz draft CSD modifications: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&lt;</a:t>
            </a:r>
            <a:r>
              <a:rPr kumimoji="0" lang="en-US" altLang="en-US" sz="1400" b="0" i="0" u="none" strike="noStrike" cap="none" normalizeH="0" baseline="0" dirty="0">
                <a:ln>
                  <a:noFill/>
                </a:ln>
                <a:solidFill>
                  <a:schemeClr val="tx1"/>
                </a:solidFill>
                <a:effectLst/>
                <a:latin typeface="Arial" panose="020B0604020202020204" pitchFamily="34" charset="0"/>
                <a:hlinkClick r:id="rId3"/>
              </a:rPr>
              <a:t>https://mentor.ieee.org/802-ec/dcn/22/ec-22-0038-00-00EC-draft-ieee-p802-3cz-csd-modification.pdf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	No Comment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IEEE P802.3dh draft PAR: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&lt;</a:t>
            </a:r>
            <a:r>
              <a:rPr kumimoji="0" lang="en-US" altLang="en-US" sz="1400" b="0" i="0" u="none" strike="noStrike" cap="none" normalizeH="0" baseline="0" dirty="0">
                <a:ln>
                  <a:noFill/>
                </a:ln>
                <a:solidFill>
                  <a:schemeClr val="tx1"/>
                </a:solidFill>
                <a:effectLst/>
                <a:latin typeface="Arial" panose="020B0604020202020204" pitchFamily="34" charset="0"/>
                <a:hlinkClick r:id="rId4"/>
              </a:rPr>
              <a:t>https://mentor.ieee.org/802-ec/dcn/22/ec-22-0037-00-00EC-draft-ieee-p802-3dh-par.pdf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IEEE P802.3dh draft CSD: </a:t>
            </a:r>
          </a:p>
          <a:p>
            <a:pPr marL="0" indent="0" defTabSz="914400" eaLnBrk="0" hangingPunct="0">
              <a:spcBef>
                <a:spcPct val="0"/>
              </a:spcBef>
              <a:buClrTx/>
              <a:buSzTx/>
            </a:pPr>
            <a:r>
              <a:rPr kumimoji="0" lang="en-US" altLang="en-US" sz="1400" b="0" i="0" u="none" strike="noStrike" cap="none" normalizeH="0" baseline="0" dirty="0">
                <a:ln>
                  <a:noFill/>
                </a:ln>
                <a:solidFill>
                  <a:schemeClr val="tx1"/>
                </a:solidFill>
                <a:effectLst/>
                <a:latin typeface="Arial" panose="020B0604020202020204" pitchFamily="34" charset="0"/>
              </a:rPr>
              <a:t>&lt;</a:t>
            </a:r>
            <a:r>
              <a:rPr kumimoji="0" lang="en-US" altLang="en-US" sz="1400" b="0" i="0" u="none" strike="noStrike" cap="none" normalizeH="0" baseline="0" dirty="0">
                <a:ln>
                  <a:noFill/>
                </a:ln>
                <a:solidFill>
                  <a:schemeClr val="tx1"/>
                </a:solidFill>
                <a:effectLst/>
                <a:latin typeface="Arial" panose="020B0604020202020204" pitchFamily="34" charset="0"/>
                <a:hlinkClick r:id="rId5"/>
              </a:rPr>
              <a:t>https://mentor.ieee.org/802-ec/dcn/22/ec-22-0036-00-00EC-draft-ieee-p802-3dh-csd.pdf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	No Comment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94812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604710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18 March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02 Feb 2022, </a:t>
            </a:r>
            <a:r>
              <a:rPr lang="en-US" sz="1800" dirty="0" err="1"/>
              <a:t>AoE</a:t>
            </a:r>
            <a:r>
              <a:rPr lang="en-US" sz="1800" dirty="0"/>
              <a:t>, Wednesday.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09 Mar 2022, </a:t>
            </a:r>
            <a:r>
              <a:rPr lang="en-US" sz="1800" dirty="0" err="1"/>
              <a:t>AoE</a:t>
            </a:r>
            <a:r>
              <a:rPr lang="en-US" sz="1800" dirty="0"/>
              <a:t>, Wednesday. </a:t>
            </a:r>
          </a:p>
          <a:p>
            <a:r>
              <a:rPr lang="en-US" sz="1800" dirty="0"/>
              <a:t>	3. The proposing Working Group shall post a response to commenting Working Group and to the IEEE 802 LMSC together with a Final PAR on a public website and circulate the relevant URL on the IEEE 802 LMSC reflector not later than 16 Mar 2022, </a:t>
            </a:r>
            <a:r>
              <a:rPr lang="en-US" sz="1800" dirty="0" err="1"/>
              <a:t>AoE</a:t>
            </a:r>
            <a:r>
              <a:rPr lang="en-US" sz="1800" dirty="0"/>
              <a:t>, Wednesday</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Monday/Wednesday: 7 &amp; 9 March  2022- 13:30-15:30 ET ( 18:30-20:30 UTC)</a:t>
            </a:r>
          </a:p>
          <a:p>
            <a:pPr lvl="1">
              <a:buAutoNum type="arabicPeriod"/>
            </a:pPr>
            <a:r>
              <a:rPr lang="en-US" sz="1800" dirty="0"/>
              <a:t>Thursday: 17 March 202s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March 7 &amp; 9, 2022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9 March 2022</a:t>
            </a:r>
          </a:p>
          <a:p>
            <a:pPr marL="685800" lvl="1"/>
            <a:endParaRPr lang="en-US" altLang="en-US" dirty="0"/>
          </a:p>
          <a:p>
            <a:pPr marL="285750" indent="-285750"/>
            <a:r>
              <a:rPr lang="en-US" altLang="en-US" dirty="0"/>
              <a:t>Feedback from WG due Wednesday 9 March 2022</a:t>
            </a:r>
          </a:p>
          <a:p>
            <a:pPr marL="285750" indent="-285750"/>
            <a:endParaRPr lang="en-US" altLang="en-US" dirty="0"/>
          </a:p>
          <a:p>
            <a:pPr marL="285750" indent="-285750"/>
            <a:r>
              <a:rPr lang="en-US" altLang="en-US" dirty="0"/>
              <a:t>Feedback to be reviewed on Thursda</a:t>
            </a:r>
            <a:r>
              <a:rPr lang="en-US" dirty="0"/>
              <a:t>y 17 March 2022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883370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33</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11-22/0268r0:</a:t>
            </a:r>
          </a:p>
          <a:p>
            <a:pPr lvl="1"/>
            <a:endParaRPr lang="en-US" dirty="0"/>
          </a:p>
          <a:p>
            <a:r>
              <a:rPr lang="en-US" dirty="0"/>
              <a:t> as the report from PAR Review SC for the March 2022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b="1" dirty="0"/>
              <a:t>Previous Virtual Plenary minutes - 11-21/1779r1:</a:t>
            </a:r>
          </a:p>
          <a:p>
            <a:pPr lvl="1"/>
            <a:r>
              <a:rPr lang="en-US" sz="1800" dirty="0">
                <a:hlinkClick r:id="rId4"/>
              </a:rPr>
              <a:t>https://mentor.ieee.org/802.11/dcn/21/11-21-1779-01-0PAR-par-minutes-november-2020-session.docx</a:t>
            </a:r>
            <a:r>
              <a:rPr lang="en-US" sz="1800" dirty="0"/>
              <a:t> </a:t>
            </a:r>
          </a:p>
          <a:p>
            <a:pPr lvl="3"/>
            <a:endParaRPr lang="en-US" b="1" dirty="0"/>
          </a:p>
          <a:p>
            <a:pPr lvl="1"/>
            <a:r>
              <a:rPr lang="en-US" b="1" dirty="0"/>
              <a:t>Current Teleconference minutes:  11-22/0417r0:</a:t>
            </a:r>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2022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purl.org/dc/terms/"/>
    <ds:schemaRef ds:uri="http://schemas.microsoft.com/office/2006/documentManagement/types"/>
    <ds:schemaRef ds:uri="cc9c437c-ae0c-4066-8d90-a0f7de786127"/>
    <ds:schemaRef ds:uri="http://purl.org/dc/elements/1.1/"/>
    <ds:schemaRef ds:uri="http://schemas.openxmlformats.org/package/2006/metadata/core-properties"/>
    <ds:schemaRef ds:uri="http://schemas.microsoft.com/office/infopath/2007/PartnerControls"/>
    <ds:schemaRef ds:uri="ba37140e-f4c5-4a6c-a9b4-20a691ce6c8a"/>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65584</TotalTime>
  <Words>3683</Words>
  <Application>Microsoft Office PowerPoint</Application>
  <PresentationFormat>Widescreen</PresentationFormat>
  <Paragraphs>368</Paragraphs>
  <Slides>35</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0" baseType="lpstr">
      <vt:lpstr>Arial</vt:lpstr>
      <vt:lpstr>Times New Roman</vt:lpstr>
      <vt:lpstr>Verdana</vt:lpstr>
      <vt:lpstr>802-11 Theme</vt:lpstr>
      <vt:lpstr>Document</vt:lpstr>
      <vt:lpstr>PAR Review SC - Meeting Agenda and Comment slides – March 2022 - Electronic Plenary</vt:lpstr>
      <vt:lpstr>PAR Review SC – Snapshot slide Chair: Jon Rosdahl</vt:lpstr>
      <vt:lpstr>Abstract-PAR Review SC PARs under consideration for  2022 March Electronic Plenary</vt:lpstr>
      <vt:lpstr>Registration for the 2022 March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7 &amp; 9 March 2022, 802 EC Teleconferences</vt:lpstr>
      <vt:lpstr>Agenda for PAR Review SC –  March 7 &amp; 9, 2022 Chair: Jon Rosdahl</vt:lpstr>
      <vt:lpstr>Motion to approve Previous Minutes</vt:lpstr>
      <vt:lpstr>Order to consider:</vt:lpstr>
      <vt:lpstr>Par Review SC Comments</vt:lpstr>
      <vt:lpstr>802.3dg - Amendment: Physical Layer Specifications and Management Parameters for 100Mb/s Operation and Associated Power Delivery over a Single Balanced Pair of Conductors, PAR and CSD</vt:lpstr>
      <vt:lpstr>802-Rev - Standard - Overview and Architecture, PAR Revision</vt:lpstr>
      <vt:lpstr>802.1Qdt - Amendment: Priority-based Flow Control Enhancements, PAR and CSD</vt:lpstr>
      <vt:lpstr>802.1DU - Standard for Cut-Through Forwarding Bridges and Bridged Networks, PAR and CSD</vt:lpstr>
      <vt:lpstr>802.15.6ma - Standard -  Wireless Body Area Networks, PAR Revision and CSD</vt:lpstr>
      <vt:lpstr>802.15.6ma - Standard -  Wireless Body Area Networks, PAR Revision and CSD</vt:lpstr>
      <vt:lpstr>802.15.6ma - Standard -  Wireless Body Area Networks, PAR Revision and CSD</vt:lpstr>
      <vt:lpstr>802.15.6ma - Standard -  Wireless Body Area Networks, PAR Revision and CSD</vt:lpstr>
      <vt:lpstr>802.15.12 - Upper Layer Interface (ULI) for IEEE 802.15.4 Low-Rate Wireless Networks, PAR Withdrawal</vt:lpstr>
      <vt:lpstr>802.15.6a - Amendment: Dependable Human and Vehicle Body Area Networks, PAR Withdrawal and CSD</vt:lpstr>
      <vt:lpstr>48 hour Rule PARs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2022 - Electronic Plenary</dc:title>
  <dc:subject>March 2022</dc:subject>
  <dc:creator>Jon Rosdahl</dc:creator>
  <cp:keywords>Agenda and Meeting Slides</cp:keywords>
  <dc:description>Jon Rosdahl (Qualcomm)</dc:description>
  <cp:lastModifiedBy>Jon Rosdahl</cp:lastModifiedBy>
  <cp:revision>277</cp:revision>
  <cp:lastPrinted>1601-01-01T00:00:00Z</cp:lastPrinted>
  <dcterms:created xsi:type="dcterms:W3CDTF">2014-04-14T10:59:07Z</dcterms:created>
  <dcterms:modified xsi:type="dcterms:W3CDTF">2022-03-09T19:14:17Z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