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34" r:id="rId4"/>
  </p:sldMasterIdLst>
  <p:notesMasterIdLst>
    <p:notesMasterId r:id="rId20"/>
  </p:notesMasterIdLst>
  <p:handoutMasterIdLst>
    <p:handoutMasterId r:id="rId21"/>
  </p:handoutMasterIdLst>
  <p:sldIdLst>
    <p:sldId id="256" r:id="rId5"/>
    <p:sldId id="257" r:id="rId6"/>
    <p:sldId id="265" r:id="rId7"/>
    <p:sldId id="267" r:id="rId8"/>
    <p:sldId id="268" r:id="rId9"/>
    <p:sldId id="269" r:id="rId10"/>
    <p:sldId id="272" r:id="rId11"/>
    <p:sldId id="484" r:id="rId12"/>
    <p:sldId id="520" r:id="rId13"/>
    <p:sldId id="486" r:id="rId14"/>
    <p:sldId id="283" r:id="rId15"/>
    <p:sldId id="519" r:id="rId16"/>
    <p:sldId id="521" r:id="rId17"/>
    <p:sldId id="511" r:id="rId18"/>
    <p:sldId id="264" r:id="rId19"/>
  </p:sldIdLst>
  <p:sldSz cx="12192000" cy="6858000"/>
  <p:notesSz cx="6934200" cy="9280525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94" autoAdjust="0"/>
    <p:restoredTop sz="84458" autoAdjust="0"/>
  </p:normalViewPr>
  <p:slideViewPr>
    <p:cSldViewPr>
      <p:cViewPr varScale="1">
        <p:scale>
          <a:sx n="81" d="100"/>
          <a:sy n="81" d="100"/>
        </p:scale>
        <p:origin x="102" y="12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 Rosdahl" userId="2820f357-2dd4-4127-8713-e0bfde0fd756" providerId="ADAL" clId="{0577F762-8440-495E-B024-E079AAB90E50}"/>
    <pc:docChg chg="custSel modSld modMainMaster">
      <pc:chgData name="Jon Rosdahl" userId="2820f357-2dd4-4127-8713-e0bfde0fd756" providerId="ADAL" clId="{0577F762-8440-495E-B024-E079AAB90E50}" dt="2022-03-15T17:28:06.301" v="179" actId="20577"/>
      <pc:docMkLst>
        <pc:docMk/>
      </pc:docMkLst>
      <pc:sldChg chg="modSp mod">
        <pc:chgData name="Jon Rosdahl" userId="2820f357-2dd4-4127-8713-e0bfde0fd756" providerId="ADAL" clId="{0577F762-8440-495E-B024-E079AAB90E50}" dt="2022-03-15T14:50:11.770" v="112" actId="313"/>
        <pc:sldMkLst>
          <pc:docMk/>
          <pc:sldMk cId="1017069488" sldId="511"/>
        </pc:sldMkLst>
        <pc:spChg chg="mod">
          <ac:chgData name="Jon Rosdahl" userId="2820f357-2dd4-4127-8713-e0bfde0fd756" providerId="ADAL" clId="{0577F762-8440-495E-B024-E079AAB90E50}" dt="2022-03-15T14:50:11.770" v="112" actId="313"/>
          <ac:spMkLst>
            <pc:docMk/>
            <pc:sldMk cId="1017069488" sldId="511"/>
            <ac:spMk id="4" creationId="{00000000-0000-0000-0000-000000000000}"/>
          </ac:spMkLst>
        </pc:spChg>
      </pc:sldChg>
      <pc:sldChg chg="modSp mod">
        <pc:chgData name="Jon Rosdahl" userId="2820f357-2dd4-4127-8713-e0bfde0fd756" providerId="ADAL" clId="{0577F762-8440-495E-B024-E079AAB90E50}" dt="2022-03-15T17:28:06.301" v="179" actId="20577"/>
        <pc:sldMkLst>
          <pc:docMk/>
          <pc:sldMk cId="1285106033" sldId="519"/>
        </pc:sldMkLst>
        <pc:spChg chg="mod">
          <ac:chgData name="Jon Rosdahl" userId="2820f357-2dd4-4127-8713-e0bfde0fd756" providerId="ADAL" clId="{0577F762-8440-495E-B024-E079AAB90E50}" dt="2022-03-15T17:28:06.301" v="179" actId="20577"/>
          <ac:spMkLst>
            <pc:docMk/>
            <pc:sldMk cId="1285106033" sldId="519"/>
            <ac:spMk id="8" creationId="{7B8A0CA0-9C1E-4722-82B0-EF1FBB7A6360}"/>
          </ac:spMkLst>
        </pc:spChg>
      </pc:sldChg>
      <pc:sldChg chg="modSp mod">
        <pc:chgData name="Jon Rosdahl" userId="2820f357-2dd4-4127-8713-e0bfde0fd756" providerId="ADAL" clId="{0577F762-8440-495E-B024-E079AAB90E50}" dt="2022-03-15T17:27:38.347" v="174" actId="255"/>
        <pc:sldMkLst>
          <pc:docMk/>
          <pc:sldMk cId="1048918162" sldId="521"/>
        </pc:sldMkLst>
        <pc:spChg chg="mod">
          <ac:chgData name="Jon Rosdahl" userId="2820f357-2dd4-4127-8713-e0bfde0fd756" providerId="ADAL" clId="{0577F762-8440-495E-B024-E079AAB90E50}" dt="2022-03-15T17:27:38.347" v="174" actId="255"/>
          <ac:spMkLst>
            <pc:docMk/>
            <pc:sldMk cId="1048918162" sldId="521"/>
            <ac:spMk id="8" creationId="{7B8A0CA0-9C1E-4722-82B0-EF1FBB7A6360}"/>
          </ac:spMkLst>
        </pc:spChg>
      </pc:sldChg>
      <pc:sldMasterChg chg="modSp mod">
        <pc:chgData name="Jon Rosdahl" userId="2820f357-2dd4-4127-8713-e0bfde0fd756" providerId="ADAL" clId="{0577F762-8440-495E-B024-E079AAB90E50}" dt="2022-03-15T12:39:35.574" v="1" actId="6549"/>
        <pc:sldMasterMkLst>
          <pc:docMk/>
          <pc:sldMasterMk cId="4009877954" sldId="2147483734"/>
        </pc:sldMasterMkLst>
        <pc:spChg chg="mod">
          <ac:chgData name="Jon Rosdahl" userId="2820f357-2dd4-4127-8713-e0bfde0fd756" providerId="ADAL" clId="{0577F762-8440-495E-B024-E079AAB90E50}" dt="2022-03-15T12:39:35.574" v="1" actId="6549"/>
          <ac:spMkLst>
            <pc:docMk/>
            <pc:sldMasterMk cId="4009877954" sldId="2147483734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802.11-22/0267r1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March 2022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802.11-22/0267r1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2022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802.11-22/0267r1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802.11-22/0267r1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Which Working Group do you plan to participate in?</a:t>
            </a:r>
          </a:p>
          <a:p>
            <a:r>
              <a:rPr lang="en-US" u="none" dirty="0">
                <a:solidFill>
                  <a:schemeClr val="accent4"/>
                </a:solidFill>
              </a:rPr>
              <a:t>802.1      160</a:t>
            </a:r>
          </a:p>
          <a:p>
            <a:r>
              <a:rPr lang="en-US" u="none" dirty="0">
                <a:solidFill>
                  <a:schemeClr val="accent4"/>
                </a:solidFill>
              </a:rPr>
              <a:t>802.3      310</a:t>
            </a:r>
          </a:p>
          <a:p>
            <a:r>
              <a:rPr lang="en-US" u="none" dirty="0">
                <a:solidFill>
                  <a:schemeClr val="accent4"/>
                </a:solidFill>
              </a:rPr>
              <a:t>802.11    476</a:t>
            </a:r>
          </a:p>
          <a:p>
            <a:r>
              <a:rPr lang="en-US" u="none" dirty="0">
                <a:solidFill>
                  <a:schemeClr val="accent4"/>
                </a:solidFill>
              </a:rPr>
              <a:t>802.15    175</a:t>
            </a:r>
          </a:p>
          <a:p>
            <a:r>
              <a:rPr lang="en-US" u="none" dirty="0">
                <a:solidFill>
                  <a:schemeClr val="accent4"/>
                </a:solidFill>
              </a:rPr>
              <a:t>802.18      67</a:t>
            </a:r>
          </a:p>
          <a:p>
            <a:r>
              <a:rPr lang="en-US" u="none" dirty="0">
                <a:solidFill>
                  <a:schemeClr val="accent4"/>
                </a:solidFill>
              </a:rPr>
              <a:t>802.19      45</a:t>
            </a:r>
          </a:p>
          <a:p>
            <a:r>
              <a:rPr lang="en-US" u="none" dirty="0">
                <a:solidFill>
                  <a:schemeClr val="accent4"/>
                </a:solidFill>
              </a:rPr>
              <a:t>802.24      24</a:t>
            </a:r>
          </a:p>
          <a:p>
            <a:r>
              <a:rPr lang="en-US" dirty="0"/>
              <a:t>Total responses: 1,257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802.11-22/0267r1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March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4833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802.11-22/0267r1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5981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sz="1200" dirty="0"/>
              <a:t>For July – Go/</a:t>
            </a:r>
            <a:r>
              <a:rPr lang="en-US" sz="1200" dirty="0" err="1"/>
              <a:t>NoGo</a:t>
            </a:r>
            <a:r>
              <a:rPr lang="en-US" sz="1200" dirty="0"/>
              <a:t> decision on March 19, 2022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sz="1200" dirty="0"/>
              <a:t>For Nov – Go/</a:t>
            </a:r>
            <a:r>
              <a:rPr lang="en-US" sz="1200" dirty="0" err="1"/>
              <a:t>NoGo</a:t>
            </a:r>
            <a:r>
              <a:rPr lang="en-US" sz="1200" dirty="0"/>
              <a:t> decision on July 15, 2022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lang="en-US" sz="1200" dirty="0"/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802.11-22/0267r1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March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4373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802.11-22/0267r1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15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March 2022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0627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March 2022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2941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March 2022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1062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March 2022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729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/>
              <a:t>March 2022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52" y="6475414"/>
            <a:ext cx="3865033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2007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March 2022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5203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March 2022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6450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March 2022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243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March 2022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478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US"/>
              <a:t>March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2" y="647541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4775200" y="357188"/>
            <a:ext cx="6496051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800" b="1" dirty="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doc.: IEEE 802.</a:t>
            </a:r>
            <a:r>
              <a:rPr lang="en-US" sz="1800" b="1" dirty="0">
                <a:solidFill>
                  <a:schemeClr val="tx1"/>
                </a:solidFill>
                <a:effectLst/>
              </a:rPr>
              <a:t>11-22-0267r1</a:t>
            </a:r>
            <a:endParaRPr lang="en-GB" sz="1800" b="1" dirty="0">
              <a:solidFill>
                <a:schemeClr val="tx1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877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MS Gothic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MS Gothic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MS Gothic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20/ec-20-0001-05-00EC-802-plenary-future-venue-contract-status.xls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-ec/dcn/22/ec-22-0001-05-WCSG-ieee-802wcsc-meeting-venue-manager-report-2022.pptx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alendar.google.com/calendar/ical/b1i61797rqce8ks5fd9fi7k2nc%40group.calendar.google.com/public/basic.ics" TargetMode="External"/><Relationship Id="rId2" Type="http://schemas.openxmlformats.org/officeDocument/2006/relationships/hyperlink" Target="http://www.ieee802.org/802tele_calendar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upport.office.com/en-us/article/see-your-google-calendar-in-outlook-c1dab514-0ad4-4811-824a-7d02c5e77126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mat.ieee.org/sp7200043/attendance-log?p=3785500005&amp;t=47200043" TargetMode="External"/><Relationship Id="rId2" Type="http://schemas.openxmlformats.org/officeDocument/2006/relationships/hyperlink" Target="https://imat.ieee.org/sp7200043/attendance-groups?p=3785500005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802tele_calendar.html" TargetMode="External"/><Relationship Id="rId2" Type="http://schemas.openxmlformats.org/officeDocument/2006/relationships/hyperlink" Target="http://schedule.802world.com/ics/show?group=11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802world.org/plenary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29218" y="674307"/>
            <a:ext cx="10363200" cy="749300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0" dirty="0"/>
              <a:t>1st Vice Chair </a:t>
            </a:r>
            <a:r>
              <a:rPr lang="en-US" b="0"/>
              <a:t>Report – November 2021 </a:t>
            </a:r>
            <a:r>
              <a:rPr lang="en-US" b="0" dirty="0"/>
              <a:t>- Electronic Plenary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2022-03-15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AFC3DD29-9CAC-4260-9BE4-AE28C71128F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7685483"/>
              </p:ext>
            </p:extLst>
          </p:nvPr>
        </p:nvGraphicFramePr>
        <p:xfrm>
          <a:off x="993775" y="2382457"/>
          <a:ext cx="9750425" cy="27023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53180" imgH="2529696" progId="Word.Document.8">
                  <p:embed/>
                </p:oleObj>
              </mc:Choice>
              <mc:Fallback>
                <p:oleObj name="Document" r:id="rId3" imgW="8253180" imgH="2529696" progId="Word.Document.8">
                  <p:embed/>
                  <p:pic>
                    <p:nvPicPr>
                      <p:cNvPr id="9" name="Object 3">
                        <a:extLst>
                          <a:ext uri="{FF2B5EF4-FFF2-40B4-BE49-F238E27FC236}">
                            <a16:creationId xmlns:a16="http://schemas.microsoft.com/office/drawing/2014/main" id="{AFC3DD29-9CAC-4260-9BE4-AE28C71128F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382457"/>
                        <a:ext cx="9750425" cy="270230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93" y="775702"/>
            <a:ext cx="7770813" cy="609599"/>
          </a:xfrm>
        </p:spPr>
        <p:txBody>
          <a:bodyPr/>
          <a:lstStyle/>
          <a:p>
            <a:pPr rtl="0" eaLnBrk="1" fontAlgn="base" hangingPunct="1"/>
            <a:r>
              <a:rPr lang="en-US" b="0" dirty="0">
                <a:cs typeface="+mj-cs"/>
              </a:rPr>
              <a:t>M3.6</a:t>
            </a:r>
            <a:r>
              <a:rPr lang="en-US" dirty="0">
                <a:cs typeface="+mj-cs"/>
              </a:rPr>
              <a:t> </a:t>
            </a:r>
            <a:r>
              <a:rPr lang="en-US" b="0" dirty="0">
                <a:cs typeface="+mj-cs"/>
              </a:rPr>
              <a:t>Recording attendance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5459" y="1517653"/>
            <a:ext cx="10460566" cy="4957761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GB" dirty="0"/>
              <a:t>It is a </a:t>
            </a:r>
            <a:r>
              <a:rPr lang="en-GB" dirty="0">
                <a:solidFill>
                  <a:srgbClr val="FF3300"/>
                </a:solidFill>
              </a:rPr>
              <a:t>requirement</a:t>
            </a:r>
            <a:r>
              <a:rPr lang="en-GB" dirty="0"/>
              <a:t> that attendees record their participation at an 802.11 session and declare their affiliation.  This record is usually made using the IMAT attendance system.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If you wish to participate without recording attendance,  send an email per session to the WG 2</a:t>
            </a:r>
            <a:r>
              <a:rPr lang="en-GB" baseline="30000" dirty="0"/>
              <a:t>nd</a:t>
            </a:r>
            <a:r>
              <a:rPr lang="en-GB" dirty="0"/>
              <a:t> vice chair declaring your </a:t>
            </a:r>
            <a:r>
              <a:rPr lang="en-GB" dirty="0">
                <a:solidFill>
                  <a:schemeClr val="tx1"/>
                </a:solidFill>
              </a:rPr>
              <a:t>participation and affiliation.   You cannot gain or maintain 802.11 voting membership using this method.</a:t>
            </a:r>
          </a:p>
          <a:p>
            <a:pPr>
              <a:lnSpc>
                <a:spcPct val="90000"/>
              </a:lnSpc>
            </a:pPr>
            <a:r>
              <a:rPr lang="en-GB" dirty="0">
                <a:solidFill>
                  <a:srgbClr val="FF0000"/>
                </a:solidFill>
              </a:rPr>
              <a:t>You must record 75% attendance of required 802.11 slots in a session for that session to count towards gaining or maintaining 802.11 voting membership</a:t>
            </a:r>
          </a:p>
          <a:p>
            <a:pPr lvl="1">
              <a:lnSpc>
                <a:spcPct val="90000"/>
              </a:lnSpc>
            </a:pPr>
            <a:r>
              <a:rPr lang="en-GB" dirty="0">
                <a:solidFill>
                  <a:schemeClr val="tx1"/>
                </a:solidFill>
              </a:rPr>
              <a:t>You need a single IEEE-SA web account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The IEEE SA web account requires a working email address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do not remove your email address from the account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Use the email address associated with that web account when registering attendance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If you change email addresses, update the web account,  don’t create a new web account,  or your membership status may not be calculated properly</a:t>
            </a:r>
          </a:p>
          <a:p>
            <a:pPr lvl="2">
              <a:lnSpc>
                <a:spcPct val="90000"/>
              </a:lnSpc>
            </a:pPr>
            <a:endParaRPr lang="en-GB" sz="2000" dirty="0"/>
          </a:p>
          <a:p>
            <a:pPr lvl="1">
              <a:lnSpc>
                <a:spcPct val="90000"/>
              </a:lnSpc>
            </a:pPr>
            <a:r>
              <a:rPr lang="en-GB" sz="2400" dirty="0"/>
              <a:t>Record attendance using this URL:</a:t>
            </a:r>
            <a:r>
              <a:rPr lang="en-US" sz="2400" dirty="0"/>
              <a:t>  </a:t>
            </a:r>
            <a:r>
              <a:rPr lang="en-US" sz="2400" b="1" dirty="0">
                <a:solidFill>
                  <a:schemeClr val="tx2"/>
                </a:solidFill>
              </a:rPr>
              <a:t>IMAT.IEEE.ORG/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4C263C-D4B0-4954-9299-2BA60A02869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34976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07568" y="2204865"/>
            <a:ext cx="7772400" cy="1362075"/>
          </a:xfrm>
        </p:spPr>
        <p:txBody>
          <a:bodyPr/>
          <a:lstStyle/>
          <a:p>
            <a:r>
              <a:rPr lang="en-US" sz="3600" dirty="0"/>
              <a:t>Tuesday, March 15, 2022</a:t>
            </a:r>
            <a:br>
              <a:rPr lang="en-US" sz="3600" dirty="0"/>
            </a:br>
            <a:r>
              <a:rPr lang="en-US" sz="3600" dirty="0"/>
              <a:t>802.11 WG Closing Plenary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063552" y="4215185"/>
            <a:ext cx="7772400" cy="1195015"/>
          </a:xfrm>
        </p:spPr>
        <p:txBody>
          <a:bodyPr/>
          <a:lstStyle/>
          <a:p>
            <a:r>
              <a:rPr lang="en-US" dirty="0"/>
              <a:t>Agenda Items:</a:t>
            </a:r>
          </a:p>
          <a:p>
            <a:r>
              <a:rPr lang="en-US" dirty="0"/>
              <a:t>3.1.2 	DT		Straw Poll regarding meetings</a:t>
            </a:r>
          </a:p>
          <a:p>
            <a:r>
              <a:rPr lang="en-US" dirty="0"/>
              <a:t>3.1.3	DT		Future venues status and discussion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>
          <a:xfrm>
            <a:off x="0" y="333375"/>
            <a:ext cx="2500313" cy="273050"/>
          </a:xfrm>
        </p:spPr>
        <p:txBody>
          <a:bodyPr/>
          <a:lstStyle/>
          <a:p>
            <a:r>
              <a:rPr lang="en-US"/>
              <a:t>March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6471B00-D561-4706-9119-80B8D07348E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9788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FF671D6-FDDA-4A19-8C83-488CA3827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T3.1.2 – Straw Poll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B8A0CA0-9C1E-4722-82B0-EF1FBB7A63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00201"/>
            <a:ext cx="10361084" cy="4494214"/>
          </a:xfrm>
        </p:spPr>
        <p:txBody>
          <a:bodyPr/>
          <a:lstStyle/>
          <a:p>
            <a:r>
              <a:rPr lang="en-US" sz="2400" dirty="0"/>
              <a:t>1. If the 2022 </a:t>
            </a:r>
            <a:r>
              <a:rPr lang="en-US" dirty="0"/>
              <a:t>July </a:t>
            </a:r>
            <a:r>
              <a:rPr lang="en-US" sz="2400" dirty="0"/>
              <a:t> Plenary Session is held in Montreal, Canada as an in-person only session, will you attend?</a:t>
            </a:r>
          </a:p>
          <a:p>
            <a:pPr lvl="2"/>
            <a:r>
              <a:rPr lang="en-US" sz="2000" dirty="0"/>
              <a:t>Yes –                98</a:t>
            </a:r>
          </a:p>
          <a:p>
            <a:pPr lvl="2"/>
            <a:r>
              <a:rPr lang="en-US" sz="2000" dirty="0"/>
              <a:t>No –                 90</a:t>
            </a:r>
          </a:p>
          <a:p>
            <a:pPr lvl="2"/>
            <a:r>
              <a:rPr lang="en-US" sz="2000" dirty="0"/>
              <a:t>No Response - 69</a:t>
            </a:r>
          </a:p>
          <a:p>
            <a:r>
              <a:rPr lang="en-US" dirty="0"/>
              <a:t>2. If the 2022 July Plenary Session is held in </a:t>
            </a:r>
            <a:r>
              <a:rPr lang="en-US" sz="2400" dirty="0"/>
              <a:t>Montreal, Canada </a:t>
            </a:r>
            <a:r>
              <a:rPr lang="en-US" dirty="0"/>
              <a:t>as a mixed-mode session, will you attend:</a:t>
            </a:r>
          </a:p>
          <a:p>
            <a:pPr lvl="2"/>
            <a:r>
              <a:rPr lang="en-US" dirty="0"/>
              <a:t>Attend In-person				-     74</a:t>
            </a:r>
          </a:p>
          <a:p>
            <a:pPr lvl="2"/>
            <a:r>
              <a:rPr lang="en-US" dirty="0"/>
              <a:t>Attend Virtually (remotely)		-   118</a:t>
            </a:r>
          </a:p>
          <a:p>
            <a:pPr lvl="2"/>
            <a:r>
              <a:rPr lang="en-US" dirty="0"/>
              <a:t>Will not attend plenary 			-       7</a:t>
            </a:r>
          </a:p>
          <a:p>
            <a:r>
              <a:rPr lang="en-US" sz="1800" b="0" dirty="0"/>
              <a:t>                No Response.					-     62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9E5204-9BDD-4980-B56F-93B1A3D151A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D9EB24-0867-464D-A306-2487657A210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07BA04-11BF-4D20-9B02-AB6DC53A311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51060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FF671D6-FDDA-4A19-8C83-488CA3827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T3.1.2 – Straw Poll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B8A0CA0-9C1E-4722-82B0-EF1FBB7A63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00201"/>
            <a:ext cx="10361084" cy="4494214"/>
          </a:xfrm>
        </p:spPr>
        <p:txBody>
          <a:bodyPr/>
          <a:lstStyle/>
          <a:p>
            <a:r>
              <a:rPr lang="en-US" sz="2400" dirty="0"/>
              <a:t>3. The 2022 </a:t>
            </a:r>
            <a:r>
              <a:rPr lang="en-US" dirty="0"/>
              <a:t>May 802 Wireless Interim</a:t>
            </a:r>
            <a:r>
              <a:rPr lang="en-US" sz="2400" dirty="0"/>
              <a:t> Session is scheduled to be held in Warsaw, Poland as a mixed mode session, will you attend?</a:t>
            </a:r>
          </a:p>
          <a:p>
            <a:pPr lvl="2"/>
            <a:r>
              <a:rPr lang="en-US" dirty="0"/>
              <a:t>Attend In-person				  45</a:t>
            </a:r>
          </a:p>
          <a:p>
            <a:pPr lvl="2"/>
            <a:r>
              <a:rPr lang="en-US" dirty="0"/>
              <a:t>Attend Virtually (remotely)		168</a:t>
            </a:r>
          </a:p>
          <a:p>
            <a:pPr lvl="2"/>
            <a:r>
              <a:rPr lang="en-US" dirty="0"/>
              <a:t>Will not attend the interim 	 	  14	</a:t>
            </a:r>
          </a:p>
          <a:p>
            <a:r>
              <a:rPr lang="en-US" sz="1800" b="0" dirty="0"/>
              <a:t>                No Response.					  45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9E5204-9BDD-4980-B56F-93B1A3D151A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D9EB24-0867-464D-A306-2487657A210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07BA04-11BF-4D20-9B02-AB6DC53A311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89181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T3.1.3:Future Venue Insight  -  2022/2023 Future Venues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914400" y="1981201"/>
            <a:ext cx="10667999" cy="4419599"/>
          </a:xfrm>
        </p:spPr>
        <p:txBody>
          <a:bodyPr/>
          <a:lstStyle/>
          <a:p>
            <a:r>
              <a:rPr lang="en-US" sz="2000" dirty="0"/>
              <a:t>2022 – May 8-13  – Warsaw Marriott, Warsaw, Poland – Mixed Mode</a:t>
            </a:r>
          </a:p>
          <a:p>
            <a:r>
              <a:rPr lang="en-US" sz="2000" dirty="0"/>
              <a:t>2022 – July 10-15 – Sheraton Le Centre Montreal, Montreal, Quebec, Canada</a:t>
            </a:r>
          </a:p>
          <a:p>
            <a:r>
              <a:rPr lang="en-US" sz="2000" dirty="0"/>
              <a:t>2022 – Sept 11-16 – </a:t>
            </a:r>
            <a:r>
              <a:rPr lang="en-US" sz="1800" b="1" i="0" u="none" strike="noStrike" baseline="0" dirty="0">
                <a:latin typeface="Arial" panose="020B0604020202020204" pitchFamily="34" charset="0"/>
              </a:rPr>
              <a:t>Hilton Waikoloa Village</a:t>
            </a:r>
            <a:r>
              <a:rPr lang="en-US" sz="2000" dirty="0"/>
              <a:t>, Waikoloa, HI United States</a:t>
            </a:r>
          </a:p>
          <a:p>
            <a:r>
              <a:rPr lang="en-US" sz="2000" dirty="0"/>
              <a:t>2022 – Nov 13-18 – Marriott Marquis Queen’s Park, Bangkok, Thailand</a:t>
            </a:r>
          </a:p>
          <a:p>
            <a:endParaRPr lang="en-US" sz="2000" dirty="0"/>
          </a:p>
          <a:p>
            <a:r>
              <a:rPr lang="en-GB" sz="2000" dirty="0"/>
              <a:t>2023 </a:t>
            </a:r>
            <a:r>
              <a:rPr lang="en-US" sz="2000" dirty="0"/>
              <a:t>–</a:t>
            </a:r>
            <a:r>
              <a:rPr lang="en-GB" sz="2000" dirty="0"/>
              <a:t> Jan 15-20 </a:t>
            </a:r>
            <a:r>
              <a:rPr lang="en-US" sz="2000" dirty="0"/>
              <a:t>– Baltimore Marriott Waterfront, </a:t>
            </a:r>
            <a:r>
              <a:rPr lang="en-GB" sz="2000" dirty="0"/>
              <a:t>Baltimore, MD, United States</a:t>
            </a:r>
          </a:p>
          <a:p>
            <a:r>
              <a:rPr lang="en-US" sz="2000" dirty="0"/>
              <a:t>2023 – March 12-17 – Hilton Atlanta, Atlanta, GA, United States</a:t>
            </a:r>
          </a:p>
          <a:p>
            <a:r>
              <a:rPr lang="en-GB" sz="2000" dirty="0"/>
              <a:t>2023 </a:t>
            </a:r>
            <a:r>
              <a:rPr lang="en-US" sz="2000" dirty="0"/>
              <a:t>–</a:t>
            </a:r>
            <a:r>
              <a:rPr lang="en-GB" sz="2000" dirty="0"/>
              <a:t>  May 14-19 </a:t>
            </a:r>
            <a:r>
              <a:rPr lang="en-US" sz="2000" dirty="0"/>
              <a:t>– </a:t>
            </a:r>
            <a:r>
              <a:rPr lang="en-GB" sz="2000" dirty="0"/>
              <a:t>Hilton Orlando Lake Buena Vista Hotel, Orlando, FL, United States (TBC)</a:t>
            </a:r>
            <a:endParaRPr lang="en-GB" sz="1800" dirty="0"/>
          </a:p>
          <a:p>
            <a:r>
              <a:rPr lang="en-US" sz="2000" dirty="0"/>
              <a:t>2023 – July 9-14 – </a:t>
            </a:r>
            <a:r>
              <a:rPr lang="en-US" sz="2000" dirty="0" err="1"/>
              <a:t>Estrel</a:t>
            </a:r>
            <a:r>
              <a:rPr lang="en-US" sz="2000" dirty="0"/>
              <a:t> Berlin, Berlin, Germany</a:t>
            </a:r>
          </a:p>
          <a:p>
            <a:r>
              <a:rPr lang="en-GB" sz="2000" dirty="0"/>
              <a:t>2023 </a:t>
            </a:r>
            <a:r>
              <a:rPr lang="en-US" sz="2000" dirty="0"/>
              <a:t>–</a:t>
            </a:r>
            <a:r>
              <a:rPr lang="en-GB" sz="2000" dirty="0"/>
              <a:t> Sept 10-15 </a:t>
            </a:r>
            <a:r>
              <a:rPr lang="en-US" sz="2000" dirty="0"/>
              <a:t>– </a:t>
            </a:r>
            <a:r>
              <a:rPr lang="en-GB" sz="2000" dirty="0"/>
              <a:t>Grand Hyatt Buckhead, Atlanta – Buckhead, GA</a:t>
            </a:r>
          </a:p>
          <a:p>
            <a:r>
              <a:rPr lang="en-US" sz="2000" dirty="0"/>
              <a:t>2023 – Nov 12-17 – Hawaiian Village, Oahu, Hawaii, United States</a:t>
            </a:r>
          </a:p>
          <a:p>
            <a:endParaRPr lang="en-US" sz="2000" dirty="0"/>
          </a:p>
        </p:txBody>
      </p:sp>
      <p:sp>
        <p:nvSpPr>
          <p:cNvPr id="15" name="Date Placeholder 14">
            <a:extLst>
              <a:ext uri="{FF2B5EF4-FFF2-40B4-BE49-F238E27FC236}">
                <a16:creationId xmlns:a16="http://schemas.microsoft.com/office/drawing/2014/main" id="{7E801F79-7CC0-4F91-B7A7-55EF76FAF74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March 2022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Footer Placeholder 15">
            <a:extLst>
              <a:ext uri="{FF2B5EF4-FFF2-40B4-BE49-F238E27FC236}">
                <a16:creationId xmlns:a16="http://schemas.microsoft.com/office/drawing/2014/main" id="{B7FAB641-08D5-4FC0-9CBF-DA696C27F61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Arial Unicode MS" pitchFamily="34" charset="-128"/>
              </a:rPr>
              <a:t>Jon Rosdahl, Qualcomm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Arial Unicode MS" pitchFamily="34" charset="-128"/>
            </a:endParaRPr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1E52803C-3EAF-4433-AC68-A9A1DAF0711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14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170694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r>
              <a:rPr lang="en-US" dirty="0"/>
              <a:t>1. Plenary Meeting Status File: 802 EC-20/0001r5</a:t>
            </a:r>
          </a:p>
          <a:p>
            <a:pPr lvl="1"/>
            <a:r>
              <a:rPr lang="en-US" dirty="0">
                <a:solidFill>
                  <a:schemeClr val="accent6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https://mentor.ieee.org/802-ec/dcn/20/ec-20-0001-05-00EC-802-plenary-future-venue-contract-status.xlsx</a:t>
            </a:r>
            <a:endParaRPr lang="en-US" dirty="0">
              <a:solidFill>
                <a:schemeClr val="accent6"/>
              </a:solidFill>
            </a:endParaRPr>
          </a:p>
          <a:p>
            <a:pPr lvl="1"/>
            <a:endParaRPr lang="en-GB" dirty="0"/>
          </a:p>
          <a:p>
            <a:r>
              <a:rPr lang="en-US" dirty="0"/>
              <a:t>2. IEEE 802WCSC Meeting Venue Manager Report: 802 EC-22/0001r5</a:t>
            </a:r>
          </a:p>
          <a:p>
            <a:pPr lvl="1"/>
            <a:r>
              <a:rPr lang="en-GB" dirty="0">
                <a:solidFill>
                  <a:schemeClr val="accent6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https://mentor.ieee.org/802-ec/dcn/22/ec-22-0001-05-WCSG-ieee-802wcsc-meeting-venue-manager-report-2022.pptx</a:t>
            </a:r>
            <a:r>
              <a:rPr lang="en-GB" dirty="0">
                <a:solidFill>
                  <a:schemeClr val="accent6"/>
                </a:solidFill>
              </a:rPr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15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533399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298576"/>
            <a:ext cx="10361084" cy="5176837"/>
          </a:xfrm>
          <a:ln/>
        </p:spPr>
        <p:txBody>
          <a:bodyPr>
            <a:normAutofit/>
          </a:bodyPr>
          <a:lstStyle/>
          <a:p>
            <a:r>
              <a:rPr lang="en-GB" sz="2000" dirty="0"/>
              <a:t>Agenda Items for 1st Vice Chair – </a:t>
            </a:r>
          </a:p>
          <a:p>
            <a:r>
              <a:rPr lang="en-GB" sz="2000" dirty="0"/>
              <a:t>Monday March 7th:</a:t>
            </a:r>
          </a:p>
          <a:p>
            <a:r>
              <a:rPr lang="en-GB" sz="2000" b="0" dirty="0"/>
              <a:t>	M3.3		II	Session Information</a:t>
            </a:r>
          </a:p>
          <a:p>
            <a:r>
              <a:rPr lang="en-GB" sz="2000" b="0" dirty="0"/>
              <a:t>	</a:t>
            </a:r>
            <a:r>
              <a:rPr lang="en-GB" sz="2000" b="0" strike="sngStrike" dirty="0"/>
              <a:t>M3.4		II	Meeting room locations</a:t>
            </a:r>
          </a:p>
          <a:p>
            <a:r>
              <a:rPr lang="en-GB" sz="2000" b="0" dirty="0"/>
              <a:t>	M3.5		II	Meeting registration </a:t>
            </a:r>
          </a:p>
          <a:p>
            <a:r>
              <a:rPr lang="en-GB" sz="2000" b="0" dirty="0"/>
              <a:t>	M3.6		II 	Recording attendance</a:t>
            </a:r>
          </a:p>
          <a:p>
            <a:r>
              <a:rPr lang="en-GB" sz="2000" b="0" dirty="0"/>
              <a:t>	</a:t>
            </a:r>
            <a:r>
              <a:rPr lang="en-GB" sz="2000" b="0" strike="sngStrike" dirty="0"/>
              <a:t>M3.7		II	Local File Server Access</a:t>
            </a:r>
          </a:p>
          <a:p>
            <a:r>
              <a:rPr lang="en-GB" sz="2000" b="0" dirty="0"/>
              <a:t>	</a:t>
            </a:r>
            <a:r>
              <a:rPr lang="en-GB" sz="2000" b="0" strike="sngStrike" dirty="0"/>
              <a:t>M3.8		II	Breakfast, breaks, Social logistics</a:t>
            </a:r>
          </a:p>
          <a:p>
            <a:r>
              <a:rPr lang="en-GB" sz="2000" b="0" dirty="0"/>
              <a:t>	</a:t>
            </a:r>
          </a:p>
          <a:p>
            <a:r>
              <a:rPr lang="en-GB" sz="2000" dirty="0"/>
              <a:t>Tuesday March 15th:</a:t>
            </a:r>
          </a:p>
          <a:p>
            <a:pPr lvl="1"/>
            <a:r>
              <a:rPr lang="en-US" sz="1800" dirty="0"/>
              <a:t>T3.1.2	DT	WG Straw Poll regarding this session</a:t>
            </a:r>
          </a:p>
          <a:p>
            <a:pPr lvl="1"/>
            <a:r>
              <a:rPr lang="en-US" sz="1800" dirty="0"/>
              <a:t>T3.1.3	DT	Future venues Insight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43DF2AD-D7EF-4A51-AD0E-A14652E5B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6585" y="2294731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Monday, March 7</a:t>
            </a:r>
            <a:r>
              <a:rPr lang="en-US" baseline="30000" dirty="0"/>
              <a:t>th</a:t>
            </a:r>
            <a:r>
              <a:rPr lang="en-US" dirty="0"/>
              <a:t>, 2022 </a:t>
            </a:r>
            <a:br>
              <a:rPr lang="en-US" dirty="0"/>
            </a:br>
            <a:r>
              <a:rPr lang="en-US" dirty="0"/>
              <a:t>802.11 WG Opening Plenary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D2F5436-70CC-4EDA-9B70-2C205A1BE6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3084" y="4419600"/>
            <a:ext cx="10363200" cy="1905000"/>
          </a:xfrm>
        </p:spPr>
        <p:txBody>
          <a:bodyPr/>
          <a:lstStyle/>
          <a:p>
            <a:br>
              <a:rPr lang="en-US" dirty="0"/>
            </a:br>
            <a:r>
              <a:rPr lang="en-GB" dirty="0"/>
              <a:t>Monday March 7</a:t>
            </a:r>
            <a:r>
              <a:rPr lang="en-GB" baseline="30000" dirty="0"/>
              <a:t>th</a:t>
            </a:r>
            <a:r>
              <a:rPr lang="en-GB" dirty="0"/>
              <a:t>:</a:t>
            </a:r>
          </a:p>
          <a:p>
            <a:r>
              <a:rPr lang="en-GB" b="0" dirty="0"/>
              <a:t>	M3.3		II	Session Information</a:t>
            </a:r>
          </a:p>
          <a:p>
            <a:r>
              <a:rPr lang="en-GB" b="0" dirty="0"/>
              <a:t>	M3.5		II	Meeting registration</a:t>
            </a:r>
          </a:p>
          <a:p>
            <a:r>
              <a:rPr lang="en-GB" b="0" dirty="0"/>
              <a:t>	M3.6		II 	Recording attendance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910CDB2-C764-4522-8019-692D594FF97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1EBB26-3EFB-4A3F-A85A-C2F02A0A2D0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B9CDC4-C5A6-488A-B56A-4C64EBBF2C8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1462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A64D87EB-9753-46F0-B911-10327C30C2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What you need to know about the </a:t>
            </a:r>
            <a:br>
              <a:rPr lang="en-US" dirty="0"/>
            </a:br>
            <a:r>
              <a:rPr lang="en-US" dirty="0"/>
              <a:t>IEEE 802 Electronic Session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44FCD5CE-B454-4D50-A7E6-1CD65D6AC4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March 4 – 18, 2022</a:t>
            </a:r>
          </a:p>
          <a:p>
            <a:r>
              <a:rPr lang="en-US" dirty="0"/>
              <a:t>IEEE 802 Electronic Plenary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20050D-2334-42C2-8FDC-87DA43666B7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8842ED-E5B4-4486-ADCC-255AE175ACD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D08984-D95E-4AF5-823F-DF3AE0D287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9745DFB-7496-4ABE-9112-C9A29F2EDCCF}"/>
              </a:ext>
            </a:extLst>
          </p:cNvPr>
          <p:cNvSpPr txBox="1"/>
          <p:nvPr/>
        </p:nvSpPr>
        <p:spPr>
          <a:xfrm>
            <a:off x="929218" y="606425"/>
            <a:ext cx="335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tx1"/>
                </a:solidFill>
              </a:rPr>
              <a:t>M3.3		II	Session Information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151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FC021-599D-4FE7-8CCF-634647E2C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is Meeting Where and When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2D4836-4914-4DD0-A30B-9886E58EAD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343399"/>
          </a:xfrm>
        </p:spPr>
        <p:txBody>
          <a:bodyPr/>
          <a:lstStyle/>
          <a:p>
            <a:r>
              <a:rPr lang="en-US" dirty="0"/>
              <a:t>Scheduled Meetings for the Electronic Session:</a:t>
            </a:r>
          </a:p>
          <a:p>
            <a:endParaRPr lang="en-US" dirty="0"/>
          </a:p>
          <a:p>
            <a:r>
              <a:rPr lang="en-US" dirty="0"/>
              <a:t>Telecon for all of 802:  </a:t>
            </a:r>
            <a:r>
              <a:rPr lang="en-US" dirty="0">
                <a:solidFill>
                  <a:schemeClr val="accent6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http://www.ieee802.org/802tele_calendar.html</a:t>
            </a:r>
            <a:endParaRPr lang="en-US" dirty="0">
              <a:solidFill>
                <a:schemeClr val="accent6"/>
              </a:solidFill>
            </a:endParaRPr>
          </a:p>
          <a:p>
            <a:endParaRPr lang="en-US" dirty="0"/>
          </a:p>
          <a:p>
            <a:r>
              <a:rPr lang="en-US" dirty="0"/>
              <a:t>The calendar should display the telecons in your Time zone.</a:t>
            </a:r>
          </a:p>
          <a:p>
            <a:endParaRPr lang="en-US" dirty="0"/>
          </a:p>
          <a:p>
            <a:r>
              <a:rPr lang="en-US" b="0" dirty="0"/>
              <a:t>To subscribe to a calendar using other calendar applications, copy (e.g., using a right-click) an </a:t>
            </a:r>
            <a:r>
              <a:rPr lang="en-US" b="0" dirty="0" err="1"/>
              <a:t>ics</a:t>
            </a:r>
            <a:r>
              <a:rPr lang="en-US" b="0" dirty="0"/>
              <a:t> URL (e.g., from this a link like this </a:t>
            </a:r>
            <a:r>
              <a:rPr lang="en-US" b="0" u="sng" dirty="0">
                <a:solidFill>
                  <a:schemeClr val="accent6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IEEE 802 LMSC iCal subscription link</a:t>
            </a:r>
            <a:r>
              <a:rPr lang="en-US" b="0" dirty="0"/>
              <a:t>) and paste it into your application's URL subscription function. For example, see </a:t>
            </a:r>
            <a:r>
              <a:rPr lang="en-US" b="0" u="sng" dirty="0">
                <a:solidFill>
                  <a:schemeClr val="accent6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instructions for Outlook</a:t>
            </a:r>
            <a:r>
              <a:rPr lang="en-US" b="0" dirty="0"/>
              <a:t>. 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D6B1B7-8691-4C43-BB0E-9F87ADC4B27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9CF16D-3683-4985-853F-86969E9E9BE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4A4ED1-DCA0-426A-8DB0-6EDC80DB440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CE3F868-92E5-4F39-ADFD-EAE8E5CEA5B9}"/>
              </a:ext>
            </a:extLst>
          </p:cNvPr>
          <p:cNvSpPr txBox="1"/>
          <p:nvPr/>
        </p:nvSpPr>
        <p:spPr>
          <a:xfrm>
            <a:off x="929218" y="606425"/>
            <a:ext cx="335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tx1"/>
                </a:solidFill>
              </a:rPr>
              <a:t>M3.3		II	Session Information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950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8F4D5-375E-47B6-B16F-E88EC879B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793372"/>
            <a:ext cx="10361084" cy="1065213"/>
          </a:xfrm>
        </p:spPr>
        <p:txBody>
          <a:bodyPr/>
          <a:lstStyle/>
          <a:p>
            <a:r>
              <a:rPr lang="en-US" dirty="0"/>
              <a:t>Where to Attend Sessions, </a:t>
            </a:r>
            <a:br>
              <a:rPr lang="en-US" dirty="0"/>
            </a:br>
            <a:r>
              <a:rPr lang="en-US" dirty="0"/>
              <a:t>and Log  Session Attendance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B76C34-4A1B-4382-B99E-BA165C9C5C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All sessions shall take place Via Telecon:  802.11 is using WebEx for all the 802.11 telecons.</a:t>
            </a:r>
          </a:p>
          <a:p>
            <a:r>
              <a:rPr lang="en-US" sz="2000" dirty="0"/>
              <a:t>The Meeting number can be found on the calendar or IMAT</a:t>
            </a:r>
            <a:br>
              <a:rPr lang="en-US" sz="2000" dirty="0"/>
            </a:br>
            <a:endParaRPr lang="en-US" sz="2000" dirty="0"/>
          </a:p>
          <a:p>
            <a:r>
              <a:rPr lang="en-US" sz="2000" dirty="0"/>
              <a:t>Your attendance at the Telecons should be recorded with the Attendance Tool (IMAT)  --</a:t>
            </a:r>
            <a:r>
              <a:rPr lang="en-US" sz="2000" dirty="0">
                <a:solidFill>
                  <a:schemeClr val="accent2"/>
                </a:solidFill>
              </a:rPr>
              <a:t> </a:t>
            </a:r>
            <a:r>
              <a:rPr lang="fr-FR" sz="2000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IEEE Standards Association - Attendance Log</a:t>
            </a:r>
            <a:endParaRPr lang="fr-FR" sz="2000" dirty="0">
              <a:solidFill>
                <a:schemeClr val="accent2"/>
              </a:solidFill>
            </a:endParaRPr>
          </a:p>
          <a:p>
            <a:endParaRPr lang="fr-FR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From the link select the Working Group the telecon would be grouped under.</a:t>
            </a:r>
          </a:p>
          <a:p>
            <a:r>
              <a:rPr lang="en-US" sz="2000" dirty="0">
                <a:solidFill>
                  <a:schemeClr val="tx1"/>
                </a:solidFill>
              </a:rPr>
              <a:t>For 802.11 Telecons select </a:t>
            </a:r>
            <a:r>
              <a:rPr lang="en-US" sz="2000" dirty="0">
                <a:solidFill>
                  <a:schemeClr val="accent2"/>
                </a:solidFill>
              </a:rPr>
              <a:t>“</a:t>
            </a:r>
            <a:r>
              <a:rPr lang="en-US" sz="2000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C/LM/WG802.11 Attendance</a:t>
            </a:r>
            <a:r>
              <a:rPr lang="en-US" sz="2000" dirty="0">
                <a:solidFill>
                  <a:schemeClr val="accent2"/>
                </a:solidFill>
              </a:rPr>
              <a:t>”</a:t>
            </a:r>
          </a:p>
          <a:p>
            <a:endParaRPr lang="en-US" sz="2000" b="0" u="sng" dirty="0">
              <a:solidFill>
                <a:schemeClr val="accent6"/>
              </a:solidFill>
            </a:endParaRPr>
          </a:p>
          <a:p>
            <a:endParaRPr lang="en-US" sz="2000" dirty="0">
              <a:solidFill>
                <a:schemeClr val="accent6"/>
              </a:solidFill>
            </a:endParaRPr>
          </a:p>
          <a:p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6BAC13-D85B-4E47-AFCF-6C8EA9CC7CD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B5EB83-8497-47C9-B03B-1A6CDC7485C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656F20-B355-403B-94C1-73A67EAE3BD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12A30B1-D961-4237-AA17-7516A5411F19}"/>
              </a:ext>
            </a:extLst>
          </p:cNvPr>
          <p:cNvSpPr txBox="1"/>
          <p:nvPr/>
        </p:nvSpPr>
        <p:spPr>
          <a:xfrm>
            <a:off x="929218" y="606425"/>
            <a:ext cx="335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tx1"/>
                </a:solidFill>
              </a:rPr>
              <a:t>M3.3		II	Session Information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5799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C1996-A145-45C3-BDA2-6A819A48F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1698" y="606424"/>
            <a:ext cx="10361084" cy="687389"/>
          </a:xfrm>
        </p:spPr>
        <p:txBody>
          <a:bodyPr/>
          <a:lstStyle/>
          <a:p>
            <a:r>
              <a:rPr lang="en-US" dirty="0"/>
              <a:t>Audio Visual Etiquette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D01D34-9C4B-4768-B527-FCCBAF3608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447801"/>
            <a:ext cx="10361084" cy="50276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When sharing ppt files please use presentation mode.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When sharing files in general please use the full shared screen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0" dirty="0"/>
              <a:t>(maximize your file in the shared space).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Please speak clearly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Please Mute when joining a call and only unmute when speaking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900A03-4CD6-4450-9EBE-36474C07E4A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0D0472-8470-40E0-A90B-CFF3A2D8839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0325ED-A56B-4216-AACF-5672DE0494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374EF6-44DB-4763-AEC5-5DF6CA9254FE}"/>
              </a:ext>
            </a:extLst>
          </p:cNvPr>
          <p:cNvSpPr txBox="1"/>
          <p:nvPr/>
        </p:nvSpPr>
        <p:spPr>
          <a:xfrm>
            <a:off x="929218" y="606425"/>
            <a:ext cx="335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tx1"/>
                </a:solidFill>
              </a:rPr>
              <a:t>M3.3		II	Session Information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5269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Online Calendar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556792"/>
            <a:ext cx="10361084" cy="4752527"/>
          </a:xfrm>
        </p:spPr>
        <p:txBody>
          <a:bodyPr/>
          <a:lstStyle/>
          <a:p>
            <a:r>
              <a:rPr lang="en-GB" dirty="0"/>
              <a:t>The WG meetings can also be added to your calendar.</a:t>
            </a:r>
          </a:p>
          <a:p>
            <a:endParaRPr lang="en-GB" dirty="0"/>
          </a:p>
          <a:p>
            <a:r>
              <a:rPr lang="en-GB" dirty="0"/>
              <a:t>802.11 WG meeting calendar is here: </a:t>
            </a:r>
            <a:r>
              <a:rPr lang="en-US" dirty="0">
                <a:solidFill>
                  <a:schemeClr val="accent6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http://schedule.802world.com/ics/show?group=11</a:t>
            </a:r>
            <a:r>
              <a:rPr lang="en-US" dirty="0">
                <a:solidFill>
                  <a:schemeClr val="accent6"/>
                </a:solidFill>
              </a:rPr>
              <a:t> </a:t>
            </a:r>
            <a:endParaRPr lang="en-GB" dirty="0">
              <a:solidFill>
                <a:schemeClr val="accent6"/>
              </a:solidFill>
            </a:endParaRPr>
          </a:p>
          <a:p>
            <a:r>
              <a:rPr lang="en-GB" dirty="0"/>
              <a:t> </a:t>
            </a:r>
          </a:p>
          <a:p>
            <a:r>
              <a:rPr lang="en-GB" dirty="0"/>
              <a:t>Other WGs and the 802 EC calendar are also available.</a:t>
            </a:r>
          </a:p>
          <a:p>
            <a:r>
              <a:rPr lang="en-US" dirty="0">
                <a:solidFill>
                  <a:schemeClr val="accent6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http://www.ieee802.org/802tele_calendar.html</a:t>
            </a:r>
            <a:endParaRPr lang="en-US" dirty="0">
              <a:solidFill>
                <a:schemeClr val="accent6"/>
              </a:solidFill>
            </a:endParaRPr>
          </a:p>
          <a:p>
            <a:endParaRPr lang="en-GB" dirty="0"/>
          </a:p>
          <a:p>
            <a:r>
              <a:rPr lang="en-GB" dirty="0"/>
              <a:t>Note: the schedule on these calendars will be updated as will IMAT.</a:t>
            </a:r>
            <a:endParaRPr lang="en-US" dirty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EF09AB-3A0C-4159-905B-0F6D65D4B1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B8E3E3F-DED6-4B40-BC0E-ECD46D083B8C}"/>
              </a:ext>
            </a:extLst>
          </p:cNvPr>
          <p:cNvSpPr txBox="1"/>
          <p:nvPr/>
        </p:nvSpPr>
        <p:spPr>
          <a:xfrm>
            <a:off x="929218" y="606425"/>
            <a:ext cx="335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tx1"/>
                </a:solidFill>
              </a:rPr>
              <a:t>M3.3		II	Session Information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5077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58D40-4060-402E-8791-397EC1889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3.5 Meeting Registration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182FB7-96F8-4A82-A61D-704100E9C4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is a registration fee for this electronic plenary session;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$400 until Friday, January 28, 2022 (fully refundable until January 28th)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$600 until Friday, February 25, 2022 (refundable with cancellation fee, January 28th to February 25th)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$800 after Friday, February 25, 2022 (non-refundable after February 25th).</a:t>
            </a:r>
          </a:p>
          <a:p>
            <a:r>
              <a:rPr lang="en-US" dirty="0"/>
              <a:t>    </a:t>
            </a:r>
            <a:r>
              <a:rPr lang="en-U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Details on how to register can be found </a:t>
            </a:r>
            <a:r>
              <a:rPr lang="en-US" b="0" i="0" u="none" strike="noStrike" dirty="0">
                <a:solidFill>
                  <a:schemeClr val="accent6"/>
                </a:solidFill>
                <a:effectLst/>
                <a:latin typeface="Verdana" panose="020B060403050404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here.</a:t>
            </a:r>
            <a:endParaRPr lang="en-US" b="0" i="0" dirty="0">
              <a:solidFill>
                <a:schemeClr val="accent6"/>
              </a:solidFill>
              <a:effectLst/>
              <a:latin typeface="Verdana" panose="020B0604030504040204" pitchFamily="34" charset="0"/>
            </a:endParaRPr>
          </a:p>
          <a:p>
            <a:r>
              <a:rPr lang="en-US" dirty="0"/>
              <a:t>	Registration Fees are Non-Transferable and Non-Refundable</a:t>
            </a:r>
          </a:p>
          <a:p>
            <a:endParaRPr lang="en-US" dirty="0"/>
          </a:p>
          <a:p>
            <a:r>
              <a:rPr lang="en-US" dirty="0"/>
              <a:t>Registered Attendees (March 5) : 894   -- 476 indicate participate in 802.11</a:t>
            </a:r>
            <a:br>
              <a:rPr lang="en-US" dirty="0"/>
            </a:b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8E9DB3-7C0E-40EF-9767-205DC4B8AF1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67521C-048C-4469-8CEC-F2B32350EF7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922D50-345C-4647-81A6-1C2BEA3FAA7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990751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016e7857fdb711c59c6a098e7e3cf67d">
  <xsd:schema xmlns:xsd="http://www.w3.org/2001/XMLSchema" xmlns:xs="http://www.w3.org/2001/XMLSchema" xmlns:p="http://schemas.microsoft.com/office/2006/metadata/properties" xmlns:ns3="cc9c437c-ae0c-4066-8d90-a0f7de786127" xmlns:ns4="ba37140e-f4c5-4a6c-a9b4-20a691ce6c8a" targetNamespace="http://schemas.microsoft.com/office/2006/metadata/properties" ma:root="true" ma:fieldsID="df51a22fee038379de0f5206ee405254" ns3:_="" ns4:_="">
    <xsd:import namespace="cc9c437c-ae0c-4066-8d90-a0f7de786127"/>
    <xsd:import namespace="ba37140e-f4c5-4a6c-a9b4-20a691ce6c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89C679E-BCDB-4A5C-A38F-ECA97E9DDB64}">
  <ds:schemaRefs>
    <ds:schemaRef ds:uri="http://purl.org/dc/terms/"/>
    <ds:schemaRef ds:uri="http://schemas.microsoft.com/office/2006/metadata/properties"/>
    <ds:schemaRef ds:uri="http://schemas.microsoft.com/office/2006/documentManagement/types"/>
    <ds:schemaRef ds:uri="cc9c437c-ae0c-4066-8d90-a0f7de786127"/>
    <ds:schemaRef ds:uri="http://purl.org/dc/elements/1.1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ba37140e-f4c5-4a6c-a9b4-20a691ce6c8a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367D09A-A537-41F5-B62F-4C5A1FAF67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ba37140e-f4c5-4a6c-a9b4-20a691ce6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D6226DE-9941-4687-A049-5E39BD53533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14322</TotalTime>
  <Words>1439</Words>
  <Application>Microsoft Office PowerPoint</Application>
  <PresentationFormat>Widescreen</PresentationFormat>
  <Paragraphs>198</Paragraphs>
  <Slides>15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Times New Roman</vt:lpstr>
      <vt:lpstr>Verdana</vt:lpstr>
      <vt:lpstr>802-11 Theme</vt:lpstr>
      <vt:lpstr>Document</vt:lpstr>
      <vt:lpstr>1st Vice Chair Report – November 2021 - Electronic Plenary</vt:lpstr>
      <vt:lpstr>Abstract</vt:lpstr>
      <vt:lpstr>Monday, March 7th, 2022  802.11 WG Opening Plenary</vt:lpstr>
      <vt:lpstr>What you need to know about the  IEEE 802 Electronic Session</vt:lpstr>
      <vt:lpstr>Who is Meeting Where and When</vt:lpstr>
      <vt:lpstr>Where to Attend Sessions,  and Log  Session Attendance </vt:lpstr>
      <vt:lpstr>Audio Visual Etiquette</vt:lpstr>
      <vt:lpstr>Online Calendar Schedule</vt:lpstr>
      <vt:lpstr>3.5 Meeting Registration</vt:lpstr>
      <vt:lpstr>M3.6 Recording attendance</vt:lpstr>
      <vt:lpstr>Tuesday, March 15, 2022 802.11 WG Closing Plenary</vt:lpstr>
      <vt:lpstr>T3.1.2 – Straw Poll</vt:lpstr>
      <vt:lpstr>T3.1.2 – Straw Poll</vt:lpstr>
      <vt:lpstr>T3.1.3:Future Venue Insight  -  2022/2023 Future Venues</vt:lpstr>
      <vt:lpstr>References</vt:lpstr>
    </vt:vector>
  </TitlesOfParts>
  <Company>Qualcomm Technologies,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Vice Chair Report - March 2022 - Electronic Plenary</dc:title>
  <dc:subject>March 2022</dc:subject>
  <dc:creator>Jon Rosdahl</dc:creator>
  <dc:description>Jon Rosdahl (Qualcomm)</dc:description>
  <cp:lastModifiedBy>Jon Rosdahl</cp:lastModifiedBy>
  <cp:revision>21</cp:revision>
  <cp:lastPrinted>1601-01-01T00:00:00Z</cp:lastPrinted>
  <dcterms:created xsi:type="dcterms:W3CDTF">2020-01-12T14:48:27Z</dcterms:created>
  <dcterms:modified xsi:type="dcterms:W3CDTF">2022-03-15T17:28:07Z</dcterms:modified>
  <cp:category>Report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