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2" r:id="rId3"/>
    <p:sldId id="315" r:id="rId4"/>
    <p:sldId id="2366" r:id="rId5"/>
    <p:sldId id="328" r:id="rId6"/>
    <p:sldId id="267" r:id="rId7"/>
    <p:sldId id="260" r:id="rId8"/>
    <p:sldId id="261" r:id="rId9"/>
    <p:sldId id="262" r:id="rId10"/>
    <p:sldId id="263" r:id="rId11"/>
    <p:sldId id="283" r:id="rId12"/>
    <p:sldId id="284" r:id="rId13"/>
    <p:sldId id="287" r:id="rId14"/>
    <p:sldId id="288" r:id="rId15"/>
    <p:sldId id="289" r:id="rId16"/>
    <p:sldId id="361" r:id="rId17"/>
    <p:sldId id="365" r:id="rId18"/>
    <p:sldId id="367" r:id="rId19"/>
    <p:sldId id="363" r:id="rId20"/>
    <p:sldId id="2367" r:id="rId21"/>
    <p:sldId id="373" r:id="rId22"/>
    <p:sldId id="2368" r:id="rId23"/>
    <p:sldId id="2369" r:id="rId24"/>
    <p:sldId id="360"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0" autoAdjust="0"/>
    <p:restoredTop sz="98505" autoAdjust="0"/>
  </p:normalViewPr>
  <p:slideViewPr>
    <p:cSldViewPr>
      <p:cViewPr varScale="1">
        <p:scale>
          <a:sx n="93" d="100"/>
          <a:sy n="93" d="100"/>
        </p:scale>
        <p:origin x="942"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19</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4343476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20</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2984538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06876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40699883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23</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145446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16</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033930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17</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348249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18</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180416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March 2022</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802.11-22/0261r1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747714" y="6476484"/>
            <a:ext cx="2854949"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1/11-21-1797-02-0arc-proposal-for-new-annex-g-frame-exchange-sequence-description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2/11-22-0101-00-0arc-the-need-for-frame-exchange-sequences.ppt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090-00-0000-802-technical-plenary-liaison-report.ppt"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20/11-20-0174-00-0arc-epd-and-lpd-terminology-misalignment-in-ieee-std-802-1-and-802-11.pptx" TargetMode="External"/><Relationship Id="rId4" Type="http://schemas.openxmlformats.org/officeDocument/2006/relationships/hyperlink" Target="https://mentor.ieee.org/802.1/dcn/21/1-21-0076-08-ICne-draft-ella-report.pdf"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1/11-21-1774-00-0arc-clause-6-discussion.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s://mentor.ieee.org/802.11/dcn/22/11-22-0413-00-0arc-clause-6-proposal.docx" TargetMode="External"/><Relationship Id="rId4" Type="http://schemas.openxmlformats.org/officeDocument/2006/relationships/hyperlink" Target="https://mentor.ieee.org/802.11/dcn/21/11-21-1822-02-0arc-clause-6-discussion.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802world.org/plenary/" TargetMode="External"/><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ARC-SC-agenda-Mar-2022</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2022-03-06</a:t>
            </a:r>
          </a:p>
        </p:txBody>
      </p:sp>
      <p:graphicFrame>
        <p:nvGraphicFramePr>
          <p:cNvPr id="15364" name="Object 11"/>
          <p:cNvGraphicFramePr>
            <a:graphicFrameLocks noChangeAspect="1"/>
          </p:cNvGraphicFramePr>
          <p:nvPr>
            <p:extLst>
              <p:ext uri="{D42A27DB-BD31-4B8C-83A1-F6EECF244321}">
                <p14:modId xmlns:p14="http://schemas.microsoft.com/office/powerpoint/2010/main" val="1200794606"/>
              </p:ext>
            </p:extLst>
          </p:nvPr>
        </p:nvGraphicFramePr>
        <p:xfrm>
          <a:off x="525463" y="2305050"/>
          <a:ext cx="7899400" cy="2879725"/>
        </p:xfrm>
        <a:graphic>
          <a:graphicData uri="http://schemas.openxmlformats.org/presentationml/2006/ole">
            <mc:AlternateContent xmlns:mc="http://schemas.openxmlformats.org/markup-compatibility/2006">
              <mc:Choice xmlns:v="urn:schemas-microsoft-com:vml" Requires="v">
                <p:oleObj name="Document" r:id="rId3" imgW="8619847" imgH="3137708" progId="Word.Document.8">
                  <p:embed/>
                </p:oleObj>
              </mc:Choice>
              <mc:Fallback>
                <p:oleObj name="Document" r:id="rId3" imgW="8619847" imgH="3137708" progId="Word.Document.8">
                  <p:embed/>
                  <p:pic>
                    <p:nvPicPr>
                      <p:cNvPr id="0" name="Object 11"/>
                      <p:cNvPicPr>
                        <a:picLocks noChangeAspect="1" noChangeArrowheads="1"/>
                      </p:cNvPicPr>
                      <p:nvPr/>
                    </p:nvPicPr>
                    <p:blipFill>
                      <a:blip r:embed="rId4"/>
                      <a:srcRect/>
                      <a:stretch>
                        <a:fillRect/>
                      </a:stretch>
                    </p:blipFill>
                    <p:spPr bwMode="auto">
                      <a:xfrm>
                        <a:off x="525463" y="2305050"/>
                        <a:ext cx="7899400" cy="2879725"/>
                      </a:xfrm>
                      <a:prstGeom prst="rect">
                        <a:avLst/>
                      </a:prstGeom>
                      <a:noFill/>
                      <a:ln>
                        <a:noFill/>
                      </a:ln>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Bylaws</a:t>
            </a:r>
            <a:r>
              <a:rPr lang="en-US" altLang="en-US" sz="1500" b="1" dirty="0">
                <a:latin typeface="Calibri" panose="020F0502020204030204" pitchFamily="34" charset="0"/>
                <a:cs typeface="Calibri" panose="020F0502020204030204" pitchFamily="34" charset="0"/>
              </a:rPr>
              <a:t> </a:t>
            </a:r>
            <a:br>
              <a:rPr lang="en-US" altLang="en-US" sz="1500" b="1" dirty="0">
                <a:latin typeface="Calibri" panose="020F0502020204030204" pitchFamily="34" charset="0"/>
                <a:cs typeface="Calibri" panose="020F0502020204030204" pitchFamily="34" charset="0"/>
              </a:rPr>
            </a:br>
            <a:r>
              <a:rPr lang="en-US" altLang="en-US" sz="1200" b="1" dirty="0">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1500" b="1" i="1" dirty="0">
                <a:latin typeface="Calibri" panose="020F0502020204030204" pitchFamily="34" charset="0"/>
                <a:cs typeface="Calibri" panose="020F0502020204030204" pitchFamily="34" charset="0"/>
              </a:rPr>
              <a:t>IEEE-SA Standards Board Operations Manual</a:t>
            </a:r>
            <a:r>
              <a:rPr lang="en-US" altLang="en-US" sz="1500" b="1" dirty="0">
                <a:latin typeface="Calibri" panose="020F0502020204030204" pitchFamily="34" charset="0"/>
                <a:cs typeface="Calibri" panose="020F0502020204030204" pitchFamily="34" charset="0"/>
              </a:rPr>
              <a:t> </a:t>
            </a:r>
            <a:r>
              <a:rPr lang="en-US" altLang="en-US" sz="1200" b="1" dirty="0">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400" b="1" dirty="0">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2400" b="1" dirty="0">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11267" name="Rectangle 3"/>
          <p:cNvSpPr>
            <a:spLocks noChangeArrowheads="1"/>
          </p:cNvSpPr>
          <p:nvPr/>
        </p:nvSpPr>
        <p:spPr bwMode="auto">
          <a:xfrm>
            <a:off x="1543050" y="1314450"/>
            <a:ext cx="61722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18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buFont typeface="Arial" panose="020B0604020202020204" pitchFamily="34" charset="0"/>
              <a:buChar char="•"/>
            </a:pPr>
            <a:r>
              <a:rPr lang="en-US" altLang="en-US" sz="1600" dirty="0"/>
              <a:t>By participating in this activity, you agree to comply with the IEEE Code of Ethics, all applicable laws, and all IEEE policies and procedures including, but not limited to, the IEEE SA Copyright Policy. </a:t>
            </a:r>
          </a:p>
          <a:p>
            <a:pPr>
              <a:spcBef>
                <a:spcPts val="0"/>
              </a:spcBef>
              <a:spcAft>
                <a:spcPts val="0"/>
              </a:spcAft>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86545"/>
            <a:ext cx="7770813" cy="3084910"/>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400" dirty="0">
                <a:hlinkClick r:id="rId2"/>
              </a:rPr>
              <a:t>https://standards.ieee.org/about/policies/bylaws/sect6-7.html#7</a:t>
            </a:r>
            <a:br>
              <a:rPr lang="en-US" sz="1400" dirty="0"/>
            </a:br>
            <a:r>
              <a:rPr lang="en-US" sz="1200" dirty="0"/>
              <a:t>	Clause 6.1 of the IEEE SA Standards Board Operations Manual</a:t>
            </a:r>
            <a:br>
              <a:rPr lang="en-US" sz="1200" dirty="0"/>
            </a:br>
            <a:r>
              <a:rPr lang="en-US" sz="1200" dirty="0"/>
              <a:t>	</a:t>
            </a: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400" dirty="0">
                <a:hlinkClick r:id="rId5"/>
              </a:rPr>
              <a:t>http://standards.ieee.org/faqs/copyrights.html/</a:t>
            </a:r>
            <a:endParaRPr lang="en-US" sz="14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400" dirty="0">
                <a:hlinkClick r:id="rId3"/>
              </a:rPr>
              <a:t>https://standards.ieee.org/about/policies/opman/sect6.html</a:t>
            </a:r>
            <a:endParaRPr lang="en-US" sz="1400" dirty="0"/>
          </a:p>
          <a:p>
            <a:pPr marL="900113" lvl="2" indent="-214313">
              <a:buSzPct val="150000"/>
              <a:buFont typeface="Arial" panose="020B0604020202020204" pitchFamily="34" charset="0"/>
              <a:buChar char="•"/>
            </a:pPr>
            <a:endParaRPr lang="en-US" altLang="en-US" sz="1100"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 behavior in IEEE-SA activities is guided</a:t>
            </a:r>
            <a:br>
              <a:rPr lang="en-US" sz="2400" dirty="0"/>
            </a:br>
            <a:r>
              <a:rPr lang="en-US" sz="2400"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350" dirty="0">
                <a:hlinkClick r:id="rId2"/>
              </a:rPr>
              <a:t>IEEE Code of Ethics</a:t>
            </a:r>
            <a:endParaRPr lang="en-US" sz="1350" dirty="0"/>
          </a:p>
          <a:p>
            <a:pPr lvl="1">
              <a:buFont typeface="Arial" panose="020B0604020202020204" pitchFamily="34" charset="0"/>
              <a:buChar char="•"/>
            </a:pPr>
            <a:r>
              <a:rPr lang="en-US" sz="1350" dirty="0">
                <a:hlinkClick r:id="rId3"/>
              </a:rPr>
              <a:t>IEEE Code of Conduct</a:t>
            </a:r>
            <a:endParaRPr lang="en-US" sz="135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350" i="1" dirty="0"/>
              <a:t>Uphold the highest standards of integrity, responsible behavior, and ethical and professional conduct</a:t>
            </a:r>
          </a:p>
          <a:p>
            <a:pPr lvl="1">
              <a:buFont typeface="Arial" panose="020B0604020202020204" pitchFamily="34" charset="0"/>
              <a:buChar char="•"/>
            </a:pPr>
            <a:r>
              <a:rPr lang="en-US" sz="1350" i="1" dirty="0"/>
              <a:t>Treat people fairly and with respect, to not engage in harassment, discrimination, or retaliation, and to protect people's privacy.</a:t>
            </a:r>
          </a:p>
          <a:p>
            <a:pPr lvl="1">
              <a:buFont typeface="Arial" panose="020B0604020202020204" pitchFamily="34" charset="0"/>
              <a:buChar char="•"/>
            </a:pPr>
            <a:r>
              <a:rPr lang="en-US" sz="135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350" dirty="0">
                <a:hlinkClick r:id="rId4"/>
              </a:rPr>
              <a:t>http://www.ieee.org/about/corporate/governance</a:t>
            </a:r>
            <a:endParaRPr lang="en-US" sz="1350"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Participants in the IEEE-SA “individual process” shall</a:t>
            </a:r>
            <a:br>
              <a:rPr lang="en-US" sz="2400" dirty="0"/>
            </a:br>
            <a:r>
              <a:rPr lang="en-US" sz="2400"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500" dirty="0"/>
              <a:t>The </a:t>
            </a:r>
            <a:r>
              <a:rPr lang="en-US" sz="1500" dirty="0">
                <a:hlinkClick r:id="rId2"/>
              </a:rPr>
              <a:t>IEEE-SA Standards Board Bylaws </a:t>
            </a:r>
            <a:r>
              <a:rPr lang="en-US" sz="1500" dirty="0"/>
              <a:t>require that “participants in the IEEE standards development individual process shall act based on their qualifications and experience”</a:t>
            </a:r>
          </a:p>
          <a:p>
            <a:pPr>
              <a:buFont typeface="Arial" panose="020B0604020202020204" pitchFamily="34" charset="0"/>
              <a:buChar char="•"/>
            </a:pPr>
            <a:r>
              <a:rPr lang="en-US" sz="1500" dirty="0"/>
              <a:t>This means participants:</a:t>
            </a:r>
          </a:p>
          <a:p>
            <a:pPr lvl="1">
              <a:buFont typeface="Arial" panose="020B0604020202020204" pitchFamily="34" charset="0"/>
              <a:buChar char="•"/>
            </a:pPr>
            <a:r>
              <a:rPr lang="en-US" sz="1350" b="1" dirty="0">
                <a:solidFill>
                  <a:srgbClr val="00B050"/>
                </a:solidFill>
              </a:rPr>
              <a:t>Shall act &amp; vote </a:t>
            </a:r>
            <a:r>
              <a:rPr lang="en-US" sz="1350" dirty="0"/>
              <a:t>based on their personal &amp; independent opinions derived from their expertise, knowledge, and qualifications</a:t>
            </a:r>
          </a:p>
          <a:p>
            <a:pPr lvl="1">
              <a:buFont typeface="Arial" panose="020B0604020202020204" pitchFamily="34" charset="0"/>
              <a:buChar char="•"/>
            </a:pPr>
            <a:r>
              <a:rPr lang="en-US" sz="1350" b="1" dirty="0">
                <a:solidFill>
                  <a:srgbClr val="FF0000"/>
                </a:solidFill>
              </a:rPr>
              <a:t>Shall not act or vote </a:t>
            </a:r>
            <a:r>
              <a:rPr lang="en-US" sz="135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350" b="1" dirty="0">
                <a:solidFill>
                  <a:srgbClr val="FF0000"/>
                </a:solidFill>
              </a:rPr>
              <a:t>Shall not direct </a:t>
            </a:r>
            <a:r>
              <a:rPr lang="en-US" sz="135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1500" dirty="0"/>
              <a:t>By participating in standards activities using the “</a:t>
            </a:r>
            <a:r>
              <a:rPr lang="en-US" sz="1500" i="1" dirty="0"/>
              <a:t>individual process</a:t>
            </a:r>
            <a:r>
              <a:rPr lang="en-US" sz="1500" dirty="0"/>
              <a:t>”, you are deemed to accept these requirements; if you are unable to satisfy these requirements then you shall immediately cease any participation</a:t>
            </a:r>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IEEE-SA standards activities shall allow the fair &amp;</a:t>
            </a:r>
            <a:br>
              <a:rPr lang="en-US" sz="2400" dirty="0"/>
            </a:br>
            <a:r>
              <a:rPr lang="en-US" sz="2400"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(clause 5.2.1.3) specifies that “</a:t>
            </a:r>
            <a:r>
              <a:rPr lang="en-US" sz="2000" i="1" dirty="0"/>
              <a:t>the standards development process shall not be dominated by any single interest category, individual, or organization</a:t>
            </a:r>
            <a:r>
              <a:rPr lang="en-US" sz="2000" dirty="0"/>
              <a:t>”</a:t>
            </a:r>
          </a:p>
          <a:p>
            <a:pPr lvl="1">
              <a:buFont typeface="Arial" panose="020B0604020202020204" pitchFamily="34" charset="0"/>
              <a:buChar char="•"/>
            </a:pPr>
            <a:r>
              <a:rPr lang="en-US" sz="1200" dirty="0"/>
              <a:t>This means no participant may exercise “</a:t>
            </a:r>
            <a:r>
              <a:rPr lang="en-US" sz="1200" i="1" dirty="0"/>
              <a:t>authority, leadership, or influence by reason of superior leverage, strength, or representation to the exclusion of fair and equitable consideration of other viewpoints</a:t>
            </a:r>
            <a:r>
              <a:rPr lang="en-US" sz="1200" dirty="0"/>
              <a:t>” or “</a:t>
            </a:r>
            <a:r>
              <a:rPr lang="en-US" sz="1200" i="1" dirty="0"/>
              <a:t>to hinder the progress of the standards development activity</a:t>
            </a:r>
            <a:r>
              <a:rPr lang="en-US" sz="1200" dirty="0"/>
              <a:t>”</a:t>
            </a:r>
          </a:p>
          <a:p>
            <a:pPr>
              <a:buFont typeface="Arial" panose="020B0604020202020204" pitchFamily="34" charset="0"/>
              <a:buChar char="•"/>
            </a:pPr>
            <a:r>
              <a:rPr lang="en-US" sz="2000" dirty="0"/>
              <a:t>This rule applies equally to those participating in a standards development project and to that project’s leadership group</a:t>
            </a:r>
          </a:p>
          <a:p>
            <a:pPr>
              <a:buFont typeface="Arial" panose="020B0604020202020204" pitchFamily="34" charset="0"/>
              <a:buChar char="•"/>
            </a:pPr>
            <a:r>
              <a:rPr lang="en-US" sz="2000"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7 Mar 2022, 13:30 ET</a:t>
            </a:r>
          </a:p>
        </p:txBody>
      </p:sp>
      <p:sp>
        <p:nvSpPr>
          <p:cNvPr id="11267" name="Rectangle 3"/>
          <p:cNvSpPr>
            <a:spLocks noGrp="1" noChangeArrowheads="1"/>
          </p:cNvSpPr>
          <p:nvPr>
            <p:ph idx="1"/>
          </p:nvPr>
        </p:nvSpPr>
        <p:spPr>
          <a:xfrm>
            <a:off x="342900" y="1371600"/>
            <a:ext cx="8458200" cy="5143500"/>
          </a:xfrm>
        </p:spPr>
        <p:txBody>
          <a:bodyPr/>
          <a:lstStyle/>
          <a:p>
            <a:pPr eaLnBrk="1" hangingPunct="1">
              <a:lnSpc>
                <a:spcPct val="90000"/>
              </a:lnSpc>
              <a:spcBef>
                <a:spcPts val="300"/>
              </a:spcBef>
              <a:spcAft>
                <a:spcPts val="600"/>
              </a:spcAft>
              <a:defRPr/>
            </a:pPr>
            <a:r>
              <a:rPr lang="en-US" sz="2800" dirty="0">
                <a:solidFill>
                  <a:srgbClr val="000000"/>
                </a:solidFill>
              </a:rPr>
              <a:t>Reminder: 2 meetings this week: Monday 13:30 ET, Wednesday 11:15 ET</a:t>
            </a:r>
          </a:p>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Prior meeting minutes</a:t>
            </a:r>
          </a:p>
          <a:p>
            <a:pPr eaLnBrk="1" hangingPunct="1">
              <a:lnSpc>
                <a:spcPct val="90000"/>
              </a:lnSpc>
              <a:spcBef>
                <a:spcPts val="0"/>
              </a:spcBef>
              <a:spcAft>
                <a:spcPts val="3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TGbe informative annex</a:t>
            </a:r>
          </a:p>
          <a:p>
            <a:pPr lvl="1" eaLnBrk="1" hangingPunct="1">
              <a:lnSpc>
                <a:spcPct val="90000"/>
              </a:lnSpc>
              <a:spcBef>
                <a:spcPts val="0"/>
              </a:spcBef>
              <a:spcAft>
                <a:spcPts val="300"/>
              </a:spcAft>
              <a:defRPr/>
            </a:pPr>
            <a:r>
              <a:rPr lang="en-US" dirty="0"/>
              <a:t>Other topics?</a:t>
            </a:r>
          </a:p>
          <a:p>
            <a:pPr lvl="1" eaLnBrk="1" hangingPunct="1">
              <a:lnSpc>
                <a:spcPct val="90000"/>
              </a:lnSpc>
              <a:spcBef>
                <a:spcPts val="300"/>
              </a:spcBef>
              <a:spcAft>
                <a:spcPts val="600"/>
              </a:spcAft>
              <a:defRPr/>
            </a:pPr>
            <a:endParaRPr lang="en-US"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23026113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Agenda – 9 Mar 2022, 11:15 ET</a:t>
            </a:r>
          </a:p>
        </p:txBody>
      </p:sp>
      <p:sp>
        <p:nvSpPr>
          <p:cNvPr id="11267" name="Rectangle 3"/>
          <p:cNvSpPr>
            <a:spLocks noGrp="1" noChangeArrowheads="1"/>
          </p:cNvSpPr>
          <p:nvPr>
            <p:ph idx="1"/>
          </p:nvPr>
        </p:nvSpPr>
        <p:spPr>
          <a:xfrm>
            <a:off x="342900" y="1524000"/>
            <a:ext cx="8458200" cy="4038600"/>
          </a:xfrm>
        </p:spPr>
        <p:txBody>
          <a:bodyPr/>
          <a:lstStyle/>
          <a:p>
            <a:pPr eaLnBrk="1" hangingPunct="1">
              <a:lnSpc>
                <a:spcPct val="90000"/>
              </a:lnSpc>
              <a:spcBef>
                <a:spcPts val="300"/>
              </a:spcBef>
              <a:spcAft>
                <a:spcPts val="600"/>
              </a:spcAft>
              <a:defRPr/>
            </a:pPr>
            <a:r>
              <a:rPr lang="en-US" sz="2800" dirty="0">
                <a:solidFill>
                  <a:srgbClr val="000000"/>
                </a:solidFill>
              </a:rPr>
              <a:t>Attendance, noises/recording, meeting protocol reminders</a:t>
            </a:r>
          </a:p>
          <a:p>
            <a:pPr eaLnBrk="1" hangingPunct="1">
              <a:lnSpc>
                <a:spcPct val="90000"/>
              </a:lnSpc>
              <a:spcBef>
                <a:spcPts val="300"/>
              </a:spcBef>
              <a:spcAft>
                <a:spcPts val="600"/>
              </a:spcAft>
              <a:defRPr/>
            </a:pPr>
            <a:r>
              <a:rPr lang="en-US" sz="2800" dirty="0">
                <a:solidFill>
                  <a:srgbClr val="000000"/>
                </a:solidFill>
              </a:rPr>
              <a:t>Policies, duty to inform, participation rules</a:t>
            </a:r>
          </a:p>
          <a:p>
            <a:pPr eaLnBrk="1" hangingPunct="1">
              <a:lnSpc>
                <a:spcPct val="90000"/>
              </a:lnSpc>
              <a:spcBef>
                <a:spcPts val="300"/>
              </a:spcBef>
              <a:spcAft>
                <a:spcPts val="600"/>
              </a:spcAft>
              <a:defRPr/>
            </a:pPr>
            <a:r>
              <a:rPr lang="en-US" sz="2800" dirty="0">
                <a:solidFill>
                  <a:srgbClr val="000000"/>
                </a:solidFill>
              </a:rPr>
              <a:t>Contribution/discussion topics:</a:t>
            </a:r>
          </a:p>
          <a:p>
            <a:pPr lvl="1" eaLnBrk="1" hangingPunct="1">
              <a:lnSpc>
                <a:spcPct val="90000"/>
              </a:lnSpc>
              <a:spcBef>
                <a:spcPts val="0"/>
              </a:spcBef>
              <a:spcAft>
                <a:spcPts val="300"/>
              </a:spcAft>
              <a:defRPr/>
            </a:pPr>
            <a:r>
              <a:rPr lang="en-US" dirty="0"/>
              <a:t>IEEE Std 802 project(s) update/discussion</a:t>
            </a:r>
          </a:p>
          <a:p>
            <a:pPr lvl="1" eaLnBrk="1" hangingPunct="1">
              <a:lnSpc>
                <a:spcPct val="90000"/>
              </a:lnSpc>
              <a:spcBef>
                <a:spcPts val="0"/>
              </a:spcBef>
              <a:spcAft>
                <a:spcPts val="300"/>
              </a:spcAft>
              <a:defRPr/>
            </a:pPr>
            <a:r>
              <a:rPr lang="en-US" dirty="0"/>
              <a:t>Annex G way forward </a:t>
            </a:r>
          </a:p>
          <a:p>
            <a:pPr lvl="1" eaLnBrk="1" hangingPunct="1">
              <a:lnSpc>
                <a:spcPct val="90000"/>
              </a:lnSpc>
              <a:spcBef>
                <a:spcPts val="0"/>
              </a:spcBef>
              <a:spcAft>
                <a:spcPts val="300"/>
              </a:spcAft>
              <a:defRPr/>
            </a:pPr>
            <a:r>
              <a:rPr lang="en-US" dirty="0"/>
              <a:t>Clause 6</a:t>
            </a:r>
          </a:p>
          <a:p>
            <a:pPr lvl="1" eaLnBrk="1" hangingPunct="1">
              <a:lnSpc>
                <a:spcPct val="90000"/>
              </a:lnSpc>
              <a:spcBef>
                <a:spcPts val="0"/>
              </a:spcBef>
              <a:spcAft>
                <a:spcPts val="300"/>
              </a:spcAft>
              <a:defRPr/>
            </a:pPr>
            <a:r>
              <a:rPr lang="en-US" dirty="0"/>
              <a:t>TGbe informative annex (in particular MLO, ML architecture)</a:t>
            </a:r>
          </a:p>
          <a:p>
            <a:pPr lvl="1" eaLnBrk="1" hangingPunct="1">
              <a:lnSpc>
                <a:spcPct val="90000"/>
              </a:lnSpc>
              <a:spcBef>
                <a:spcPts val="0"/>
              </a:spcBef>
              <a:spcAft>
                <a:spcPts val="300"/>
              </a:spcAft>
              <a:defRPr/>
            </a:pPr>
            <a:r>
              <a:rPr lang="en-US" dirty="0"/>
              <a:t>Other topics?</a:t>
            </a:r>
          </a:p>
          <a:p>
            <a:pPr eaLnBrk="1" hangingPunct="1">
              <a:lnSpc>
                <a:spcPct val="90000"/>
              </a:lnSpc>
              <a:spcBef>
                <a:spcPts val="300"/>
              </a:spcBef>
              <a:spcAft>
                <a:spcPts val="600"/>
              </a:spcAft>
              <a:defRPr/>
            </a:pPr>
            <a:r>
              <a:rPr lang="en-US" sz="2800" dirty="0">
                <a:solidFill>
                  <a:srgbClr val="000000"/>
                </a:solidFill>
              </a:rPr>
              <a:t>Next steps</a:t>
            </a:r>
          </a:p>
          <a:p>
            <a:pPr marL="342900" lvl="1" indent="-342900" eaLnBrk="1" hangingPunct="1">
              <a:lnSpc>
                <a:spcPct val="90000"/>
              </a:lnSpc>
              <a:spcBef>
                <a:spcPts val="300"/>
              </a:spcBef>
              <a:buFont typeface="Arial" pitchFamily="34" charset="0"/>
              <a:buChar char="•"/>
              <a:defRPr/>
            </a:pPr>
            <a:endParaRPr lang="en-US" sz="2800" dirty="0"/>
          </a:p>
          <a:p>
            <a:pPr marL="342900" lvl="1" indent="-342900" eaLnBrk="1" hangingPunct="1">
              <a:lnSpc>
                <a:spcPct val="90000"/>
              </a:lnSpc>
              <a:spcBef>
                <a:spcPts val="300"/>
              </a:spcBef>
              <a:buFont typeface="Arial" pitchFamily="34" charset="0"/>
              <a:buChar char="•"/>
              <a:defRPr/>
            </a:pPr>
            <a:endParaRPr lang="en-US" b="1" dirty="0"/>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7337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762000"/>
            <a:ext cx="7772400" cy="533400"/>
          </a:xfrm>
        </p:spPr>
        <p:txBody>
          <a:bodyPr/>
          <a:lstStyle/>
          <a:p>
            <a:pPr eaLnBrk="1" hangingPunct="1"/>
            <a:r>
              <a:rPr lang="en-US" altLang="en-US" dirty="0"/>
              <a:t>ARC (Architecture) – Other</a:t>
            </a:r>
          </a:p>
        </p:txBody>
      </p:sp>
      <p:sp>
        <p:nvSpPr>
          <p:cNvPr id="5" name="Rectangle 2">
            <a:extLst>
              <a:ext uri="{FF2B5EF4-FFF2-40B4-BE49-F238E27FC236}">
                <a16:creationId xmlns:a16="http://schemas.microsoft.com/office/drawing/2014/main" id="{1DB52346-A1EB-460C-ADBC-95FEECACA586}"/>
              </a:ext>
            </a:extLst>
          </p:cNvPr>
          <p:cNvSpPr txBox="1">
            <a:spLocks noChangeArrowheads="1"/>
          </p:cNvSpPr>
          <p:nvPr/>
        </p:nvSpPr>
        <p:spPr bwMode="auto">
          <a:xfrm>
            <a:off x="609600" y="1295400"/>
            <a:ext cx="7924799"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2" indent="0">
              <a:spcBef>
                <a:spcPts val="300"/>
              </a:spcBef>
              <a:spcAft>
                <a:spcPts val="0"/>
              </a:spcAft>
              <a:buFontTx/>
              <a:buNone/>
              <a:defRPr/>
            </a:pPr>
            <a:r>
              <a:rPr lang="en-US" altLang="en-US" sz="2400" b="1" kern="0" dirty="0"/>
              <a:t>Other items being tracked (but not actively worked unless/until contributions):</a:t>
            </a:r>
          </a:p>
          <a:p>
            <a:pPr marL="685800" lvl="2" indent="-342900">
              <a:lnSpc>
                <a:spcPct val="90000"/>
              </a:lnSpc>
              <a:buFont typeface="Arial" pitchFamily="34" charset="0"/>
              <a:buChar char="•"/>
              <a:defRPr/>
            </a:pPr>
            <a:r>
              <a:rPr lang="en-US" sz="2000" b="1" kern="0" dirty="0"/>
              <a:t>Related to IEEE Std 802 updates:</a:t>
            </a:r>
          </a:p>
          <a:p>
            <a:pPr marL="1143000" lvl="3" indent="-342900">
              <a:lnSpc>
                <a:spcPct val="90000"/>
              </a:lnSpc>
              <a:buFont typeface="Arial" pitchFamily="34" charset="0"/>
              <a:buChar char="•"/>
              <a:defRPr/>
            </a:pPr>
            <a:r>
              <a:rPr lang="en-US" sz="2000" b="1" kern="0" dirty="0"/>
              <a:t>802.1AC mapping from ISS to 802.11 MAC SAP interface</a:t>
            </a:r>
          </a:p>
          <a:p>
            <a:pPr marL="1143000" lvl="3" indent="-342900">
              <a:lnSpc>
                <a:spcPct val="90000"/>
              </a:lnSpc>
              <a:buFont typeface="Arial" pitchFamily="34" charset="0"/>
              <a:buChar char="•"/>
              <a:defRPr/>
            </a:pPr>
            <a:r>
              <a:rPr lang="en-US" sz="2000" b="1" kern="0" dirty="0"/>
              <a:t>Consider any changes to remove 802.2/LLC terms?</a:t>
            </a:r>
          </a:p>
          <a:p>
            <a:pPr marL="1143000" lvl="3" indent="-342900">
              <a:lnSpc>
                <a:spcPct val="90000"/>
              </a:lnSpc>
              <a:buFont typeface="Arial" pitchFamily="34" charset="0"/>
              <a:buChar char="•"/>
              <a:defRPr/>
            </a:pPr>
            <a:r>
              <a:rPr lang="en-US" sz="2000" b="1" kern="0" dirty="0"/>
              <a:t>Clarifying EPD/LPD: </a:t>
            </a:r>
            <a:r>
              <a:rPr lang="en-US" sz="2000" kern="0" dirty="0">
                <a:hlinkClick r:id="rId3"/>
              </a:rPr>
              <a:t>11-20/0174r0</a:t>
            </a:r>
            <a:endParaRPr lang="en-US" sz="2000" b="1" kern="0" dirty="0">
              <a:solidFill>
                <a:schemeClr val="accent2">
                  <a:lumMod val="75000"/>
                </a:schemeClr>
              </a:solidFill>
            </a:endParaRPr>
          </a:p>
          <a:p>
            <a:pPr marL="685800" lvl="2" indent="-342900">
              <a:lnSpc>
                <a:spcPct val="90000"/>
              </a:lnSpc>
              <a:buFont typeface="Arial" pitchFamily="34" charset="0"/>
              <a:buChar char="•"/>
              <a:defRPr/>
            </a:pPr>
            <a:r>
              <a:rPr lang="en-US" sz="2000" b="1" kern="0" dirty="0"/>
              <a:t>“What is a STA?” (per </a:t>
            </a:r>
            <a:r>
              <a:rPr lang="en-US" sz="2000" b="1" kern="0" dirty="0" err="1"/>
              <a:t>REVmd</a:t>
            </a:r>
            <a:r>
              <a:rPr lang="en-US" sz="2000" b="1" kern="0" dirty="0"/>
              <a:t> discussion: </a:t>
            </a:r>
            <a:r>
              <a:rPr lang="en-US" sz="2000" kern="0"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kern="0" dirty="0"/>
              <a:t>)</a:t>
            </a:r>
          </a:p>
          <a:p>
            <a:pPr marL="685800" lvl="2" indent="-342900">
              <a:lnSpc>
                <a:spcPct val="90000"/>
              </a:lnSpc>
              <a:buFont typeface="Arial" pitchFamily="34" charset="0"/>
              <a:buChar char="•"/>
              <a:defRPr/>
            </a:pPr>
            <a:r>
              <a:rPr lang="en-US" sz="2000" b="1" kern="0" dirty="0"/>
              <a:t>Off-channel TDLS architecture</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r>
              <a:rPr lang="en-US" sz="2000" b="1" kern="0" dirty="0"/>
              <a:t>  activities</a:t>
            </a:r>
          </a:p>
        </p:txBody>
      </p:sp>
    </p:spTree>
    <p:extLst>
      <p:ext uri="{BB962C8B-B14F-4D97-AF65-F5344CB8AC3E}">
        <p14:creationId xmlns:p14="http://schemas.microsoft.com/office/powerpoint/2010/main" val="297886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Prior meeting minutes</a:t>
            </a:r>
          </a:p>
        </p:txBody>
      </p:sp>
      <p:sp>
        <p:nvSpPr>
          <p:cNvPr id="11267" name="Rectangle 3"/>
          <p:cNvSpPr>
            <a:spLocks noGrp="1" noChangeArrowheads="1"/>
          </p:cNvSpPr>
          <p:nvPr>
            <p:ph idx="1"/>
          </p:nvPr>
        </p:nvSpPr>
        <p:spPr>
          <a:xfrm>
            <a:off x="342900" y="1219200"/>
            <a:ext cx="8458200" cy="5257800"/>
          </a:xfrm>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 </a:t>
            </a:r>
            <a:r>
              <a:rPr lang="en-US" sz="2400" dirty="0">
                <a:solidFill>
                  <a:srgbClr val="000000"/>
                </a:solidFill>
                <a:highlight>
                  <a:srgbClr val="FFFF00"/>
                </a:highlight>
              </a:rPr>
              <a:t>11-22/0092</a:t>
            </a:r>
          </a:p>
          <a:p>
            <a:pPr marL="400050" lvl="1" indent="0" eaLnBrk="1" hangingPunct="1">
              <a:lnSpc>
                <a:spcPct val="90000"/>
              </a:lnSpc>
              <a:spcBef>
                <a:spcPts val="300"/>
              </a:spcBef>
              <a:buNone/>
              <a:defRPr/>
            </a:pPr>
            <a:r>
              <a:rPr lang="en-US" sz="2400" b="1" dirty="0">
                <a:solidFill>
                  <a:srgbClr val="000000"/>
                </a:solidFill>
              </a:rPr>
              <a:t>Feb telecons:</a:t>
            </a:r>
          </a:p>
          <a:p>
            <a:pPr lvl="1" indent="-342900" eaLnBrk="1" hangingPunct="1">
              <a:lnSpc>
                <a:spcPct val="90000"/>
              </a:lnSpc>
              <a:spcBef>
                <a:spcPts val="300"/>
              </a:spcBef>
              <a:defRPr/>
            </a:pPr>
            <a:r>
              <a:rPr lang="en-US" sz="2400" dirty="0">
                <a:solidFill>
                  <a:srgbClr val="000000"/>
                </a:solidFill>
              </a:rPr>
              <a:t>Feb 24</a:t>
            </a:r>
            <a:r>
              <a:rPr lang="en-US" sz="2400" dirty="0">
                <a:solidFill>
                  <a:srgbClr val="000000"/>
                </a:solidFill>
                <a:highlight>
                  <a:srgbClr val="FFFF00"/>
                </a:highlight>
              </a:rPr>
              <a:t>: 11-22/0385</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 </a:t>
            </a:r>
          </a:p>
          <a:p>
            <a:pPr marL="457200" indent="-457200">
              <a:lnSpc>
                <a:spcPct val="90000"/>
              </a:lnSpc>
              <a:spcBef>
                <a:spcPts val="0"/>
              </a:spcBef>
              <a:spcAft>
                <a:spcPts val="600"/>
              </a:spcAft>
              <a:buFont typeface="Arial" panose="020B0604020202020204" pitchFamily="34" charset="0"/>
              <a:buChar char="•"/>
              <a:defRPr/>
            </a:pPr>
            <a:r>
              <a:rPr lang="en-US" dirty="0"/>
              <a:t>Seconded: </a:t>
            </a:r>
          </a:p>
          <a:p>
            <a:pPr marL="457200" indent="-457200">
              <a:lnSpc>
                <a:spcPct val="90000"/>
              </a:lnSpc>
              <a:spcBef>
                <a:spcPts val="0"/>
              </a:spcBef>
              <a:spcAft>
                <a:spcPts val="600"/>
              </a:spcAft>
              <a:buFont typeface="Arial" panose="020B0604020202020204" pitchFamily="34" charset="0"/>
              <a:buChar char="•"/>
              <a:defRPr/>
            </a:pPr>
            <a:r>
              <a:rPr lang="en-US" dirty="0"/>
              <a:t>Result: </a:t>
            </a:r>
          </a:p>
          <a:p>
            <a:pPr marL="342900" lvl="1" indent="-342900" eaLnBrk="1" hangingPunct="1">
              <a:lnSpc>
                <a:spcPct val="90000"/>
              </a:lnSpc>
              <a:spcBef>
                <a:spcPts val="300"/>
              </a:spcBef>
              <a:buFont typeface="Arial" pitchFamily="34" charset="0"/>
              <a:buChar char="•"/>
              <a:defRPr/>
            </a:pPr>
            <a:endParaRPr lang="en-US" sz="1800" dirty="0"/>
          </a:p>
        </p:txBody>
      </p:sp>
    </p:spTree>
    <p:extLst>
      <p:ext uri="{BB962C8B-B14F-4D97-AF65-F5344CB8AC3E}">
        <p14:creationId xmlns:p14="http://schemas.microsoft.com/office/powerpoint/2010/main" val="7109799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March 2022, Plenary meetings (Teleconferences)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Annex G way forward – Step 2</a:t>
            </a:r>
            <a:endParaRPr lang="en-US" altLang="en-US" dirty="0"/>
          </a:p>
        </p:txBody>
      </p:sp>
      <p:sp>
        <p:nvSpPr>
          <p:cNvPr id="11267" name="Rectangle 3"/>
          <p:cNvSpPr>
            <a:spLocks noGrp="1" noChangeArrowheads="1"/>
          </p:cNvSpPr>
          <p:nvPr>
            <p:ph idx="1"/>
          </p:nvPr>
        </p:nvSpPr>
        <p:spPr>
          <a:xfrm>
            <a:off x="342900" y="1371600"/>
            <a:ext cx="8458200" cy="5029200"/>
          </a:xfrm>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Replace Annex G with some other notation/style –</a:t>
            </a:r>
            <a:r>
              <a:rPr lang="en-US" sz="2400" dirty="0">
                <a:hlinkClick r:id="rId3"/>
              </a:rPr>
              <a:t>11-21/1797r2</a:t>
            </a:r>
            <a:r>
              <a:rPr lang="en-US" sz="2400" dirty="0"/>
              <a:t> – Harry </a:t>
            </a:r>
            <a:r>
              <a:rPr lang="en-US" sz="2400" dirty="0" err="1"/>
              <a:t>Bims</a:t>
            </a:r>
            <a:endParaRPr lang="en-US" sz="2400" dirty="0"/>
          </a:p>
          <a:p>
            <a:pPr marL="742950" lvl="2" indent="-400050" eaLnBrk="1" hangingPunct="1">
              <a:lnSpc>
                <a:spcPct val="90000"/>
              </a:lnSpc>
              <a:spcBef>
                <a:spcPts val="300"/>
              </a:spcBef>
              <a:buFont typeface="Arial" pitchFamily="34" charset="0"/>
              <a:buChar char="•"/>
              <a:defRPr/>
            </a:pPr>
            <a:r>
              <a:rPr lang="en-US" sz="2400" dirty="0"/>
              <a:t>The need for Frame Exchange Sequences: </a:t>
            </a:r>
            <a:r>
              <a:rPr lang="en-US" sz="2400" dirty="0">
                <a:hlinkClick r:id="rId4"/>
              </a:rPr>
              <a:t>11-22/0101r0</a:t>
            </a:r>
            <a:r>
              <a:rPr lang="en-US" sz="2400" dirty="0"/>
              <a:t>  – Harry </a:t>
            </a:r>
            <a:r>
              <a:rPr lang="en-US" sz="2400" dirty="0" err="1"/>
              <a:t>Bims</a:t>
            </a:r>
            <a:endParaRPr lang="en-US" sz="24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646695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IEEE Std 802 revision</a:t>
            </a:r>
            <a:endParaRPr lang="en-US" altLang="en-US" dirty="0"/>
          </a:p>
        </p:txBody>
      </p:sp>
      <p:sp>
        <p:nvSpPr>
          <p:cNvPr id="11267" name="Rectangle 3"/>
          <p:cNvSpPr>
            <a:spLocks noGrp="1" noChangeArrowheads="1"/>
          </p:cNvSpPr>
          <p:nvPr>
            <p:ph idx="1"/>
          </p:nvPr>
        </p:nvSpPr>
        <p:spPr>
          <a:xfrm>
            <a:off x="342900" y="1219200"/>
            <a:ext cx="8458200" cy="5181600"/>
          </a:xfrm>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hlinkClick r:id="rId3"/>
              </a:rPr>
              <a:t>https://mentor.ieee.org/802.11/dcn/22/11-22-0090-00-0000-802-technical-plenary-liaison-report.ppt</a:t>
            </a:r>
            <a:r>
              <a:rPr lang="en-US" sz="2800" dirty="0"/>
              <a:t> </a:t>
            </a:r>
          </a:p>
          <a:p>
            <a:pPr marL="457200" indent="-457200">
              <a:lnSpc>
                <a:spcPct val="90000"/>
              </a:lnSpc>
              <a:spcBef>
                <a:spcPts val="300"/>
              </a:spcBef>
              <a:spcAft>
                <a:spcPts val="0"/>
              </a:spcAft>
              <a:buFont typeface="Arial" panose="020B0604020202020204" pitchFamily="34" charset="0"/>
              <a:buChar char="•"/>
              <a:defRPr/>
            </a:pPr>
            <a:r>
              <a:rPr lang="en-US" sz="2800" dirty="0" err="1"/>
              <a:t>Nendica</a:t>
            </a:r>
            <a:r>
              <a:rPr lang="en-US" sz="2800" dirty="0"/>
              <a:t> calls are discussing and drafting PAR/CSD(s), Thursdays 9am ET</a:t>
            </a:r>
          </a:p>
          <a:p>
            <a:pPr marL="457200" indent="-457200">
              <a:lnSpc>
                <a:spcPct val="90000"/>
              </a:lnSpc>
              <a:spcBef>
                <a:spcPts val="300"/>
              </a:spcBef>
              <a:spcAft>
                <a:spcPts val="0"/>
              </a:spcAft>
              <a:buFont typeface="Arial" panose="020B0604020202020204" pitchFamily="34" charset="0"/>
              <a:buChar char="•"/>
              <a:defRPr/>
            </a:pPr>
            <a:r>
              <a:rPr lang="en-US" sz="2800" dirty="0">
                <a:effectLst/>
                <a:ea typeface="Calibri" panose="020F0502020204030204" pitchFamily="34" charset="0"/>
                <a:hlinkClick r:id="rId4"/>
              </a:rPr>
              <a:t>https://mentor.ieee.org/802.1/dcn/21/1-21-0076-08-ICne-draft-ella-report.pdf</a:t>
            </a:r>
            <a:r>
              <a:rPr lang="en-US" sz="2800" dirty="0">
                <a:effectLst/>
                <a:ea typeface="Calibri" panose="020F0502020204030204" pitchFamily="34" charset="0"/>
              </a:rPr>
              <a:t> has some “draft</a:t>
            </a:r>
            <a:r>
              <a:rPr lang="en-US" sz="2800" dirty="0">
                <a:ea typeface="Calibri" panose="020F0502020204030204" pitchFamily="34" charset="0"/>
              </a:rPr>
              <a:t>” PAR text</a:t>
            </a:r>
          </a:p>
          <a:p>
            <a:pPr marL="457200" indent="-457200">
              <a:lnSpc>
                <a:spcPct val="90000"/>
              </a:lnSpc>
              <a:spcBef>
                <a:spcPts val="300"/>
              </a:spcBef>
              <a:spcAft>
                <a:spcPts val="0"/>
              </a:spcAft>
              <a:buFont typeface="Arial" panose="020B0604020202020204" pitchFamily="34" charset="0"/>
              <a:buChar char="•"/>
              <a:defRPr/>
            </a:pPr>
            <a:r>
              <a:rPr lang="en-US" sz="2800" dirty="0"/>
              <a:t>ARC response/comment on the direction for the project(s); and on the draft PAR text?</a:t>
            </a:r>
          </a:p>
          <a:p>
            <a:pPr marL="0" indent="-400050" eaLnBrk="1" hangingPunct="1">
              <a:lnSpc>
                <a:spcPct val="90000"/>
              </a:lnSpc>
              <a:spcBef>
                <a:spcPts val="300"/>
              </a:spcBef>
              <a:buFont typeface="Arial" pitchFamily="34" charset="0"/>
              <a:buChar char="•"/>
              <a:defRPr/>
            </a:pPr>
            <a:endParaRPr lang="en-US" dirty="0"/>
          </a:p>
          <a:p>
            <a:pPr marL="0" indent="-400050" eaLnBrk="1" hangingPunct="1">
              <a:lnSpc>
                <a:spcPct val="90000"/>
              </a:lnSpc>
              <a:spcBef>
                <a:spcPts val="300"/>
              </a:spcBef>
              <a:buFont typeface="Arial" pitchFamily="34" charset="0"/>
              <a:buChar char="•"/>
              <a:defRPr/>
            </a:pPr>
            <a:r>
              <a:rPr lang="en-US" dirty="0"/>
              <a:t>Potential 802.11 items in this work/related to it: </a:t>
            </a:r>
          </a:p>
          <a:p>
            <a:pPr marL="1143000" lvl="3" indent="-342900">
              <a:lnSpc>
                <a:spcPct val="90000"/>
              </a:lnSpc>
              <a:buFont typeface="Arial" pitchFamily="34" charset="0"/>
              <a:buChar char="•"/>
              <a:defRPr/>
            </a:pPr>
            <a:r>
              <a:rPr lang="en-US" sz="2000" dirty="0"/>
              <a:t>Review 802.1AC mapping from ISS to 802.11 MAC SAP interface</a:t>
            </a:r>
          </a:p>
          <a:p>
            <a:pPr marL="1143000" lvl="3" indent="-342900">
              <a:lnSpc>
                <a:spcPct val="90000"/>
              </a:lnSpc>
              <a:buFont typeface="Arial" pitchFamily="34" charset="0"/>
              <a:buChar char="•"/>
              <a:defRPr/>
            </a:pPr>
            <a:r>
              <a:rPr lang="en-US" sz="2000" kern="0" dirty="0"/>
              <a:t>Consider any changes to remove 802.2/LLC terms?</a:t>
            </a:r>
          </a:p>
          <a:p>
            <a:pPr marL="1143000" lvl="3" indent="-342900">
              <a:lnSpc>
                <a:spcPct val="90000"/>
              </a:lnSpc>
              <a:buFont typeface="Arial" pitchFamily="34" charset="0"/>
              <a:buChar char="•"/>
              <a:defRPr/>
            </a:pPr>
            <a:r>
              <a:rPr lang="en-US" sz="2000" kern="0" dirty="0"/>
              <a:t>Clarifying EPD/LPD: </a:t>
            </a:r>
            <a:r>
              <a:rPr lang="en-US" sz="2000" kern="0" dirty="0">
                <a:hlinkClick r:id="rId5"/>
              </a:rPr>
              <a:t>11-20/0174r0</a:t>
            </a:r>
            <a:endParaRPr lang="en-US" sz="2000" kern="0" dirty="0">
              <a:solidFill>
                <a:schemeClr val="accent2">
                  <a:lumMod val="75000"/>
                </a:schemeClr>
              </a:solidFill>
            </a:endParaRPr>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23266342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Clause 6</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Clause 6 purpose and value?</a:t>
            </a:r>
          </a:p>
          <a:p>
            <a:pPr marL="400050" lvl="1" indent="-400050" eaLnBrk="1" hangingPunct="1">
              <a:lnSpc>
                <a:spcPct val="90000"/>
              </a:lnSpc>
              <a:spcBef>
                <a:spcPts val="300"/>
              </a:spcBef>
              <a:buFont typeface="Arial" pitchFamily="34" charset="0"/>
              <a:buChar char="•"/>
              <a:defRPr/>
            </a:pPr>
            <a:r>
              <a:rPr lang="en-US" sz="2200" dirty="0">
                <a:hlinkClick r:id="rId3"/>
              </a:rPr>
              <a:t>11-21/1774r0</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4"/>
              </a:rPr>
              <a:t>1</a:t>
            </a:r>
            <a:r>
              <a:rPr lang="en-US" sz="2200" dirty="0">
                <a:hlinkClick r:id="rId4"/>
              </a:rPr>
              <a:t>1-21/1822r2</a:t>
            </a:r>
            <a:r>
              <a:rPr lang="en-US" sz="2200" dirty="0"/>
              <a:t> – Graham Smith</a:t>
            </a:r>
          </a:p>
          <a:p>
            <a:pPr marL="400050" lvl="1" indent="-400050" eaLnBrk="1" hangingPunct="1">
              <a:lnSpc>
                <a:spcPct val="90000"/>
              </a:lnSpc>
              <a:spcBef>
                <a:spcPts val="300"/>
              </a:spcBef>
              <a:buFont typeface="Arial" pitchFamily="34" charset="0"/>
              <a:buChar char="•"/>
              <a:defRPr/>
            </a:pPr>
            <a:r>
              <a:rPr lang="en-US" sz="2200" dirty="0">
                <a:hlinkClick r:id="rId5"/>
              </a:rPr>
              <a:t>11-22/0413r0</a:t>
            </a:r>
            <a:r>
              <a:rPr lang="en-US" sz="2200" b="0" dirty="0"/>
              <a:t> – Graham Smith</a:t>
            </a:r>
          </a:p>
          <a:p>
            <a:pPr marL="0" indent="-400050" eaLnBrk="1" hangingPunct="1">
              <a:lnSpc>
                <a:spcPct val="90000"/>
              </a:lnSpc>
              <a:spcBef>
                <a:spcPts val="300"/>
              </a:spcBef>
              <a:buFont typeface="Arial" pitchFamily="34" charset="0"/>
              <a:buChar char="•"/>
              <a:defRPr/>
            </a:pPr>
            <a:endParaRPr lang="en-US" sz="2000" b="0" dirty="0"/>
          </a:p>
          <a:p>
            <a:pPr marL="0" indent="0" eaLnBrk="1" hangingPunct="1">
              <a:lnSpc>
                <a:spcPct val="90000"/>
              </a:lnSpc>
              <a:spcBef>
                <a:spcPts val="300"/>
              </a:spcBef>
              <a:buNone/>
              <a:defRPr/>
            </a:pPr>
            <a:r>
              <a:rPr lang="en-US" dirty="0"/>
              <a:t>Brainstorming:</a:t>
            </a:r>
          </a:p>
          <a:p>
            <a:pPr marL="0" indent="-400050" eaLnBrk="1" hangingPunct="1">
              <a:lnSpc>
                <a:spcPct val="90000"/>
              </a:lnSpc>
              <a:spcBef>
                <a:spcPts val="300"/>
              </a:spcBef>
              <a:buFont typeface="Arial" pitchFamily="34" charset="0"/>
              <a:buChar char="•"/>
              <a:defRPr/>
            </a:pPr>
            <a:r>
              <a:rPr lang="en-US" sz="2000" b="0" dirty="0"/>
              <a:t>Basis of template is that SAP primitives parameters match the fields in the protocol, for most of the Management/Control/Extended frames</a:t>
            </a:r>
          </a:p>
          <a:p>
            <a:pPr marL="0" indent="-400050" eaLnBrk="1" hangingPunct="1">
              <a:lnSpc>
                <a:spcPct val="90000"/>
              </a:lnSpc>
              <a:spcBef>
                <a:spcPts val="300"/>
              </a:spcBef>
              <a:buFont typeface="Arial" pitchFamily="34" charset="0"/>
              <a:buChar char="•"/>
              <a:defRPr/>
            </a:pPr>
            <a:r>
              <a:rPr lang="en-US" sz="2000" b="0" dirty="0"/>
              <a:t>Note that there are some clear exceptions: START, SETKEYS, etc.</a:t>
            </a:r>
          </a:p>
          <a:p>
            <a:pPr marL="0" indent="-400050" eaLnBrk="1" hangingPunct="1">
              <a:lnSpc>
                <a:spcPct val="90000"/>
              </a:lnSpc>
              <a:spcBef>
                <a:spcPts val="300"/>
              </a:spcBef>
              <a:buFont typeface="Arial" pitchFamily="34" charset="0"/>
              <a:buChar char="•"/>
              <a:defRPr/>
            </a:pPr>
            <a:r>
              <a:rPr lang="en-US" sz="2000" b="0" dirty="0"/>
              <a:t>Information that is useful/important:</a:t>
            </a:r>
          </a:p>
          <a:p>
            <a:pPr marL="742950" lvl="2" indent="-400050" eaLnBrk="1" hangingPunct="1">
              <a:lnSpc>
                <a:spcPct val="90000"/>
              </a:lnSpc>
              <a:spcBef>
                <a:spcPts val="300"/>
              </a:spcBef>
              <a:buFont typeface="Arial" pitchFamily="34" charset="0"/>
              <a:buChar char="•"/>
              <a:defRPr/>
            </a:pPr>
            <a:r>
              <a:rPr lang="en-US" dirty="0"/>
              <a:t>What parameters/information is not passed in/out (assumed to be managed internally to the MAC or MLME)?</a:t>
            </a:r>
          </a:p>
          <a:p>
            <a:pPr marL="742950" lvl="2" indent="-400050" eaLnBrk="1" hangingPunct="1">
              <a:lnSpc>
                <a:spcPct val="90000"/>
              </a:lnSpc>
              <a:spcBef>
                <a:spcPts val="300"/>
              </a:spcBef>
              <a:buFont typeface="Arial" pitchFamily="34" charset="0"/>
              <a:buChar char="•"/>
              <a:defRPr/>
            </a:pPr>
            <a:r>
              <a:rPr lang="en-US" b="0" dirty="0"/>
              <a:t>What parameters/information that is passed in/out is not in protocol frames?</a:t>
            </a:r>
          </a:p>
          <a:p>
            <a:pPr marL="400050" lvl="1" indent="-400050" eaLnBrk="1" hangingPunct="1">
              <a:lnSpc>
                <a:spcPct val="90000"/>
              </a:lnSpc>
              <a:spcBef>
                <a:spcPts val="300"/>
              </a:spcBef>
              <a:buFont typeface="Arial" pitchFamily="34" charset="0"/>
              <a:buChar char="•"/>
              <a:defRPr/>
            </a:pPr>
            <a:r>
              <a:rPr lang="en-US" dirty="0"/>
              <a:t>Review references to 6.3 subclauses</a:t>
            </a:r>
          </a:p>
          <a:p>
            <a:pPr marL="400050" lvl="1" indent="-400050" eaLnBrk="1" hangingPunct="1">
              <a:lnSpc>
                <a:spcPct val="90000"/>
              </a:lnSpc>
              <a:spcBef>
                <a:spcPts val="300"/>
              </a:spcBef>
              <a:buFont typeface="Arial" pitchFamily="34" charset="0"/>
              <a:buChar char="•"/>
              <a:defRPr/>
            </a:pPr>
            <a:r>
              <a:rPr lang="en-US" b="0" dirty="0"/>
              <a:t>Review references from 6.3 subclauses to other clauses</a:t>
            </a:r>
          </a:p>
          <a:p>
            <a:pPr marL="400050" lvl="1" indent="-400050" eaLnBrk="1" hangingPunct="1">
              <a:lnSpc>
                <a:spcPct val="90000"/>
              </a:lnSpc>
              <a:spcBef>
                <a:spcPts val="300"/>
              </a:spcBef>
              <a:buFont typeface="Arial" pitchFamily="34" charset="0"/>
              <a:buChar char="•"/>
              <a:defRPr/>
            </a:pPr>
            <a:endParaRPr lang="en-US" b="0" dirty="0"/>
          </a:p>
          <a:p>
            <a:pPr marL="742950" lvl="2" indent="-400050" eaLnBrk="1" hangingPunct="1">
              <a:lnSpc>
                <a:spcPct val="90000"/>
              </a:lnSpc>
              <a:spcBef>
                <a:spcPts val="300"/>
              </a:spcBef>
              <a:buFont typeface="Arial" pitchFamily="34" charset="0"/>
              <a:buChar char="•"/>
              <a:defRPr/>
            </a:pPr>
            <a:endParaRPr lang="en-US" sz="1600" b="0" dirty="0"/>
          </a:p>
        </p:txBody>
      </p:sp>
    </p:spTree>
    <p:extLst>
      <p:ext uri="{BB962C8B-B14F-4D97-AF65-F5344CB8AC3E}">
        <p14:creationId xmlns:p14="http://schemas.microsoft.com/office/powerpoint/2010/main" val="1421376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dirty="0">
                <a:solidFill>
                  <a:srgbClr val="000000"/>
                </a:solidFill>
              </a:rPr>
              <a:t>TGbe informative annex</a:t>
            </a:r>
            <a:endParaRPr lang="en-US" altLang="en-US" dirty="0"/>
          </a:p>
        </p:txBody>
      </p:sp>
      <p:sp>
        <p:nvSpPr>
          <p:cNvPr id="11267" name="Rectangle 3"/>
          <p:cNvSpPr>
            <a:spLocks noGrp="1" noChangeArrowheads="1"/>
          </p:cNvSpPr>
          <p:nvPr>
            <p:ph idx="1"/>
          </p:nvPr>
        </p:nvSpPr>
        <p:spPr>
          <a:xfrm>
            <a:off x="685800" y="1371600"/>
            <a:ext cx="7620000" cy="5029200"/>
          </a:xfrm>
        </p:spPr>
        <p:txBody>
          <a:bodyPr/>
          <a:lstStyle/>
          <a:p>
            <a:pPr marL="0" indent="0" eaLnBrk="1" hangingPunct="1">
              <a:lnSpc>
                <a:spcPct val="90000"/>
              </a:lnSpc>
              <a:spcBef>
                <a:spcPts val="1200"/>
              </a:spcBef>
              <a:spcAft>
                <a:spcPts val="600"/>
              </a:spcAft>
              <a:buNone/>
              <a:defRPr/>
            </a:pPr>
            <a:r>
              <a:rPr lang="en-US" sz="2800" dirty="0">
                <a:solidFill>
                  <a:srgbClr val="000000"/>
                </a:solidFill>
              </a:rPr>
              <a:t>What content (brainstorming)?</a:t>
            </a:r>
          </a:p>
          <a:p>
            <a:pPr marL="400050" lvl="1" indent="-400050" eaLnBrk="1" hangingPunct="1">
              <a:lnSpc>
                <a:spcPct val="90000"/>
              </a:lnSpc>
              <a:spcBef>
                <a:spcPts val="300"/>
              </a:spcBef>
              <a:buFont typeface="Arial" pitchFamily="34" charset="0"/>
              <a:buChar char="•"/>
              <a:defRPr/>
            </a:pPr>
            <a:r>
              <a:rPr lang="en-US" sz="2200" dirty="0"/>
              <a:t> </a:t>
            </a:r>
          </a:p>
          <a:p>
            <a:pPr marL="0" indent="0" eaLnBrk="1" hangingPunct="1">
              <a:lnSpc>
                <a:spcPct val="90000"/>
              </a:lnSpc>
              <a:spcBef>
                <a:spcPts val="300"/>
              </a:spcBef>
              <a:buNone/>
              <a:defRPr/>
            </a:pPr>
            <a:endParaRPr lang="en-US" sz="2600" dirty="0"/>
          </a:p>
          <a:p>
            <a:pPr marL="400050" lvl="1" indent="-400050" eaLnBrk="1" hangingPunct="1">
              <a:lnSpc>
                <a:spcPct val="90000"/>
              </a:lnSpc>
              <a:spcBef>
                <a:spcPts val="300"/>
              </a:spcBef>
              <a:buFont typeface="Arial" pitchFamily="34" charset="0"/>
              <a:buChar char="•"/>
              <a:defRPr/>
            </a:pPr>
            <a:endParaRPr lang="en-US" sz="1600" b="0" dirty="0"/>
          </a:p>
          <a:p>
            <a:pPr marL="0" indent="-400050" eaLnBrk="1" hangingPunct="1">
              <a:lnSpc>
                <a:spcPct val="90000"/>
              </a:lnSpc>
              <a:spcBef>
                <a:spcPts val="300"/>
              </a:spcBef>
              <a:buFont typeface="Arial" pitchFamily="34" charset="0"/>
              <a:buChar char="•"/>
              <a:defRPr/>
            </a:pPr>
            <a:endParaRPr lang="en-US" sz="2000" b="0" dirty="0"/>
          </a:p>
        </p:txBody>
      </p:sp>
    </p:spTree>
    <p:extLst>
      <p:ext uri="{BB962C8B-B14F-4D97-AF65-F5344CB8AC3E}">
        <p14:creationId xmlns:p14="http://schemas.microsoft.com/office/powerpoint/2010/main" val="1118972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Next steps</a:t>
            </a:r>
          </a:p>
        </p:txBody>
      </p:sp>
      <p:sp>
        <p:nvSpPr>
          <p:cNvPr id="50179" name="Rectangle 3"/>
          <p:cNvSpPr>
            <a:spLocks noGrp="1" noChangeArrowheads="1"/>
          </p:cNvSpPr>
          <p:nvPr>
            <p:ph idx="1"/>
          </p:nvPr>
        </p:nvSpPr>
        <p:spPr>
          <a:xfrm>
            <a:off x="685800" y="1524000"/>
            <a:ext cx="7772400" cy="4876800"/>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Clause 6</a:t>
            </a:r>
          </a:p>
          <a:p>
            <a:pPr lvl="1" eaLnBrk="1" hangingPunct="1">
              <a:spcBef>
                <a:spcPts val="300"/>
              </a:spcBef>
            </a:pPr>
            <a:r>
              <a:rPr lang="en-US" altLang="en-US" dirty="0"/>
              <a:t>IEEE Std 802 projects</a:t>
            </a:r>
          </a:p>
          <a:p>
            <a:pPr lvl="1" eaLnBrk="1" hangingPunct="1">
              <a:spcBef>
                <a:spcPts val="300"/>
              </a:spcBef>
            </a:pPr>
            <a:r>
              <a:rPr lang="en-US" altLang="en-US" dirty="0"/>
              <a:t>TGbe/MLO informative annex</a:t>
            </a:r>
          </a:p>
          <a:p>
            <a:pPr eaLnBrk="1" hangingPunct="1">
              <a:spcBef>
                <a:spcPts val="300"/>
              </a:spcBef>
            </a:pPr>
            <a:r>
              <a:rPr lang="en-US" altLang="en-US" dirty="0"/>
              <a:t>May interim planning</a:t>
            </a:r>
          </a:p>
          <a:p>
            <a:pPr lvl="1" eaLnBrk="1" hangingPunct="1">
              <a:spcBef>
                <a:spcPts val="300"/>
              </a:spcBef>
            </a:pPr>
            <a:r>
              <a:rPr lang="en-US" altLang="en-US" dirty="0"/>
              <a:t>2 slots</a:t>
            </a:r>
          </a:p>
          <a:p>
            <a:pPr lvl="1" eaLnBrk="1" hangingPunct="1">
              <a:spcBef>
                <a:spcPts val="300"/>
              </a:spcBef>
            </a:pPr>
            <a:r>
              <a:rPr lang="en-US" altLang="en-US" dirty="0"/>
              <a:t>Topics: </a:t>
            </a:r>
          </a:p>
          <a:p>
            <a:pPr eaLnBrk="1" hangingPunct="1">
              <a:spcBef>
                <a:spcPts val="300"/>
              </a:spcBef>
            </a:pPr>
            <a:r>
              <a:rPr lang="en-US" altLang="en-US" dirty="0"/>
              <a:t>Next Teleconference(s):</a:t>
            </a:r>
          </a:p>
          <a:p>
            <a:pPr lvl="1" eaLnBrk="1" hangingPunct="1">
              <a:spcBef>
                <a:spcPts val="300"/>
              </a:spcBef>
            </a:pPr>
            <a:r>
              <a:rPr lang="en-US" altLang="en-US" dirty="0"/>
              <a:t>Mar to May teleconference plan…  How many telecons?  2?</a:t>
            </a:r>
          </a:p>
          <a:p>
            <a:pPr lvl="2" eaLnBrk="1" hangingPunct="1">
              <a:spcBef>
                <a:spcPts val="300"/>
              </a:spcBef>
            </a:pPr>
            <a:r>
              <a:rPr lang="en-US" altLang="en-US" dirty="0"/>
              <a:t>Conflicts to avoid: TGbe, </a:t>
            </a:r>
            <a:r>
              <a:rPr lang="en-US" altLang="en-US" dirty="0" err="1"/>
              <a:t>REVme</a:t>
            </a:r>
            <a:r>
              <a:rPr lang="en-US" altLang="en-US" dirty="0"/>
              <a:t>, </a:t>
            </a:r>
            <a:r>
              <a:rPr lang="en-US" altLang="en-US" dirty="0" err="1"/>
              <a:t>TGbd</a:t>
            </a:r>
            <a:r>
              <a:rPr lang="en-US" altLang="en-US" dirty="0"/>
              <a:t>, TGbh</a:t>
            </a:r>
          </a:p>
          <a:p>
            <a:pPr lvl="2" eaLnBrk="1" hangingPunct="1">
              <a:spcBef>
                <a:spcPts val="300"/>
              </a:spcBef>
            </a:pPr>
            <a:r>
              <a:rPr lang="en-US" altLang="en-US" dirty="0"/>
              <a:t>Monday 1PM ET?  Thursday 7PM ET?</a:t>
            </a:r>
          </a:p>
          <a:p>
            <a:pPr lvl="2" eaLnBrk="1" hangingPunct="1">
              <a:spcBef>
                <a:spcPts val="300"/>
              </a:spcBef>
            </a:pPr>
            <a:r>
              <a:rPr lang="en-US" altLang="en-US" dirty="0"/>
              <a:t>Dates to avoid??</a:t>
            </a:r>
          </a:p>
          <a:p>
            <a:pPr lvl="1" eaLnBrk="1" hangingPunct="1">
              <a:spcBef>
                <a:spcPts val="300"/>
              </a:spcBef>
            </a:pPr>
            <a:r>
              <a:rPr lang="en-US" altLang="en-US" dirty="0"/>
              <a:t>Will be coordinated with other TG chairs, and announced later</a:t>
            </a:r>
          </a:p>
        </p:txBody>
      </p:sp>
    </p:spTree>
    <p:extLst>
      <p:ext uri="{BB962C8B-B14F-4D97-AF65-F5344CB8AC3E}">
        <p14:creationId xmlns:p14="http://schemas.microsoft.com/office/powerpoint/2010/main" val="3476794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March 2022 Plenary Session</a:t>
            </a:r>
          </a:p>
          <a:p>
            <a:pPr eaLnBrk="1" hangingPunct="1"/>
            <a:endParaRPr lang="en-US" altLang="en-US" sz="2000" dirty="0"/>
          </a:p>
          <a:p>
            <a:pPr eaLnBrk="1" hangingPunct="1"/>
            <a:r>
              <a:rPr lang="en-US" altLang="en-US" sz="2000" dirty="0"/>
              <a:t>Chair: Mark Hamilton (Ruckus/CommScope)</a:t>
            </a:r>
          </a:p>
          <a:p>
            <a:pPr eaLnBrk="1" hangingPunct="1"/>
            <a:r>
              <a:rPr lang="en-US" altLang="en-US" sz="2000" dirty="0"/>
              <a:t>Vice Chair &amp; Sec’y: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Plenary session</a:t>
            </a:r>
          </a:p>
        </p:txBody>
      </p:sp>
      <p:sp>
        <p:nvSpPr>
          <p:cNvPr id="3" name="Content Placeholder 2"/>
          <p:cNvSpPr>
            <a:spLocks noGrp="1"/>
          </p:cNvSpPr>
          <p:nvPr>
            <p:ph idx="1"/>
          </p:nvPr>
        </p:nvSpPr>
        <p:spPr>
          <a:xfrm>
            <a:off x="685801" y="1828800"/>
            <a:ext cx="7770813" cy="4648200"/>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here </a:t>
            </a:r>
            <a:r>
              <a:rPr lang="en-US" dirty="0">
                <a:hlinkClick r:id="rId3"/>
              </a:rPr>
              <a:t>https://802world.org/plenary/</a:t>
            </a: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857251" y="2571750"/>
            <a:ext cx="7429500" cy="628650"/>
          </a:xfrm>
        </p:spPr>
        <p:txBody>
          <a:bodyPr/>
          <a:lstStyle/>
          <a:p>
            <a:r>
              <a:rPr lang="en-US" altLang="en-US" sz="2100" dirty="0"/>
              <a:t>Please announce your affiliation when you first address the group during a meeting slot</a:t>
            </a:r>
          </a:p>
          <a:p>
            <a:endParaRPr lang="en-US" sz="2100" dirty="0"/>
          </a:p>
        </p:txBody>
      </p:sp>
    </p:spTree>
    <p:extLst>
      <p:ext uri="{BB962C8B-B14F-4D97-AF65-F5344CB8AC3E}">
        <p14:creationId xmlns:p14="http://schemas.microsoft.com/office/powerpoint/2010/main" val="159547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342900" lvl="1" indent="0" algn="ctr">
              <a:defRPr/>
            </a:pPr>
            <a:r>
              <a:rPr lang="en-US" altLang="en-US" sz="2400" b="1" dirty="0">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1500" dirty="0">
                <a:latin typeface="Calibri" pitchFamily="34" charset="0"/>
                <a:cs typeface="Calibri" pitchFamily="34" charset="0"/>
              </a:rPr>
              <a:t>Cause an LOA to be submitted to the IEEE-SA (patcom@ieee.org);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1500" dirty="0">
              <a:latin typeface="Calibri" pitchFamily="34" charset="0"/>
              <a:cs typeface="Calibri" pitchFamily="34" charset="0"/>
            </a:endParaRPr>
          </a:p>
          <a:p>
            <a:pPr>
              <a:buSzPct val="150000"/>
              <a:buFont typeface="Arial" panose="020B0604020202020204" pitchFamily="34" charset="0"/>
              <a:buChar char="•"/>
              <a:defRPr/>
            </a:pPr>
            <a:r>
              <a:rPr lang="en-US" altLang="en-US" sz="1500" dirty="0">
                <a:latin typeface="Calibri" pitchFamily="34" charset="0"/>
                <a:cs typeface="Calibri" pitchFamily="34" charset="0"/>
              </a:rPr>
              <a:t>Speak up now and respond to this Call for Potentially Essential Patents</a:t>
            </a:r>
          </a:p>
          <a:p>
            <a:pPr marL="0" indent="0">
              <a:defRPr/>
            </a:pPr>
            <a:r>
              <a:rPr lang="en-US" altLang="en-US" sz="15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1500" dirty="0">
                <a:latin typeface="Calibri" pitchFamily="34" charset="0"/>
                <a:cs typeface="Calibri" pitchFamily="34" charset="0"/>
              </a:rPr>
            </a:br>
            <a:endParaRPr lang="en-US" altLang="en-US" sz="1500" dirty="0">
              <a:latin typeface="Calibri" pitchFamily="34" charset="0"/>
              <a:cs typeface="Calibri" pitchFamily="34"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685801" y="2170511"/>
            <a:ext cx="7770813" cy="3257550"/>
          </a:xfrm>
        </p:spPr>
        <p:txBody>
          <a:bodyPr/>
          <a:lstStyle/>
          <a:p>
            <a:pPr>
              <a:lnSpc>
                <a:spcPct val="80000"/>
              </a:lnSpc>
              <a:spcAft>
                <a:spcPct val="40000"/>
              </a:spcAft>
              <a:buSzPct val="150000"/>
              <a:buFont typeface="Arial" panose="020B0604020202020204" pitchFamily="34" charset="0"/>
              <a:buChar char="•"/>
              <a:defRPr/>
            </a:pPr>
            <a:r>
              <a:rPr lang="en-US" altLang="en-US" sz="15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2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350" b="1" dirty="0">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788" dirty="0">
                <a:latin typeface="Calibri" panose="020F0502020204030204" pitchFamily="34" charset="0"/>
                <a:cs typeface="Calibri" panose="020F0502020204030204" pitchFamily="34" charset="0"/>
              </a:rPr>
              <a:t>---------------------------------------------------------------   </a:t>
            </a:r>
            <a:endParaRPr lang="en-US" altLang="en-US" sz="105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For more details, see </a:t>
            </a:r>
            <a:r>
              <a:rPr lang="en-US" altLang="en-US" sz="1050" i="1" dirty="0">
                <a:latin typeface="Calibri" panose="020F0502020204030204" pitchFamily="34" charset="0"/>
                <a:cs typeface="Calibri" panose="020F0502020204030204" pitchFamily="34" charset="0"/>
              </a:rPr>
              <a:t>IEEE-SA Standards Board Operations Manual</a:t>
            </a:r>
            <a:r>
              <a:rPr lang="en-US" altLang="en-US" sz="1050" dirty="0">
                <a:latin typeface="Calibri" panose="020F0502020204030204" pitchFamily="34" charset="0"/>
                <a:cs typeface="Calibri" panose="020F0502020204030204" pitchFamily="34" charset="0"/>
              </a:rPr>
              <a:t>, clause 5.3.10 and </a:t>
            </a:r>
            <a:br>
              <a:rPr lang="en-US" altLang="en-US" sz="1050" dirty="0">
                <a:latin typeface="Calibri" panose="020F0502020204030204" pitchFamily="34" charset="0"/>
                <a:cs typeface="Calibri" panose="020F0502020204030204" pitchFamily="34" charset="0"/>
              </a:rPr>
            </a:br>
            <a:r>
              <a:rPr lang="en-US" altLang="en-US" sz="1050" i="1" dirty="0">
                <a:latin typeface="Calibri" panose="020F0502020204030204" pitchFamily="34" charset="0"/>
                <a:cs typeface="Calibri" panose="020F0502020204030204" pitchFamily="34" charset="0"/>
              </a:rPr>
              <a:t>Antitrust and Competition Policy: What You Need to Know </a:t>
            </a:r>
            <a:r>
              <a:rPr lang="en-US" altLang="en-US" sz="1050" dirty="0">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802-11-Submission">
  <a:themeElements>
    <a:clrScheme name="Custom 4">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4CBF"/>
      </a:hlink>
      <a:folHlink>
        <a:srgbClr val="004CBF"/>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99596</TotalTime>
  <Words>2301</Words>
  <Application>Microsoft Office PowerPoint</Application>
  <PresentationFormat>On-screen Show (4:3)</PresentationFormat>
  <Paragraphs>240</Paragraphs>
  <Slides>24</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Calibri</vt:lpstr>
      <vt:lpstr>Helvetica</vt:lpstr>
      <vt:lpstr>Monotype Sorts</vt:lpstr>
      <vt:lpstr>Times New Roman</vt:lpstr>
      <vt:lpstr>802-11-Submission</vt:lpstr>
      <vt:lpstr>Document</vt:lpstr>
      <vt:lpstr>ARC-SC-agenda-Mar-2022</vt:lpstr>
      <vt:lpstr>Abstract</vt:lpstr>
      <vt:lpstr>IEEE 802.11   Architecture Standing Committee</vt:lpstr>
      <vt:lpstr>Registration for the March 802.11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7 Mar 2022, 13:30 ET</vt:lpstr>
      <vt:lpstr>ARC Agenda – 9 Mar 2022, 11:15 ET</vt:lpstr>
      <vt:lpstr>ARC (Architecture) – Other</vt:lpstr>
      <vt:lpstr>Prior meeting minutes</vt:lpstr>
      <vt:lpstr>Annex G way forward – Step 2</vt:lpstr>
      <vt:lpstr>IEEE Std 802 revision</vt:lpstr>
      <vt:lpstr>Clause 6</vt:lpstr>
      <vt:lpstr>TGbe informative annex</vt:lpstr>
      <vt:lpstr>Next steps</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ARC-agenda-mar-2021</dc:title>
  <dc:creator>Mark Hamilton</dc:creator>
  <cp:lastModifiedBy>Hamilton, Mark</cp:lastModifiedBy>
  <cp:revision>1061</cp:revision>
  <cp:lastPrinted>1998-02-10T13:28:06Z</cp:lastPrinted>
  <dcterms:created xsi:type="dcterms:W3CDTF">2009-07-15T16:38:20Z</dcterms:created>
  <dcterms:modified xsi:type="dcterms:W3CDTF">2022-03-06T23:12:01Z</dcterms:modified>
</cp:coreProperties>
</file>