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57" r:id="rId3"/>
    <p:sldId id="270" r:id="rId4"/>
    <p:sldId id="272" r:id="rId5"/>
    <p:sldId id="271" r:id="rId6"/>
    <p:sldId id="285" r:id="rId7"/>
    <p:sldId id="286" r:id="rId8"/>
    <p:sldId id="274" r:id="rId9"/>
    <p:sldId id="280" r:id="rId10"/>
    <p:sldId id="283" r:id="rId11"/>
    <p:sldId id="281" r:id="rId12"/>
    <p:sldId id="284" r:id="rId13"/>
    <p:sldId id="287" r:id="rId14"/>
    <p:sldId id="279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6AD5AE-540F-81F8-0CF5-DBD2ACBDAAC2}" name="John Cooper" initials="JC" userId="S::jcooper@qipworks.com::c6216b84-9c14-4d8c-b3ee-c6ee19a919f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751D"/>
    <a:srgbClr val="B5600B"/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>
      <p:cViewPr varScale="1">
        <p:scale>
          <a:sx n="114" d="100"/>
          <a:sy n="114" d="100"/>
        </p:scale>
        <p:origin x="148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 1">
            <a:extLst>
              <a:ext uri="{FF2B5EF4-FFF2-40B4-BE49-F238E27FC236}">
                <a16:creationId xmlns:a16="http://schemas.microsoft.com/office/drawing/2014/main" id="{9196D716-3DC0-4AEE-A8A9-155C846912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presentation is making the assumption that a sensing measurement timestamp is necessary. Contribution 3 of the memo was the “Should vs Shall” discussion. If you believe that it will take several slides to illustrate what is lost by not having a timestamp at all, or by the timestamp being optional, then it would be better to have a second contribution about the “what if we didn’t have any timestamp”.</a:t>
            </a:r>
          </a:p>
          <a:p>
            <a:r>
              <a:rPr lang="en-US"/>
              <a:t> </a:t>
            </a:r>
          </a:p>
          <a:p>
            <a:r>
              <a:rPr lang="en-US"/>
              <a:t>This contribution combines the TX discussion with the RX discussion, which was contributions 1 and 2 from the memo. https://qipworks.box.com/s/ccsiiwcbcl413byixdyd06emmr0e0963 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4441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Chris Beg, Cognitive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 Beg, Cognitive Systems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802.11-22/0256r1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685800"/>
            <a:ext cx="8424863" cy="1066800"/>
          </a:xfrm>
        </p:spPr>
        <p:txBody>
          <a:bodyPr/>
          <a:lstStyle/>
          <a:p>
            <a:r>
              <a:rPr lang="en-US" altLang="en-US" dirty="0"/>
              <a:t>TX and RX Timestamping Implementations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March 9, 2022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B1F1DA77-CFCE-4DC0-B4B1-291C6A6AE146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84FC8950-2F78-47D2-ABB9-7C32A4F544A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9413150"/>
              </p:ext>
            </p:extLst>
          </p:nvPr>
        </p:nvGraphicFramePr>
        <p:xfrm>
          <a:off x="403225" y="3735897"/>
          <a:ext cx="8564438" cy="207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0" name="Document" r:id="rId4" imgW="10491798" imgH="2537736" progId="Word.Document.8">
                  <p:embed/>
                </p:oleObj>
              </mc:Choice>
              <mc:Fallback>
                <p:oleObj name="Document" r:id="rId4" imgW="10491798" imgH="253773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84FC8950-2F78-47D2-ABB9-7C32A4F544A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3735897"/>
                        <a:ext cx="8564438" cy="207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D7823B-8B41-4AED-8F38-8046A3EF31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CD0BE-255F-4509-862B-C6344E066F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266D7-A272-4672-944B-2E398893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/>
              <a:t>Option 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07780-E016-457F-92B9-4E8E6CB5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3762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always added by sensing receiver, and always present in measurement report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will be present in all over-the-air reports, SBP reports, and MLME reports</a:t>
            </a:r>
            <a:endParaRPr lang="en-CA" dirty="0"/>
          </a:p>
          <a:p>
            <a:endParaRPr lang="en-CA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FC731-1F67-46F5-8F07-5652CAC3B0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36BCC-0125-4F66-A9B0-D229781407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58EF99-EAC1-4B45-B9D8-9FA0326C0A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2DB9A7-8A30-4CD2-9168-C0D2FC0F65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481" y="2636912"/>
            <a:ext cx="70294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4622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266D7-A272-4672-944B-2E398893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54968"/>
          </a:xfrm>
        </p:spPr>
        <p:txBody>
          <a:bodyPr/>
          <a:lstStyle/>
          <a:p>
            <a:r>
              <a:rPr lang="en-US" dirty="0"/>
              <a:t>Option 2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07780-E016-457F-92B9-4E8E6CB5F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508" y="1340769"/>
            <a:ext cx="8856984" cy="49678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added by device producing MLME output, or Sensing-By-Proxy AP, and optionally present in measurement report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Timestamp Present indication in Report Control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E.g., 1-bit indicating if timestamp is present or not in Measurement Report Element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Timestamp may not be present in over-the-air reports.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Timestamp will be present in SBP reports and MLME reports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FC731-1F67-46F5-8F07-5652CAC3B0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36BCC-0125-4F66-A9B0-D229781407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58EF99-EAC1-4B45-B9D8-9FA0326C0A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F52F176-F27B-434D-BCCA-2317EDD84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914" y="2628715"/>
            <a:ext cx="6886575" cy="9525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2D08914-19E3-4B86-916D-5B7719517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428" y="4764664"/>
            <a:ext cx="481965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907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dirty="0"/>
              <a:t>Option Tradeoffs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graphicFrame>
        <p:nvGraphicFramePr>
          <p:cNvPr id="7" name="Table 9">
            <a:extLst>
              <a:ext uri="{FF2B5EF4-FFF2-40B4-BE49-F238E27FC236}">
                <a16:creationId xmlns:a16="http://schemas.microsoft.com/office/drawing/2014/main" id="{74958D66-752F-4ECA-8117-2DAAA5D676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5479349"/>
              </p:ext>
            </p:extLst>
          </p:nvPr>
        </p:nvGraphicFramePr>
        <p:xfrm>
          <a:off x="676761" y="1772816"/>
          <a:ext cx="7772398" cy="3733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03448">
                  <a:extLst>
                    <a:ext uri="{9D8B030D-6E8A-4147-A177-3AD203B41FA5}">
                      <a16:colId xmlns:a16="http://schemas.microsoft.com/office/drawing/2014/main" val="3659622260"/>
                    </a:ext>
                  </a:extLst>
                </a:gridCol>
                <a:gridCol w="2781300">
                  <a:extLst>
                    <a:ext uri="{9D8B030D-6E8A-4147-A177-3AD203B41FA5}">
                      <a16:colId xmlns:a16="http://schemas.microsoft.com/office/drawing/2014/main" val="210791936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1143889882"/>
                    </a:ext>
                  </a:extLst>
                </a:gridCol>
              </a:tblGrid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Evaluation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Option 1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Option 2</a:t>
                      </a:r>
                      <a:endParaRPr lang="en-CA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84509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Report Overhead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Non-SBP cases require </a:t>
                      </a:r>
                      <a:r>
                        <a:rPr lang="en-US" sz="1100" b="1" dirty="0">
                          <a:solidFill>
                            <a:srgbClr val="C00000"/>
                          </a:solidFill>
                        </a:rPr>
                        <a:t>TBD</a:t>
                      </a:r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 extra bits in measurement report</a:t>
                      </a:r>
                      <a:r>
                        <a:rPr lang="en-US" sz="1100" dirty="0">
                          <a:solidFill>
                            <a:srgbClr val="B5600B"/>
                          </a:solidFill>
                        </a:rPr>
                        <a:t>.  </a:t>
                      </a:r>
                    </a:p>
                    <a:p>
                      <a:endParaRPr lang="en-US" sz="1100" b="1" dirty="0">
                        <a:solidFill>
                          <a:srgbClr val="B5600B"/>
                        </a:solidFill>
                      </a:endParaRPr>
                    </a:p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No extra overhead for SBP cases.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1B751D"/>
                          </a:solidFill>
                        </a:rPr>
                        <a:t>Non-SBP cases saves transmitting timestamp in over-the-air measurement report.  </a:t>
                      </a:r>
                    </a:p>
                    <a:p>
                      <a:endParaRPr lang="en-US" sz="1100" b="1" dirty="0">
                        <a:solidFill>
                          <a:srgbClr val="1B751D"/>
                        </a:solidFill>
                      </a:endParaRPr>
                    </a:p>
                    <a:p>
                      <a:r>
                        <a:rPr lang="en-US" sz="1100" b="1" dirty="0">
                          <a:solidFill>
                            <a:srgbClr val="B5600B"/>
                          </a:solidFill>
                        </a:rPr>
                        <a:t>No savings for SBP cases.</a:t>
                      </a:r>
                      <a:endParaRPr lang="en-CA" sz="1100" b="1" dirty="0">
                        <a:solidFill>
                          <a:srgbClr val="B5600B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567788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Handling delayed reports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6600"/>
                          </a:solidFill>
                        </a:rPr>
                        <a:t>Nothing additional required to manage delayed reports.</a:t>
                      </a:r>
                      <a:endParaRPr lang="en-CA" sz="1100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Transmitter must manage storage and lookup of transmit times (matched to IDs).</a:t>
                      </a:r>
                      <a:endParaRPr lang="en-CA" sz="11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065319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Dealing with NDP not received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rgbClr val="006600"/>
                          </a:solidFill>
                        </a:rPr>
                        <a:t>Nothing additional required to manage missing NDP.</a:t>
                      </a:r>
                      <a:endParaRPr lang="en-CA" sz="1100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Logic required on Transmitter to identify missing reports and remove stale entries from transmit time lookup table.</a:t>
                      </a:r>
                      <a:endParaRPr lang="en-CA" sz="11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971311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STA time synchronization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Clock synchronization mechanism required for over-the-air reporting cases.</a:t>
                      </a:r>
                    </a:p>
                    <a:p>
                      <a:endParaRPr lang="en-US" sz="1100" dirty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CA" sz="1100" dirty="0">
                          <a:solidFill>
                            <a:srgbClr val="C00000"/>
                          </a:solidFill>
                        </a:rPr>
                        <a:t>Multiple sensing receiver STAs add their timestamp into the report, which require synchronization.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1B751D"/>
                          </a:solidFill>
                        </a:rPr>
                        <a:t>Simplified Synchronization.  </a:t>
                      </a:r>
                    </a:p>
                    <a:p>
                      <a:endParaRPr lang="en-US" sz="1100" dirty="0">
                        <a:solidFill>
                          <a:srgbClr val="1B751D"/>
                        </a:solidFill>
                      </a:endParaRPr>
                    </a:p>
                    <a:p>
                      <a:r>
                        <a:rPr lang="en-US" sz="1100" dirty="0">
                          <a:solidFill>
                            <a:srgbClr val="1B751D"/>
                          </a:solidFill>
                        </a:rPr>
                        <a:t>STA consuming measurements (or sending to SBP Requestor) adds timestamp, and hence a single clock used for all timestamping.</a:t>
                      </a:r>
                      <a:endParaRPr lang="en-CA" sz="1100" dirty="0">
                        <a:solidFill>
                          <a:srgbClr val="1B751D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35282"/>
                  </a:ext>
                </a:extLst>
              </a:tr>
              <a:tr h="205740">
                <a:tc>
                  <a:txBody>
                    <a:bodyPr/>
                    <a:lstStyle/>
                    <a:p>
                      <a:r>
                        <a:rPr lang="en-US" sz="1100" dirty="0"/>
                        <a:t>SBP Handling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6600"/>
                          </a:solidFill>
                        </a:rPr>
                        <a:t>No extra processing of Sensing Measurement Report elements to add timestamp.</a:t>
                      </a:r>
                      <a:endParaRPr lang="en-CA" sz="1100" dirty="0">
                        <a:solidFill>
                          <a:srgbClr val="00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C00000"/>
                          </a:solidFill>
                        </a:rPr>
                        <a:t>SBP AP will need to manipulate Sensing Measurement Report elements to add timestamp before sending to SBP Requester.</a:t>
                      </a:r>
                      <a:endParaRPr lang="en-CA" sz="11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015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9135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8CFC-55AE-4D49-96A8-89160C77D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0EF37-5700-4DC0-8211-8603FC4F4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1200"/>
            <a:ext cx="82089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Given tradeoffs, Option 1 is preferred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Eliminates state and LUT management introduced in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extra manipulation of reports for SBP cases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Cost is TBD bytes in report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TSF Synchronization handled by existing .11 components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E.g., Partial TSF in NDPA used by FTM/11az for availability window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More details on generating timestamp topic of next contribution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EB5BAA-0917-42C3-8825-C201DB86E3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8AD48-58F6-4A48-8F22-E7787B73B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9C2BBB8-58FF-4BEF-986B-FC73A03F5E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940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A2587-C1FE-4504-83A5-AD6E50C8E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B17D0-FD70-4568-AD23-2F474B773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6" y="1738377"/>
            <a:ext cx="8280920" cy="4113213"/>
          </a:xfrm>
        </p:spPr>
        <p:txBody>
          <a:bodyPr/>
          <a:lstStyle/>
          <a:p>
            <a:r>
              <a:rPr lang="en-US" dirty="0"/>
              <a:t>Which of the following options do you prefer:</a:t>
            </a:r>
          </a:p>
          <a:p>
            <a:pPr marL="914400" lvl="1" indent="-457200">
              <a:buAutoNum type="alphaLcParenR"/>
            </a:pPr>
            <a:r>
              <a:rPr lang="en-US" dirty="0"/>
              <a:t>In the Sensing Measurement Report Frame PDT (11-22-0235):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 fixed length Timestamp field is to be added into the </a:t>
            </a:r>
            <a:r>
              <a:rPr lang="en-US" b="1" i="1" dirty="0"/>
              <a:t>Measurement Report Element</a:t>
            </a:r>
            <a:r>
              <a:rPr lang="en-US" dirty="0"/>
              <a:t>.</a:t>
            </a:r>
          </a:p>
          <a:p>
            <a:pPr marL="914400" lvl="1" indent="-457200">
              <a:buAutoNum type="alphaLcParenR"/>
            </a:pPr>
            <a:r>
              <a:rPr lang="en-US" dirty="0"/>
              <a:t>In the Sensing Measurement Report Frame PDT (11-22-0235):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An optional Timestamp field is to be added into the </a:t>
            </a:r>
            <a:r>
              <a:rPr lang="en-US" b="1" i="1" dirty="0"/>
              <a:t>Measurement Report Element.  </a:t>
            </a:r>
          </a:p>
          <a:p>
            <a:pPr marL="1314450" lvl="2" indent="-457200">
              <a:buFont typeface="Arial" panose="020B0604020202020204" pitchFamily="34" charset="0"/>
              <a:buChar char="•"/>
            </a:pPr>
            <a:r>
              <a:rPr lang="en-US" dirty="0"/>
              <a:t>A Timestamp Present subfield is to be added into the </a:t>
            </a:r>
            <a:r>
              <a:rPr lang="en-US" b="1" i="1" dirty="0"/>
              <a:t>Report Control Field </a:t>
            </a:r>
            <a:r>
              <a:rPr lang="en-US" dirty="0"/>
              <a:t>of the Measurement Report Element to indicate the Timestamp presence.</a:t>
            </a:r>
          </a:p>
          <a:p>
            <a:pPr marL="914400" lvl="1" indent="-457200">
              <a:buAutoNum type="alphaLcParenR"/>
            </a:pPr>
            <a:r>
              <a:rPr lang="en-US" dirty="0"/>
              <a:t>Further Discussion on signaling of Timestamp.</a:t>
            </a:r>
          </a:p>
          <a:p>
            <a:pPr marL="914400" lvl="1" indent="-457200">
              <a:buAutoNum type="alphaLcParenR"/>
            </a:pPr>
            <a:r>
              <a:rPr lang="en-US" dirty="0"/>
              <a:t>Abstain</a:t>
            </a:r>
          </a:p>
          <a:p>
            <a:pPr marL="0" indent="0"/>
            <a:r>
              <a:rPr lang="en-US" dirty="0"/>
              <a:t>a/b/c/d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82199-437E-4903-B4F8-6517C06DC7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49F5E-E9C5-44DB-A699-66F72B597D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60841-ADFB-4504-85B5-42474899CF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26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Feb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981200"/>
            <a:ext cx="8856984" cy="4208463"/>
          </a:xfrm>
          <a:ln/>
        </p:spPr>
        <p:txBody>
          <a:bodyPr/>
          <a:lstStyle/>
          <a:p>
            <a:r>
              <a:rPr lang="en-US" dirty="0"/>
              <a:t>[1] 21/11-21-0504-07-00bf-specification-framework-for-tgbf</a:t>
            </a:r>
          </a:p>
          <a:p>
            <a:r>
              <a:rPr lang="en-US" dirty="0"/>
              <a:t>[2] 11-21-1924-02-00bf-timestamping-a-measurement-report.pptx</a:t>
            </a:r>
          </a:p>
          <a:p>
            <a:r>
              <a:rPr lang="en-US" dirty="0"/>
              <a:t>[3] 11-22-0235-04-00bf-proposed-draft-text-for-sensing-measurement-report-frame-excl-format.docx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To discuss the implementation </a:t>
            </a:r>
            <a:r>
              <a:rPr lang="en-GB" dirty="0" err="1"/>
              <a:t>tradeoffs</a:t>
            </a:r>
            <a:r>
              <a:rPr lang="en-GB" dirty="0"/>
              <a:t> of performing timestamping at the TX vs RX side.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Provide proposals for including a timestamp in the measurement report frame.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9001-DB34-4E6C-A24C-C53FE123A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SFD Recap [1]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D8D51-1BB4-44BB-B1E3-1D865C033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the case when the sensing initiator is the sensing transmitter, the sensing initiator may optionally request the sensing responder to report sensing measurement results </a:t>
            </a:r>
            <a:r>
              <a:rPr lang="en-GB" sz="16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60, 22/0038r2)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600" dirty="0"/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4472C4"/>
              </a:solidFill>
              <a:latin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4472C4"/>
                </a:solidFill>
                <a:latin typeface="Times New Roman" panose="02020603050405020304" pitchFamily="18" charset="0"/>
              </a:rPr>
              <a:t>(Motion 21, 21/0908r2)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Sensing Measurement Report frame, which allows a sensing receiver to report sensing measurements, is defined. This frame contains at least the following two fields: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report control field: </a:t>
            </a:r>
            <a:r>
              <a:rPr lang="en-US" sz="1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Contains information necessary to interpret the measurement report field</a:t>
            </a: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report field: Carries CSI measurements obtained by a sensing receiver.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WLAN sensing procedure may be comprised of multiple sensing measurement instances </a:t>
            </a:r>
            <a:r>
              <a:rPr lang="en-GB" sz="16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14, 21/0145r4; Motion 29, 21/1543r1)</a:t>
            </a:r>
            <a:r>
              <a:rPr lang="en-GB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4F6D5-FB33-458E-A8D5-C1C680FFB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5DB915-520A-4599-A146-6E0E245019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8F92FBF-3B56-4132-A8CA-F4DDFB8E6B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99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39223-A863-4531-A0E0-EC1339E26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SFD Recap Cont’d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30CE5-11FE-42AE-92B3-515344243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341812"/>
          </a:xfrm>
        </p:spPr>
        <p:txBody>
          <a:bodyPr/>
          <a:lstStyle/>
          <a:p>
            <a:pPr marL="0" indent="0">
              <a:buNone/>
            </a:pPr>
            <a:r>
              <a:rPr lang="en-GB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7.1.4.2.4 Reporting phase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</a:t>
            </a:r>
            <a:r>
              <a:rPr lang="en-GB" sz="1400" dirty="0">
                <a:latin typeface="Times New Roman" panose="02020603050405020304" pitchFamily="18" charset="0"/>
              </a:rPr>
              <a:t>reporting phase of a sensing measurement instance, sensing measurement results are 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reported </a:t>
            </a: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15, 20/1851r4; Motion 29, 21/1543r1)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Results of measurements performed in a WLAN sensing procedure should be obtained by or reported to its initiator </a:t>
            </a: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11, 21/0147r3; Motion 29, 21/1543r1)</a:t>
            </a:r>
            <a:r>
              <a:rPr lang="en-GB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Transmission of the Sensing Measurement Report frame is initiated by an MLME primitive.  </a:t>
            </a:r>
            <a:r>
              <a:rPr lang="en-US" sz="1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Both immediate and delayed reporting are acceptable </a:t>
            </a: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21, 21/0908r2)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  <a:buClr>
                <a:schemeClr val="tx1"/>
              </a:buClr>
            </a:pPr>
            <a:r>
              <a:rPr lang="en-GB" sz="14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(Motion 34, 21/1438r1)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reporting phase, </a:t>
            </a:r>
            <a:r>
              <a:rPr lang="en-US" sz="1400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sensing measurement results of multiple sensing measurement setups of a sensing responder may be included in a single Sensing Measurement Report frame for delayed reporting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</a:rPr>
              <a:t>Support for obtaining more than one sensing measurement result in a single Sensing Measurement Report frame sent by the sensing responder is optional for the sensing initiator.</a:t>
            </a:r>
            <a:endParaRPr lang="en-CA" sz="1400" b="1" dirty="0">
              <a:latin typeface="Times New Roman" panose="02020603050405020304" pitchFamily="18" charset="0"/>
            </a:endParaRPr>
          </a:p>
          <a:p>
            <a:pPr lvl="1"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b="1" dirty="0">
                <a:latin typeface="Times New Roman" panose="02020603050405020304" pitchFamily="18" charset="0"/>
              </a:rPr>
              <a:t>Support for buffering more than one sensing measurement result and sending it in a single Sensing Measurement Report frame to the sensing initiator is optional for the sensing responder.</a:t>
            </a:r>
            <a:endParaRPr lang="en-CA" sz="1400" b="1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CA3A8D-7BFA-408B-B2A2-0DCED818E0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6E543-AE7E-4F6A-A7B0-FDD269AA49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9C32C9-8286-40C1-8219-CDD8968065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20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dirty="0"/>
              <a:t>Non-SBP Cases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0D4D5E8-C62E-4432-9E2C-F321A3000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279187"/>
            <a:ext cx="8868583" cy="1963228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Due to scheduling, spectrum availability,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etc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all sensing measurements subject to timing jitter.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need to add a measurement timestamp to the MLME output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(eventually provided to algorithm input).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 (a) “</a:t>
            </a:r>
            <a:r>
              <a:rPr lang="en-US" sz="1400" b="1" dirty="0">
                <a:solidFill>
                  <a:schemeClr val="tx1"/>
                </a:solidFill>
              </a:rPr>
              <a:t>Sensing Receiver MLME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– reported measurement contains timestamp</a:t>
            </a:r>
            <a:endParaRPr lang="en-US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Case (b) “</a:t>
            </a:r>
            <a:r>
              <a:rPr lang="en-US" sz="1400" b="1" dirty="0">
                <a:solidFill>
                  <a:schemeClr val="tx1"/>
                </a:solidFill>
              </a:rPr>
              <a:t>Sensing Transmitter </a:t>
            </a:r>
            <a:r>
              <a:rPr lang="en-US" sz="1400" dirty="0">
                <a:solidFill>
                  <a:schemeClr val="tx1"/>
                </a:solidFill>
              </a:rPr>
              <a:t>MLME</a:t>
            </a:r>
            <a:r>
              <a:rPr lang="en-US" sz="1400" b="1" dirty="0">
                <a:solidFill>
                  <a:schemeClr val="tx1"/>
                </a:solidFill>
              </a:rPr>
              <a:t>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- two possible options for timestamp: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Option1: Sensing receiver timestamp present it in over-air-report (which can then be passed to MLME output)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Option2: Sensing Transmitter generates timestamp, and adds into MLME output report</a:t>
            </a:r>
            <a:endParaRPr lang="en-C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3562B09-C14C-42F1-A0B4-8465C5E0A64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96604" y="5266917"/>
            <a:ext cx="646261" cy="646261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E3BFE37-B756-47BB-B7C2-99E33CD275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562540" y="4737306"/>
            <a:ext cx="648295" cy="8070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550A564-1923-4F45-A7DC-1EB32180CB17}"/>
              </a:ext>
            </a:extLst>
          </p:cNvPr>
          <p:cNvSpPr txBox="1"/>
          <p:nvPr/>
        </p:nvSpPr>
        <p:spPr>
          <a:xfrm>
            <a:off x="715956" y="4219233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MLME Output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00E93C-4956-4BBB-AA62-65B31B351638}"/>
              </a:ext>
            </a:extLst>
          </p:cNvPr>
          <p:cNvSpPr txBox="1"/>
          <p:nvPr/>
        </p:nvSpPr>
        <p:spPr>
          <a:xfrm>
            <a:off x="2785423" y="4884901"/>
            <a:ext cx="17756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NDP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0E8739FC-721A-4E46-A41E-1745693674F9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28121" y="3947603"/>
            <a:ext cx="807781" cy="82026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0F8AF6-D5BD-4B07-9AB9-5B58FEBCA940}"/>
              </a:ext>
            </a:extLst>
          </p:cNvPr>
          <p:cNvSpPr txBox="1"/>
          <p:nvPr/>
        </p:nvSpPr>
        <p:spPr>
          <a:xfrm>
            <a:off x="2595459" y="5914405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Transmitter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0543FD-1FAF-4D3B-961E-C8D57369ABED}"/>
              </a:ext>
            </a:extLst>
          </p:cNvPr>
          <p:cNvSpPr txBox="1"/>
          <p:nvPr/>
        </p:nvSpPr>
        <p:spPr>
          <a:xfrm>
            <a:off x="252305" y="3219061"/>
            <a:ext cx="3796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(a) Sensing Receiver MLME output</a:t>
            </a:r>
            <a:endParaRPr lang="en-CA" sz="1400" b="1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E7CB202-20C1-46D2-BC0B-04F224BC0FF6}"/>
              </a:ext>
            </a:extLst>
          </p:cNvPr>
          <p:cNvSpPr txBox="1"/>
          <p:nvPr/>
        </p:nvSpPr>
        <p:spPr>
          <a:xfrm>
            <a:off x="4688030" y="3221418"/>
            <a:ext cx="4137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(b) Sensing Transmitter MLME output</a:t>
            </a:r>
            <a:endParaRPr lang="en-CA" sz="1400" b="1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BC81447B-F2BA-41C6-B63C-943471A0C19C}"/>
              </a:ext>
            </a:extLst>
          </p:cNvPr>
          <p:cNvCxnSpPr>
            <a:cxnSpLocks/>
          </p:cNvCxnSpPr>
          <p:nvPr/>
        </p:nvCxnSpPr>
        <p:spPr bwMode="auto">
          <a:xfrm flipH="1">
            <a:off x="1108346" y="4548225"/>
            <a:ext cx="94381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0" name="Graphic 19">
            <a:extLst>
              <a:ext uri="{FF2B5EF4-FFF2-40B4-BE49-F238E27FC236}">
                <a16:creationId xmlns:a16="http://schemas.microsoft.com/office/drawing/2014/main" id="{2BB0D88A-DE24-4B46-91F7-F40ADD8B42C2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24260" y="5335675"/>
            <a:ext cx="646261" cy="646261"/>
          </a:xfrm>
          <a:prstGeom prst="rect">
            <a:avLst/>
          </a:prstGeom>
        </p:spPr>
      </p:pic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16065BF-1E88-409F-B5E4-3CCBE28A964D}"/>
              </a:ext>
            </a:extLst>
          </p:cNvPr>
          <p:cNvCxnSpPr>
            <a:cxnSpLocks/>
          </p:cNvCxnSpPr>
          <p:nvPr/>
        </p:nvCxnSpPr>
        <p:spPr bwMode="auto">
          <a:xfrm>
            <a:off x="6998296" y="4760741"/>
            <a:ext cx="670624" cy="8152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3F2E42C-6C3D-4183-A2C4-6AD5EF8FBF2C}"/>
              </a:ext>
            </a:extLst>
          </p:cNvPr>
          <p:cNvSpPr txBox="1"/>
          <p:nvPr/>
        </p:nvSpPr>
        <p:spPr>
          <a:xfrm>
            <a:off x="5043612" y="4287991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MLME Output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62838F-76A0-495C-9462-448E6E22E707}"/>
              </a:ext>
            </a:extLst>
          </p:cNvPr>
          <p:cNvSpPr txBox="1"/>
          <p:nvPr/>
        </p:nvSpPr>
        <p:spPr>
          <a:xfrm>
            <a:off x="7226843" y="4877865"/>
            <a:ext cx="182125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NDP</a:t>
            </a:r>
            <a:endParaRPr lang="en-CA" dirty="0">
              <a:solidFill>
                <a:schemeClr val="tx1"/>
              </a:solidFill>
            </a:endParaRP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6F2A9B70-CC7F-4DD0-BA11-075B3F32F4C9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355777" y="4016361"/>
            <a:ext cx="807781" cy="820261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1D3334D-9619-4160-A09F-854B9EA4E401}"/>
              </a:ext>
            </a:extLst>
          </p:cNvPr>
          <p:cNvSpPr txBox="1"/>
          <p:nvPr/>
        </p:nvSpPr>
        <p:spPr>
          <a:xfrm>
            <a:off x="5735392" y="3575266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Transmitter</a:t>
            </a:r>
            <a:endParaRPr lang="en-CA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A2FA701-1B23-43BB-98C3-71EF154A6879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6002" y="4616983"/>
            <a:ext cx="94381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7803BB2-7E22-4FDC-B9E8-1FCB46070A6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818012" y="4793583"/>
            <a:ext cx="712614" cy="8837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8A55C0B-80D2-454D-A421-6630254F2C5F}"/>
              </a:ext>
            </a:extLst>
          </p:cNvPr>
          <p:cNvSpPr txBox="1"/>
          <p:nvPr/>
        </p:nvSpPr>
        <p:spPr>
          <a:xfrm>
            <a:off x="5821387" y="5320265"/>
            <a:ext cx="1751406" cy="8002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Report</a:t>
            </a:r>
          </a:p>
          <a:p>
            <a:pPr algn="ctr"/>
            <a:r>
              <a:rPr lang="en-GB" sz="1000" dirty="0">
                <a:solidFill>
                  <a:srgbClr val="7030A0"/>
                </a:solidFill>
              </a:rPr>
              <a:t>(</a:t>
            </a:r>
            <a:r>
              <a:rPr lang="en-GB" sz="1000" dirty="0" err="1">
                <a:solidFill>
                  <a:srgbClr val="7030A0"/>
                </a:solidFill>
              </a:rPr>
              <a:t>Measurement+Timestamp</a:t>
            </a:r>
            <a:r>
              <a:rPr lang="en-GB" sz="1000" dirty="0">
                <a:solidFill>
                  <a:srgbClr val="7030A0"/>
                </a:solidFill>
              </a:rPr>
              <a:t>?)</a:t>
            </a:r>
            <a:endParaRPr lang="en-CA" sz="1000" dirty="0">
              <a:solidFill>
                <a:srgbClr val="7030A0"/>
              </a:solidFill>
            </a:endParaRPr>
          </a:p>
          <a:p>
            <a:endParaRPr lang="en-CA" dirty="0">
              <a:solidFill>
                <a:srgbClr val="7030A0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F551D04-8A5F-4EB0-BDBA-28EB675B2248}"/>
              </a:ext>
            </a:extLst>
          </p:cNvPr>
          <p:cNvSpPr txBox="1"/>
          <p:nvPr/>
        </p:nvSpPr>
        <p:spPr>
          <a:xfrm>
            <a:off x="5224971" y="4630494"/>
            <a:ext cx="14721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D8A9EFA-1E28-44EF-9591-F463900C8C85}"/>
              </a:ext>
            </a:extLst>
          </p:cNvPr>
          <p:cNvSpPr txBox="1"/>
          <p:nvPr/>
        </p:nvSpPr>
        <p:spPr>
          <a:xfrm>
            <a:off x="881689" y="4552494"/>
            <a:ext cx="12365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E72A493-436E-4250-BC92-68C3A5E8F0C5}"/>
              </a:ext>
            </a:extLst>
          </p:cNvPr>
          <p:cNvSpPr txBox="1"/>
          <p:nvPr/>
        </p:nvSpPr>
        <p:spPr>
          <a:xfrm>
            <a:off x="1407736" y="3572727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Receiver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A1A391E-98CD-4B4E-B06C-62F1438BC1FB}"/>
              </a:ext>
            </a:extLst>
          </p:cNvPr>
          <p:cNvSpPr txBox="1"/>
          <p:nvPr/>
        </p:nvSpPr>
        <p:spPr>
          <a:xfrm>
            <a:off x="6951596" y="5991671"/>
            <a:ext cx="20485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Sensing Receiver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382F8CAA-FD4F-4255-9B25-425A0938E120}"/>
              </a:ext>
            </a:extLst>
          </p:cNvPr>
          <p:cNvSpPr/>
          <p:nvPr/>
        </p:nvSpPr>
        <p:spPr bwMode="auto">
          <a:xfrm>
            <a:off x="73596" y="4384776"/>
            <a:ext cx="724558" cy="406863"/>
          </a:xfrm>
          <a:prstGeom prst="hexag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535884E-3368-4D01-B623-7C26CAC75D84}"/>
              </a:ext>
            </a:extLst>
          </p:cNvPr>
          <p:cNvSpPr txBox="1"/>
          <p:nvPr/>
        </p:nvSpPr>
        <p:spPr>
          <a:xfrm>
            <a:off x="132207" y="4384777"/>
            <a:ext cx="85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APP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38" name="Hexagon 37">
            <a:extLst>
              <a:ext uri="{FF2B5EF4-FFF2-40B4-BE49-F238E27FC236}">
                <a16:creationId xmlns:a16="http://schemas.microsoft.com/office/drawing/2014/main" id="{8F3E1319-3DE5-4B27-BA23-D04983662ADA}"/>
              </a:ext>
            </a:extLst>
          </p:cNvPr>
          <p:cNvSpPr/>
          <p:nvPr/>
        </p:nvSpPr>
        <p:spPr bwMode="auto">
          <a:xfrm>
            <a:off x="4466206" y="4404240"/>
            <a:ext cx="724558" cy="406863"/>
          </a:xfrm>
          <a:prstGeom prst="hexag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9F59369-6FDB-4592-8CA6-567D3DE70247}"/>
              </a:ext>
            </a:extLst>
          </p:cNvPr>
          <p:cNvSpPr txBox="1"/>
          <p:nvPr/>
        </p:nvSpPr>
        <p:spPr>
          <a:xfrm>
            <a:off x="4524817" y="4404241"/>
            <a:ext cx="85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APP</a:t>
            </a:r>
            <a:endParaRPr lang="en-C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956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sz="2400" dirty="0"/>
              <a:t>Non-SBP, Sensing Receiver MLME Output</a:t>
            </a:r>
            <a:r>
              <a:rPr lang="en-US" dirty="0"/>
              <a:t> 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FFFEB9-5641-4E9A-B19D-573BE23EB3C5}"/>
              </a:ext>
            </a:extLst>
          </p:cNvPr>
          <p:cNvSpPr txBox="1"/>
          <p:nvPr/>
        </p:nvSpPr>
        <p:spPr>
          <a:xfrm>
            <a:off x="2501448" y="1999470"/>
            <a:ext cx="3796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(a) Timestamp Added by Receiver</a:t>
            </a:r>
            <a:endParaRPr lang="en-CA" sz="16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5F5AEC-6E1E-47AF-9078-C13BEC7CD0C2}"/>
              </a:ext>
            </a:extLst>
          </p:cNvPr>
          <p:cNvSpPr txBox="1"/>
          <p:nvPr/>
        </p:nvSpPr>
        <p:spPr>
          <a:xfrm>
            <a:off x="1619672" y="5240233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7BA551-2578-4629-A0CA-8D9A7612EBC1}"/>
              </a:ext>
            </a:extLst>
          </p:cNvPr>
          <p:cNvSpPr txBox="1"/>
          <p:nvPr/>
        </p:nvSpPr>
        <p:spPr>
          <a:xfrm>
            <a:off x="5868144" y="5234865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2FC3BFA0-4619-40AC-BCC1-C270B3C25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861" y="1252635"/>
            <a:ext cx="8074794" cy="715451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Over-the-air Measurement Report NOT required</a:t>
            </a:r>
          </a:p>
          <a:p>
            <a:pPr>
              <a:buClr>
                <a:schemeClr val="tx1"/>
              </a:buClr>
            </a:pPr>
            <a:r>
              <a:rPr lang="en-C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MLME output for sensing application contains timestamp</a:t>
            </a:r>
          </a:p>
          <a:p>
            <a:pPr marL="457200"/>
            <a:endParaRPr lang="en-C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E5C44C8-117B-4D25-AF37-66C26928B732}"/>
              </a:ext>
            </a:extLst>
          </p:cNvPr>
          <p:cNvSpPr txBox="1"/>
          <p:nvPr/>
        </p:nvSpPr>
        <p:spPr>
          <a:xfrm>
            <a:off x="2123728" y="2226350"/>
            <a:ext cx="4884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(a) Sensing Receiver MLME output</a:t>
            </a:r>
            <a:endParaRPr lang="en-CA" sz="1600" b="1" dirty="0">
              <a:solidFill>
                <a:schemeClr val="tx1"/>
              </a:solidFill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036F3E54-A3AD-4391-8783-9ED3E595E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646700"/>
            <a:ext cx="7161644" cy="2744932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9D25484B-70B1-4A84-BBDC-C47A07899EA6}"/>
              </a:ext>
            </a:extLst>
          </p:cNvPr>
          <p:cNvSpPr txBox="1"/>
          <p:nvPr/>
        </p:nvSpPr>
        <p:spPr>
          <a:xfrm>
            <a:off x="3413800" y="5625050"/>
            <a:ext cx="3096344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Build Report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- Obtain CSI_ESTIMATE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Add corresponding RX Timestamp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BD48840B-E200-46A6-ADB1-1AB268BDD49C}"/>
              </a:ext>
            </a:extLst>
          </p:cNvPr>
          <p:cNvSpPr>
            <a:spLocks/>
          </p:cNvSpPr>
          <p:nvPr/>
        </p:nvSpPr>
        <p:spPr bwMode="auto">
          <a:xfrm>
            <a:off x="3419872" y="4643844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1BD7FA4-D3DC-44D3-BF50-CC32EA5BC113}"/>
              </a:ext>
            </a:extLst>
          </p:cNvPr>
          <p:cNvSpPr txBox="1">
            <a:spLocks/>
          </p:cNvSpPr>
          <p:nvPr/>
        </p:nvSpPr>
        <p:spPr>
          <a:xfrm>
            <a:off x="3419872" y="457183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84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632223"/>
            <a:ext cx="8568952" cy="438944"/>
          </a:xfrm>
        </p:spPr>
        <p:txBody>
          <a:bodyPr/>
          <a:lstStyle/>
          <a:p>
            <a:r>
              <a:rPr lang="en-US" sz="2400" dirty="0"/>
              <a:t>Non-SBP, Sensing Transmitter MLME Output</a:t>
            </a:r>
            <a:endParaRPr lang="en-CA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9C77B2-6A63-41FA-B090-F4E0289F4388}"/>
              </a:ext>
            </a:extLst>
          </p:cNvPr>
          <p:cNvSpPr txBox="1"/>
          <p:nvPr/>
        </p:nvSpPr>
        <p:spPr>
          <a:xfrm>
            <a:off x="267271" y="1844824"/>
            <a:ext cx="38795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(b.1) Timestamp Derived by Receiver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63DE27C-32BB-4E41-A430-23C37D730B66}"/>
              </a:ext>
            </a:extLst>
          </p:cNvPr>
          <p:cNvSpPr txBox="1"/>
          <p:nvPr/>
        </p:nvSpPr>
        <p:spPr>
          <a:xfrm>
            <a:off x="4780873" y="1892880"/>
            <a:ext cx="413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(b.2) Timestamp Derived by Transmitter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95" name="Content Placeholder 6">
            <a:extLst>
              <a:ext uri="{FF2B5EF4-FFF2-40B4-BE49-F238E27FC236}">
                <a16:creationId xmlns:a16="http://schemas.microsoft.com/office/drawing/2014/main" id="{3DFBA854-6709-4B63-BBBB-A0B0941AD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127" y="1095873"/>
            <a:ext cx="8749229" cy="119079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Over-the-air Measurement Report IS required, two options for timestamping.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CBE59A-28F0-4952-AECF-810AB25FA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0" y="2622150"/>
            <a:ext cx="4552942" cy="2014247"/>
          </a:xfrm>
          <a:prstGeom prst="rect">
            <a:avLst/>
          </a:prstGeom>
        </p:spPr>
      </p:pic>
      <p:pic>
        <p:nvPicPr>
          <p:cNvPr id="98" name="Picture 97">
            <a:extLst>
              <a:ext uri="{FF2B5EF4-FFF2-40B4-BE49-F238E27FC236}">
                <a16:creationId xmlns:a16="http://schemas.microsoft.com/office/drawing/2014/main" id="{E075ADE9-ECE1-4576-8067-8320C85E9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8004" y="2644618"/>
            <a:ext cx="4552942" cy="2014247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460F4EB8-2C03-4B40-9B0D-946A554245C7}"/>
              </a:ext>
            </a:extLst>
          </p:cNvPr>
          <p:cNvSpPr txBox="1"/>
          <p:nvPr/>
        </p:nvSpPr>
        <p:spPr>
          <a:xfrm>
            <a:off x="2771800" y="243876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AA36BD2-302F-48A6-8B21-DEC4F0E940B7}"/>
              </a:ext>
            </a:extLst>
          </p:cNvPr>
          <p:cNvSpPr txBox="1"/>
          <p:nvPr/>
        </p:nvSpPr>
        <p:spPr>
          <a:xfrm>
            <a:off x="107504" y="2449801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6F6CF664-9FE3-4C94-833F-A523132C8A2D}"/>
              </a:ext>
            </a:extLst>
          </p:cNvPr>
          <p:cNvSpPr txBox="1"/>
          <p:nvPr/>
        </p:nvSpPr>
        <p:spPr>
          <a:xfrm>
            <a:off x="7343800" y="2449801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Receiver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5729B2D-A2B1-4831-95D5-04F498BFC643}"/>
              </a:ext>
            </a:extLst>
          </p:cNvPr>
          <p:cNvSpPr txBox="1"/>
          <p:nvPr/>
        </p:nvSpPr>
        <p:spPr>
          <a:xfrm>
            <a:off x="4679504" y="2438768"/>
            <a:ext cx="18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C00000"/>
                </a:solidFill>
              </a:rPr>
              <a:t>Sensing Transmitter</a:t>
            </a:r>
            <a:endParaRPr lang="en-CA" sz="1200" b="1" dirty="0">
              <a:solidFill>
                <a:srgbClr val="C00000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2C96E15-A94B-4C95-A648-7E655EAD5A85}"/>
              </a:ext>
            </a:extLst>
          </p:cNvPr>
          <p:cNvSpPr>
            <a:spLocks/>
          </p:cNvSpPr>
          <p:nvPr/>
        </p:nvSpPr>
        <p:spPr bwMode="auto">
          <a:xfrm>
            <a:off x="2771800" y="3906516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95098D-2660-4CED-8292-A910CA1CAC21}"/>
              </a:ext>
            </a:extLst>
          </p:cNvPr>
          <p:cNvSpPr txBox="1">
            <a:spLocks/>
          </p:cNvSpPr>
          <p:nvPr/>
        </p:nvSpPr>
        <p:spPr>
          <a:xfrm>
            <a:off x="2771800" y="38345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15F37BF5-9D80-428F-95B8-DF1E4576713A}"/>
              </a:ext>
            </a:extLst>
          </p:cNvPr>
          <p:cNvSpPr/>
          <p:nvPr/>
        </p:nvSpPr>
        <p:spPr bwMode="auto">
          <a:xfrm>
            <a:off x="1547664" y="4448847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F80704D-E55F-44A6-83FC-A8C22E9BEA71}"/>
              </a:ext>
            </a:extLst>
          </p:cNvPr>
          <p:cNvSpPr txBox="1"/>
          <p:nvPr/>
        </p:nvSpPr>
        <p:spPr>
          <a:xfrm>
            <a:off x="1547664" y="437683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2A187F4-EA21-46BA-82CD-8C98AACCD5BB}"/>
              </a:ext>
            </a:extLst>
          </p:cNvPr>
          <p:cNvSpPr/>
          <p:nvPr/>
        </p:nvSpPr>
        <p:spPr bwMode="auto">
          <a:xfrm>
            <a:off x="5956590" y="4510960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AE87B3C-9A64-48F5-A205-082598010A33}"/>
              </a:ext>
            </a:extLst>
          </p:cNvPr>
          <p:cNvSpPr txBox="1"/>
          <p:nvPr/>
        </p:nvSpPr>
        <p:spPr>
          <a:xfrm>
            <a:off x="5956590" y="443895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3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8600971F-98CF-4638-A3C4-DD5A3FBB8917}"/>
              </a:ext>
            </a:extLst>
          </p:cNvPr>
          <p:cNvSpPr>
            <a:spLocks/>
          </p:cNvSpPr>
          <p:nvPr/>
        </p:nvSpPr>
        <p:spPr bwMode="auto">
          <a:xfrm>
            <a:off x="5724128" y="3721850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86AB7DA-7BDB-4D72-A2C0-1AB271E84A45}"/>
              </a:ext>
            </a:extLst>
          </p:cNvPr>
          <p:cNvSpPr txBox="1">
            <a:spLocks/>
          </p:cNvSpPr>
          <p:nvPr/>
        </p:nvSpPr>
        <p:spPr>
          <a:xfrm>
            <a:off x="5724128" y="364984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1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D525D5A6-5155-49E5-B420-6950935CB92F}"/>
              </a:ext>
            </a:extLst>
          </p:cNvPr>
          <p:cNvSpPr/>
          <p:nvPr/>
        </p:nvSpPr>
        <p:spPr bwMode="auto">
          <a:xfrm>
            <a:off x="7350241" y="3948403"/>
            <a:ext cx="288032" cy="216024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284BB2F-C41D-4311-A795-0D69B58A533E}"/>
              </a:ext>
            </a:extLst>
          </p:cNvPr>
          <p:cNvSpPr txBox="1"/>
          <p:nvPr/>
        </p:nvSpPr>
        <p:spPr>
          <a:xfrm>
            <a:off x="7350241" y="3876395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2</a:t>
            </a:r>
            <a:endParaRPr lang="en-CA" sz="1800" b="1" dirty="0">
              <a:solidFill>
                <a:srgbClr val="C00000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96775CC5-94D5-4193-BB8F-D273FB99699D}"/>
              </a:ext>
            </a:extLst>
          </p:cNvPr>
          <p:cNvSpPr txBox="1"/>
          <p:nvPr/>
        </p:nvSpPr>
        <p:spPr>
          <a:xfrm>
            <a:off x="226127" y="4808284"/>
            <a:ext cx="3985833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Build Report (over-the-air)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- Obtain CSI_ESTIMATE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Add corresponding RX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Output Received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8EDB46A-A189-470C-8D10-A8C99ACA8D13}"/>
              </a:ext>
            </a:extLst>
          </p:cNvPr>
          <p:cNvSpPr txBox="1"/>
          <p:nvPr/>
        </p:nvSpPr>
        <p:spPr>
          <a:xfrm>
            <a:off x="4906647" y="4808284"/>
            <a:ext cx="39858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</a:rPr>
              <a:t>(1) Record TX timestamp</a:t>
            </a:r>
          </a:p>
          <a:p>
            <a:r>
              <a:rPr lang="en-US" sz="1050" b="1" dirty="0">
                <a:solidFill>
                  <a:srgbClr val="C00000"/>
                </a:solidFill>
              </a:rPr>
              <a:t>        - Maintain lookup table mapping identifier to TX timestamp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(2) Build Report (over-the-air)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Obtain CSI_ESTIMATE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NO Timestamp in report</a:t>
            </a:r>
          </a:p>
          <a:p>
            <a:endParaRPr lang="en-CA" sz="1050" b="1" dirty="0">
              <a:solidFill>
                <a:srgbClr val="C00000"/>
              </a:solidFill>
            </a:endParaRPr>
          </a:p>
          <a:p>
            <a:r>
              <a:rPr lang="en-CA" sz="1050" b="1" dirty="0">
                <a:solidFill>
                  <a:srgbClr val="C00000"/>
                </a:solidFill>
              </a:rPr>
              <a:t>(3) Obtain TX timestamp from (1) given identifier in report</a:t>
            </a:r>
          </a:p>
          <a:p>
            <a:r>
              <a:rPr lang="en-CA" sz="1050" b="1" dirty="0">
                <a:solidFill>
                  <a:srgbClr val="C00000"/>
                </a:solidFill>
              </a:rPr>
              <a:t>        - Deliver output to Sensing Application</a:t>
            </a:r>
          </a:p>
        </p:txBody>
      </p:sp>
    </p:spTree>
    <p:extLst>
      <p:ext uri="{BB962C8B-B14F-4D97-AF65-F5344CB8AC3E}">
        <p14:creationId xmlns:p14="http://schemas.microsoft.com/office/powerpoint/2010/main" val="2377220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80CE4-6B5C-4BBE-86CB-43E80179C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2223"/>
            <a:ext cx="7770813" cy="438944"/>
          </a:xfrm>
        </p:spPr>
        <p:txBody>
          <a:bodyPr/>
          <a:lstStyle/>
          <a:p>
            <a:r>
              <a:rPr lang="en-US" dirty="0"/>
              <a:t>SBP Cases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3A4A8D-22F3-4C16-B904-E602632E76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F47512-FFF1-41FD-8189-3A8A80C77BC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5F377A-8D3B-4111-BF42-394CA4430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66FC47-0264-4647-8E72-DDA0AFE6C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7" y="1193400"/>
            <a:ext cx="9133443" cy="1610457"/>
          </a:xfrm>
        </p:spPr>
        <p:txBody>
          <a:bodyPr/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Report to SBP Requester </a:t>
            </a:r>
            <a:r>
              <a:rPr lang="en-CA" sz="1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requires timestamp 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it has no knowledge of measurement times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SBP cases transmit MLME measurement report to SBP Requester</a:t>
            </a:r>
            <a:endParaRPr lang="en-C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SBP AP is Sensing Receiver, equivalent to “Non-SBP, </a:t>
            </a:r>
            <a:r>
              <a:rPr lang="en-US" sz="1400" b="1" dirty="0">
                <a:solidFill>
                  <a:schemeClr val="tx1"/>
                </a:solidFill>
              </a:rPr>
              <a:t>Sensing Receiver MLME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When SBP AP is Sensing Transmitter, equivalent to “Non-SBP, </a:t>
            </a:r>
            <a:r>
              <a:rPr lang="en-US" sz="1400" b="1" dirty="0">
                <a:solidFill>
                  <a:schemeClr val="tx1"/>
                </a:solidFill>
              </a:rPr>
              <a:t>Sensing Transmitter MLME Output</a:t>
            </a:r>
            <a:r>
              <a:rPr lang="en-C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Option1: Sensing Receiver produces timestamp and includes it in report, which is then reported to SBP Requester</a:t>
            </a: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tx1"/>
                </a:solidFill>
              </a:rPr>
              <a:t>Option2: Sensing Transmitter produces timestamp which is added to SBP report</a:t>
            </a:r>
            <a:endParaRPr lang="en-C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CA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06F951C-1FDB-4EC4-8513-B55652373825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681849" y="4535583"/>
            <a:ext cx="646261" cy="6462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9A34E38-95B2-49BF-9424-518B2CDDBAA2}"/>
              </a:ext>
            </a:extLst>
          </p:cNvPr>
          <p:cNvSpPr txBox="1"/>
          <p:nvPr/>
        </p:nvSpPr>
        <p:spPr>
          <a:xfrm rot="19893979">
            <a:off x="970259" y="4260957"/>
            <a:ext cx="16373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SBP Request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434BB22-BEDE-422B-8FA3-B5D05E29D56F}"/>
              </a:ext>
            </a:extLst>
          </p:cNvPr>
          <p:cNvCxnSpPr>
            <a:cxnSpLocks/>
          </p:cNvCxnSpPr>
          <p:nvPr/>
        </p:nvCxnSpPr>
        <p:spPr bwMode="auto">
          <a:xfrm>
            <a:off x="2708756" y="4587627"/>
            <a:ext cx="1065684" cy="2323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5FB0A0A-C711-491F-83C6-AE3B48CBF8DA}"/>
              </a:ext>
            </a:extLst>
          </p:cNvPr>
          <p:cNvSpPr txBox="1"/>
          <p:nvPr/>
        </p:nvSpPr>
        <p:spPr>
          <a:xfrm rot="749212">
            <a:off x="2893054" y="4391638"/>
            <a:ext cx="115341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NDP</a:t>
            </a:r>
            <a:endParaRPr lang="en-CA" dirty="0">
              <a:solidFill>
                <a:srgbClr val="0070C0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94350CE3-9A59-40C7-8CE2-742757AB4F6D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28203" y="4028385"/>
            <a:ext cx="807781" cy="820261"/>
          </a:xfrm>
          <a:prstGeom prst="rect">
            <a:avLst/>
          </a:prstGeom>
        </p:spPr>
      </p:pic>
      <p:pic>
        <p:nvPicPr>
          <p:cNvPr id="14" name="Graphic 13">
            <a:extLst>
              <a:ext uri="{FF2B5EF4-FFF2-40B4-BE49-F238E27FC236}">
                <a16:creationId xmlns:a16="http://schemas.microsoft.com/office/drawing/2014/main" id="{4C8FDDC4-A0CC-4650-A06A-AE9C7E8BCE9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3755" y="4612253"/>
            <a:ext cx="646261" cy="64626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C2A718E-693B-4072-8D78-ED4927A015DA}"/>
              </a:ext>
            </a:extLst>
          </p:cNvPr>
          <p:cNvSpPr txBox="1"/>
          <p:nvPr/>
        </p:nvSpPr>
        <p:spPr>
          <a:xfrm>
            <a:off x="108474" y="4111795"/>
            <a:ext cx="12551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SBP Requester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957291-7877-4BD9-90E2-35B26FD548EF}"/>
              </a:ext>
            </a:extLst>
          </p:cNvPr>
          <p:cNvSpPr txBox="1"/>
          <p:nvPr/>
        </p:nvSpPr>
        <p:spPr>
          <a:xfrm>
            <a:off x="1183809" y="3540075"/>
            <a:ext cx="2324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SBP-capable AP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Initiator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Receiver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59B31B-C2EF-45AC-A675-D81BD14F8E9A}"/>
              </a:ext>
            </a:extLst>
          </p:cNvPr>
          <p:cNvSpPr txBox="1"/>
          <p:nvPr/>
        </p:nvSpPr>
        <p:spPr>
          <a:xfrm>
            <a:off x="3266690" y="5202707"/>
            <a:ext cx="14765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Transmitter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ACC8FBC-1C8A-46C2-9C56-251E970939F9}"/>
              </a:ext>
            </a:extLst>
          </p:cNvPr>
          <p:cNvSpPr txBox="1"/>
          <p:nvPr/>
        </p:nvSpPr>
        <p:spPr>
          <a:xfrm>
            <a:off x="480018" y="5782688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MLME Output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4C50209-5608-4E97-B026-5505C13D817B}"/>
              </a:ext>
            </a:extLst>
          </p:cNvPr>
          <p:cNvCxnSpPr>
            <a:cxnSpLocks/>
          </p:cNvCxnSpPr>
          <p:nvPr/>
        </p:nvCxnSpPr>
        <p:spPr bwMode="auto">
          <a:xfrm>
            <a:off x="740877" y="5265834"/>
            <a:ext cx="0" cy="50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609436E-149D-43D7-B1AD-7B6C9E1B06EB}"/>
              </a:ext>
            </a:extLst>
          </p:cNvPr>
          <p:cNvSpPr txBox="1"/>
          <p:nvPr/>
        </p:nvSpPr>
        <p:spPr>
          <a:xfrm rot="19856842">
            <a:off x="546836" y="4879502"/>
            <a:ext cx="2265265" cy="438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Report </a:t>
            </a:r>
          </a:p>
          <a:p>
            <a:pPr algn="ctr"/>
            <a:r>
              <a:rPr lang="en-GB" sz="1050" dirty="0">
                <a:solidFill>
                  <a:schemeClr val="accent2"/>
                </a:solidFill>
                <a:ea typeface="Times New Roman" panose="02020603050405020304" pitchFamily="18" charset="0"/>
              </a:rPr>
              <a:t>(</a:t>
            </a:r>
            <a:r>
              <a:rPr lang="en-GB" sz="105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 + Timestamp)</a:t>
            </a:r>
            <a:endParaRPr lang="en-CA" sz="1050" dirty="0">
              <a:solidFill>
                <a:schemeClr val="accent2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92403D8-2C78-435D-AF08-A4F896B56894}"/>
              </a:ext>
            </a:extLst>
          </p:cNvPr>
          <p:cNvSpPr txBox="1"/>
          <p:nvPr/>
        </p:nvSpPr>
        <p:spPr>
          <a:xfrm>
            <a:off x="713886" y="5957152"/>
            <a:ext cx="12365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4FD1A00-49F8-4ED5-B61C-FA3C96F01CD6}"/>
              </a:ext>
            </a:extLst>
          </p:cNvPr>
          <p:cNvCxnSpPr>
            <a:cxnSpLocks/>
            <a:endCxn id="14" idx="3"/>
          </p:cNvCxnSpPr>
          <p:nvPr/>
        </p:nvCxnSpPr>
        <p:spPr bwMode="auto">
          <a:xfrm flipH="1">
            <a:off x="1140016" y="4503355"/>
            <a:ext cx="810780" cy="43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D62D0D2-CB3C-4405-8D16-47A8AFFC2D02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3378" y="4749080"/>
            <a:ext cx="797964" cy="4191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pic>
        <p:nvPicPr>
          <p:cNvPr id="26" name="Graphic 25">
            <a:extLst>
              <a:ext uri="{FF2B5EF4-FFF2-40B4-BE49-F238E27FC236}">
                <a16:creationId xmlns:a16="http://schemas.microsoft.com/office/drawing/2014/main" id="{6518E434-FF1E-4B39-8676-78011CA7CF7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13158" y="4718499"/>
            <a:ext cx="646261" cy="64626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E45ACFC1-BA15-447A-8877-9F033926CDC0}"/>
              </a:ext>
            </a:extLst>
          </p:cNvPr>
          <p:cNvSpPr txBox="1"/>
          <p:nvPr/>
        </p:nvSpPr>
        <p:spPr>
          <a:xfrm rot="19893979">
            <a:off x="5547495" y="4295476"/>
            <a:ext cx="163736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(1) SBP Request</a:t>
            </a:r>
            <a:endParaRPr lang="en-CA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ADA302-968E-4C6C-9214-CA75AA2B06E0}"/>
              </a:ext>
            </a:extLst>
          </p:cNvPr>
          <p:cNvCxnSpPr>
            <a:cxnSpLocks/>
          </p:cNvCxnSpPr>
          <p:nvPr/>
        </p:nvCxnSpPr>
        <p:spPr bwMode="auto">
          <a:xfrm>
            <a:off x="7252857" y="4486105"/>
            <a:ext cx="1160301" cy="2629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3A3B16C-A622-4CAF-8861-C4CAC3327435}"/>
              </a:ext>
            </a:extLst>
          </p:cNvPr>
          <p:cNvSpPr txBox="1"/>
          <p:nvPr/>
        </p:nvSpPr>
        <p:spPr>
          <a:xfrm rot="749212">
            <a:off x="7520927" y="4384909"/>
            <a:ext cx="136099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(2) NDP</a:t>
            </a:r>
            <a:endParaRPr lang="en-CA" dirty="0">
              <a:solidFill>
                <a:srgbClr val="0070C0"/>
              </a:solidFill>
            </a:endParaRPr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9473FF0B-3206-45CF-80B6-2C92EEFF7D21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05439" y="4062904"/>
            <a:ext cx="807781" cy="820261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3F06DEC3-4C0D-460D-96B2-82AB7B8D25D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70991" y="4646772"/>
            <a:ext cx="646261" cy="64626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DDF656B-A8C0-4C42-93AE-BC3728A40843}"/>
              </a:ext>
            </a:extLst>
          </p:cNvPr>
          <p:cNvSpPr txBox="1"/>
          <p:nvPr/>
        </p:nvSpPr>
        <p:spPr>
          <a:xfrm>
            <a:off x="4764459" y="4111796"/>
            <a:ext cx="12551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STA1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a typeface="Times New Roman" panose="02020603050405020304" pitchFamily="18" charset="0"/>
              </a:rPr>
              <a:t>SBP Requester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7A1B959-D031-4E07-A518-C02F085F2224}"/>
              </a:ext>
            </a:extLst>
          </p:cNvPr>
          <p:cNvSpPr txBox="1"/>
          <p:nvPr/>
        </p:nvSpPr>
        <p:spPr>
          <a:xfrm>
            <a:off x="5757465" y="3559152"/>
            <a:ext cx="23240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SBP-capable AP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Initiator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Transmitter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B0F6FBC-8B86-422E-88B2-FE2A043BDDCE}"/>
              </a:ext>
            </a:extLst>
          </p:cNvPr>
          <p:cNvSpPr txBox="1"/>
          <p:nvPr/>
        </p:nvSpPr>
        <p:spPr>
          <a:xfrm>
            <a:off x="7779535" y="5367189"/>
            <a:ext cx="13644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STA2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Sensing Receiver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CA" sz="1200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EECF0C7-6873-4A02-95A8-B33459CE49D9}"/>
              </a:ext>
            </a:extLst>
          </p:cNvPr>
          <p:cNvSpPr txBox="1"/>
          <p:nvPr/>
        </p:nvSpPr>
        <p:spPr>
          <a:xfrm>
            <a:off x="5057254" y="5817207"/>
            <a:ext cx="147211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(5) MLME Output</a:t>
            </a:r>
            <a:endParaRPr lang="en-CA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D3CBCBF-EE31-4FBE-A71A-C001E41A9447}"/>
              </a:ext>
            </a:extLst>
          </p:cNvPr>
          <p:cNvCxnSpPr>
            <a:cxnSpLocks/>
          </p:cNvCxnSpPr>
          <p:nvPr/>
        </p:nvCxnSpPr>
        <p:spPr bwMode="auto">
          <a:xfrm>
            <a:off x="5364088" y="5300353"/>
            <a:ext cx="0" cy="5095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358D8A0-07C5-4057-83E7-DC030AA2151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289613" y="4753133"/>
            <a:ext cx="1171548" cy="2600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7030A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856069AD-7BD7-4EF2-A4C1-BA1C3C6CDAC0}"/>
              </a:ext>
            </a:extLst>
          </p:cNvPr>
          <p:cNvSpPr txBox="1"/>
          <p:nvPr/>
        </p:nvSpPr>
        <p:spPr>
          <a:xfrm rot="674861">
            <a:off x="6999781" y="4644976"/>
            <a:ext cx="1748884" cy="438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(3) Report</a:t>
            </a:r>
          </a:p>
          <a:p>
            <a:pPr algn="ctr"/>
            <a:r>
              <a:rPr lang="en-GB" sz="1050" dirty="0">
                <a:solidFill>
                  <a:srgbClr val="7030A0"/>
                </a:solidFill>
              </a:rPr>
              <a:t>(</a:t>
            </a:r>
            <a:r>
              <a:rPr lang="en-GB" sz="1050" dirty="0" err="1">
                <a:solidFill>
                  <a:srgbClr val="7030A0"/>
                </a:solidFill>
              </a:rPr>
              <a:t>Measurement+Timestamp</a:t>
            </a:r>
            <a:r>
              <a:rPr lang="en-GB" sz="1050" dirty="0">
                <a:solidFill>
                  <a:srgbClr val="7030A0"/>
                </a:solidFill>
              </a:rPr>
              <a:t>?)</a:t>
            </a:r>
            <a:endParaRPr lang="en-CA" sz="1050" dirty="0">
              <a:solidFill>
                <a:srgbClr val="7030A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83F7A7A-E87E-4790-81EC-D09E6FA7A956}"/>
              </a:ext>
            </a:extLst>
          </p:cNvPr>
          <p:cNvSpPr txBox="1"/>
          <p:nvPr/>
        </p:nvSpPr>
        <p:spPr>
          <a:xfrm rot="19796880">
            <a:off x="5145760" y="4913704"/>
            <a:ext cx="2265265" cy="4385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(4) Report </a:t>
            </a:r>
          </a:p>
          <a:p>
            <a:pPr algn="ctr"/>
            <a:r>
              <a:rPr lang="en-GB" sz="1050" dirty="0">
                <a:solidFill>
                  <a:schemeClr val="accent2"/>
                </a:solidFill>
                <a:ea typeface="Times New Roman" panose="02020603050405020304" pitchFamily="18" charset="0"/>
              </a:rPr>
              <a:t>(</a:t>
            </a:r>
            <a:r>
              <a:rPr lang="en-GB" sz="105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Measurement+Timestamp</a:t>
            </a:r>
            <a:r>
              <a:rPr lang="en-GB" sz="105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CA" sz="1050" dirty="0">
              <a:solidFill>
                <a:schemeClr val="accent2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E6A8582-CC38-4445-A0A0-0770591B10C6}"/>
              </a:ext>
            </a:extLst>
          </p:cNvPr>
          <p:cNvSpPr txBox="1"/>
          <p:nvPr/>
        </p:nvSpPr>
        <p:spPr>
          <a:xfrm>
            <a:off x="5291122" y="5991671"/>
            <a:ext cx="12365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Measurement</a:t>
            </a:r>
          </a:p>
          <a:p>
            <a:pPr marL="171450" indent="-171450">
              <a:buFontTx/>
              <a:buChar char="-"/>
            </a:pPr>
            <a:r>
              <a:rPr lang="en-GB" sz="1200" dirty="0">
                <a:solidFill>
                  <a:schemeClr val="accent6">
                    <a:lumMod val="75000"/>
                  </a:schemeClr>
                </a:solidFill>
              </a:rPr>
              <a:t>Timestamp</a:t>
            </a:r>
            <a:endParaRPr lang="en-CA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851389B8-4815-486B-B562-C9B838F541F0}"/>
              </a:ext>
            </a:extLst>
          </p:cNvPr>
          <p:cNvCxnSpPr>
            <a:cxnSpLocks/>
            <a:endCxn id="31" idx="3"/>
          </p:cNvCxnSpPr>
          <p:nvPr/>
        </p:nvCxnSpPr>
        <p:spPr bwMode="auto">
          <a:xfrm flipH="1">
            <a:off x="5717252" y="4537874"/>
            <a:ext cx="810780" cy="43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124FF8D-A81F-425F-9546-D81CE8E1C0BF}"/>
              </a:ext>
            </a:extLst>
          </p:cNvPr>
          <p:cNvCxnSpPr>
            <a:cxnSpLocks/>
          </p:cNvCxnSpPr>
          <p:nvPr/>
        </p:nvCxnSpPr>
        <p:spPr bwMode="auto">
          <a:xfrm flipV="1">
            <a:off x="5780614" y="4783599"/>
            <a:ext cx="797964" cy="4191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034852C-BC88-443B-8606-9E5ED4BE9CB7}"/>
              </a:ext>
            </a:extLst>
          </p:cNvPr>
          <p:cNvSpPr txBox="1"/>
          <p:nvPr/>
        </p:nvSpPr>
        <p:spPr>
          <a:xfrm>
            <a:off x="221496" y="3264332"/>
            <a:ext cx="37969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(a) SBP-capable AP is Sensing Receiver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F4FD3E4-C977-4E40-9CF8-8AD74E90C372}"/>
              </a:ext>
            </a:extLst>
          </p:cNvPr>
          <p:cNvSpPr txBox="1"/>
          <p:nvPr/>
        </p:nvSpPr>
        <p:spPr>
          <a:xfrm>
            <a:off x="4989234" y="3260143"/>
            <a:ext cx="413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(b) SBP-capable AP is Sensing Transmitter</a:t>
            </a:r>
            <a:endParaRPr lang="en-CA" sz="1600" b="1" dirty="0">
              <a:solidFill>
                <a:schemeClr val="tx1"/>
              </a:solidFill>
            </a:endParaRPr>
          </a:p>
        </p:txBody>
      </p:sp>
      <p:sp>
        <p:nvSpPr>
          <p:cNvPr id="46" name="Hexagon 45">
            <a:extLst>
              <a:ext uri="{FF2B5EF4-FFF2-40B4-BE49-F238E27FC236}">
                <a16:creationId xmlns:a16="http://schemas.microsoft.com/office/drawing/2014/main" id="{B6726FD0-F7A3-4A44-95D6-CC36DC33FB78}"/>
              </a:ext>
            </a:extLst>
          </p:cNvPr>
          <p:cNvSpPr/>
          <p:nvPr/>
        </p:nvSpPr>
        <p:spPr bwMode="auto">
          <a:xfrm>
            <a:off x="19900" y="6020535"/>
            <a:ext cx="724558" cy="406863"/>
          </a:xfrm>
          <a:prstGeom prst="hexag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E1A043C-E205-4DBA-B5A5-ADC0D1BE799D}"/>
              </a:ext>
            </a:extLst>
          </p:cNvPr>
          <p:cNvSpPr txBox="1"/>
          <p:nvPr/>
        </p:nvSpPr>
        <p:spPr>
          <a:xfrm>
            <a:off x="78511" y="6020536"/>
            <a:ext cx="85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APP</a:t>
            </a:r>
            <a:endParaRPr lang="en-CA" sz="1800" dirty="0">
              <a:solidFill>
                <a:schemeClr val="tx1"/>
              </a:solidFill>
            </a:endParaRPr>
          </a:p>
        </p:txBody>
      </p:sp>
      <p:sp>
        <p:nvSpPr>
          <p:cNvPr id="48" name="Hexagon 47">
            <a:extLst>
              <a:ext uri="{FF2B5EF4-FFF2-40B4-BE49-F238E27FC236}">
                <a16:creationId xmlns:a16="http://schemas.microsoft.com/office/drawing/2014/main" id="{81C591D7-EE0D-454C-AB84-B7E4AB04FB01}"/>
              </a:ext>
            </a:extLst>
          </p:cNvPr>
          <p:cNvSpPr/>
          <p:nvPr/>
        </p:nvSpPr>
        <p:spPr bwMode="auto">
          <a:xfrm>
            <a:off x="4564874" y="6022345"/>
            <a:ext cx="724558" cy="406863"/>
          </a:xfrm>
          <a:prstGeom prst="hexag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CA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CFEDE0A-EFD0-47BA-9866-6B1A8A64FDC9}"/>
              </a:ext>
            </a:extLst>
          </p:cNvPr>
          <p:cNvSpPr txBox="1"/>
          <p:nvPr/>
        </p:nvSpPr>
        <p:spPr>
          <a:xfrm>
            <a:off x="4623485" y="6022346"/>
            <a:ext cx="855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APP</a:t>
            </a:r>
            <a:endParaRPr lang="en-CA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9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B5E1B-4C35-4E7D-BABF-2722A187F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18010"/>
          </a:xfrm>
        </p:spPr>
        <p:txBody>
          <a:bodyPr/>
          <a:lstStyle/>
          <a:p>
            <a:r>
              <a:rPr lang="en-US" dirty="0"/>
              <a:t>Measurement Report Frame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BB489-BA08-4722-BF7F-89FEE8093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16" y="1484785"/>
            <a:ext cx="8712968" cy="4990628"/>
          </a:xfrm>
        </p:spPr>
        <p:txBody>
          <a:bodyPr/>
          <a:lstStyle/>
          <a:p>
            <a:pPr marL="0" indent="0"/>
            <a:r>
              <a:rPr lang="en-US" dirty="0"/>
              <a:t>Measurement Report Frame PDT defines the following [3]: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Measurement Report Frame (both public and private version) to contain </a:t>
            </a:r>
            <a:r>
              <a:rPr lang="en-US" i="1" dirty="0">
                <a:solidFill>
                  <a:srgbClr val="C00000"/>
                </a:solidFill>
              </a:rPr>
              <a:t>one or more </a:t>
            </a:r>
            <a:r>
              <a:rPr lang="en-US" dirty="0"/>
              <a:t>Sensing Measurement Report Elements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Report Element to contain a </a:t>
            </a:r>
            <a:r>
              <a:rPr lang="en-US" i="1" dirty="0">
                <a:solidFill>
                  <a:srgbClr val="C00000"/>
                </a:solidFill>
              </a:rPr>
              <a:t>single</a:t>
            </a:r>
            <a:r>
              <a:rPr lang="en-US" dirty="0"/>
              <a:t> measurement report</a:t>
            </a:r>
          </a:p>
          <a:p>
            <a:pPr marL="0" indent="0"/>
            <a:endParaRPr lang="en-US" dirty="0"/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Report Control subfield to contain information necessary to interpret measurement report subfield.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84C8C7-B0F4-4312-837C-E589CD210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9A10D-224A-4023-A5F6-DF3C67D2EE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Chris Beg, Cognitive Systems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D57603-71B9-4871-8972-6F2D57B97C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C40BE3C-9207-4A71-B458-762D1660F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6394" y="3356992"/>
            <a:ext cx="5917187" cy="88969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CCB8BD-0857-4DA1-9CA3-CC902DBE34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2914" y="5412725"/>
            <a:ext cx="5256584" cy="83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184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1171</TotalTime>
  <Words>1684</Words>
  <Application>Microsoft Office PowerPoint</Application>
  <PresentationFormat>On-screen Show (4:3)</PresentationFormat>
  <Paragraphs>266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TX and RX Timestamping Implementations</vt:lpstr>
      <vt:lpstr>Abstract</vt:lpstr>
      <vt:lpstr>SFD Recap [1]</vt:lpstr>
      <vt:lpstr>SFD Recap Cont’d</vt:lpstr>
      <vt:lpstr>Non-SBP Cases</vt:lpstr>
      <vt:lpstr>Non-SBP, Sensing Receiver MLME Output </vt:lpstr>
      <vt:lpstr>Non-SBP, Sensing Transmitter MLME Output</vt:lpstr>
      <vt:lpstr>SBP Cases</vt:lpstr>
      <vt:lpstr>Measurement Report Frame</vt:lpstr>
      <vt:lpstr>Option 1</vt:lpstr>
      <vt:lpstr>Option 2</vt:lpstr>
      <vt:lpstr>Option Tradeoffs</vt:lpstr>
      <vt:lpstr>Conclusions</vt:lpstr>
      <vt:lpstr>SP1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 and RX Timestamping Implementations</dc:title>
  <dc:creator>Chris Beg</dc:creator>
  <cp:lastModifiedBy>Chris Beg</cp:lastModifiedBy>
  <cp:revision>109</cp:revision>
  <cp:lastPrinted>1601-01-01T00:00:00Z</cp:lastPrinted>
  <dcterms:created xsi:type="dcterms:W3CDTF">2022-02-02T15:02:09Z</dcterms:created>
  <dcterms:modified xsi:type="dcterms:W3CDTF">2022-03-09T19:54:08Z</dcterms:modified>
</cp:coreProperties>
</file>