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9"/>
  </p:notesMasterIdLst>
  <p:handoutMasterIdLst>
    <p:handoutMasterId r:id="rId190"/>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1981" r:id="rId26"/>
    <p:sldId id="2074" r:id="rId27"/>
    <p:sldId id="2102" r:id="rId28"/>
    <p:sldId id="2465" r:id="rId29"/>
    <p:sldId id="2107" r:id="rId30"/>
    <p:sldId id="2075" r:id="rId31"/>
    <p:sldId id="2439" r:id="rId32"/>
    <p:sldId id="2292" r:id="rId33"/>
    <p:sldId id="2525" r:id="rId34"/>
    <p:sldId id="2331" r:id="rId35"/>
    <p:sldId id="2332" r:id="rId36"/>
    <p:sldId id="2437" r:id="rId37"/>
    <p:sldId id="2438" r:id="rId38"/>
    <p:sldId id="2464" r:id="rId39"/>
    <p:sldId id="2481" r:id="rId40"/>
    <p:sldId id="2482" r:id="rId41"/>
    <p:sldId id="2483" r:id="rId42"/>
    <p:sldId id="2484" r:id="rId43"/>
    <p:sldId id="2485" r:id="rId44"/>
    <p:sldId id="2486" r:id="rId45"/>
    <p:sldId id="2008" r:id="rId46"/>
    <p:sldId id="2291" r:id="rId47"/>
    <p:sldId id="1945" r:id="rId48"/>
    <p:sldId id="2071" r:id="rId49"/>
    <p:sldId id="2036" r:id="rId50"/>
    <p:sldId id="2323" r:id="rId51"/>
    <p:sldId id="2353" r:id="rId52"/>
    <p:sldId id="2426" r:id="rId53"/>
    <p:sldId id="2427" r:id="rId54"/>
    <p:sldId id="2460" r:id="rId55"/>
    <p:sldId id="2461" r:id="rId56"/>
    <p:sldId id="2463" r:id="rId57"/>
    <p:sldId id="2547" r:id="rId58"/>
    <p:sldId id="1688" r:id="rId59"/>
    <p:sldId id="2293" r:id="rId60"/>
    <p:sldId id="1708" r:id="rId61"/>
    <p:sldId id="2524" r:id="rId62"/>
    <p:sldId id="2541" r:id="rId63"/>
    <p:sldId id="2548" r:id="rId64"/>
    <p:sldId id="1709" r:id="rId65"/>
    <p:sldId id="1710" r:id="rId66"/>
    <p:sldId id="1790" r:id="rId67"/>
    <p:sldId id="2199" r:id="rId68"/>
    <p:sldId id="2319" r:id="rId69"/>
    <p:sldId id="2320" r:id="rId70"/>
    <p:sldId id="2321" r:id="rId71"/>
    <p:sldId id="2355" r:id="rId72"/>
    <p:sldId id="2354" r:id="rId73"/>
    <p:sldId id="2294" r:id="rId74"/>
    <p:sldId id="2470" r:id="rId75"/>
    <p:sldId id="2466" r:id="rId76"/>
    <p:sldId id="2467" r:id="rId77"/>
    <p:sldId id="1679" r:id="rId78"/>
    <p:sldId id="2336" r:id="rId79"/>
    <p:sldId id="2328" r:id="rId80"/>
    <p:sldId id="2497" r:id="rId81"/>
    <p:sldId id="2546" r:id="rId82"/>
    <p:sldId id="2489" r:id="rId83"/>
    <p:sldId id="2495" r:id="rId84"/>
    <p:sldId id="2536" r:id="rId85"/>
    <p:sldId id="2496" r:id="rId86"/>
    <p:sldId id="2542" r:id="rId87"/>
    <p:sldId id="2543" r:id="rId88"/>
    <p:sldId id="2498" r:id="rId89"/>
    <p:sldId id="2549" r:id="rId90"/>
    <p:sldId id="2324" r:id="rId91"/>
    <p:sldId id="1375" r:id="rId92"/>
    <p:sldId id="1376" r:id="rId93"/>
    <p:sldId id="1400" r:id="rId94"/>
    <p:sldId id="2479" r:id="rId95"/>
    <p:sldId id="2480" r:id="rId96"/>
    <p:sldId id="619" r:id="rId97"/>
    <p:sldId id="621" r:id="rId98"/>
    <p:sldId id="1561" r:id="rId99"/>
    <p:sldId id="1555" r:id="rId100"/>
    <p:sldId id="1601" r:id="rId101"/>
    <p:sldId id="1585" r:id="rId102"/>
    <p:sldId id="1586" r:id="rId103"/>
    <p:sldId id="1587" r:id="rId104"/>
    <p:sldId id="1588" r:id="rId105"/>
    <p:sldId id="1589" r:id="rId106"/>
    <p:sldId id="1590" r:id="rId107"/>
    <p:sldId id="1771" r:id="rId108"/>
    <p:sldId id="1772" r:id="rId109"/>
    <p:sldId id="1591" r:id="rId110"/>
    <p:sldId id="1592" r:id="rId111"/>
    <p:sldId id="1593" r:id="rId112"/>
    <p:sldId id="1594" r:id="rId113"/>
    <p:sldId id="1595" r:id="rId114"/>
    <p:sldId id="1596" r:id="rId115"/>
    <p:sldId id="1597" r:id="rId116"/>
    <p:sldId id="1598" r:id="rId117"/>
    <p:sldId id="1599" r:id="rId118"/>
    <p:sldId id="1600" r:id="rId119"/>
    <p:sldId id="1628" r:id="rId120"/>
    <p:sldId id="1638" r:id="rId121"/>
    <p:sldId id="1725" r:id="rId122"/>
    <p:sldId id="1726" r:id="rId123"/>
    <p:sldId id="1947" r:id="rId124"/>
    <p:sldId id="1975" r:id="rId125"/>
    <p:sldId id="1976" r:id="rId126"/>
    <p:sldId id="1977" r:id="rId127"/>
    <p:sldId id="2039" r:id="rId128"/>
    <p:sldId id="2060" r:id="rId129"/>
    <p:sldId id="2061" r:id="rId130"/>
    <p:sldId id="2097" r:id="rId131"/>
    <p:sldId id="2103" r:id="rId132"/>
    <p:sldId id="2063" r:id="rId133"/>
    <p:sldId id="2064" r:id="rId134"/>
    <p:sldId id="2065" r:id="rId135"/>
    <p:sldId id="2066" r:id="rId136"/>
    <p:sldId id="2067" r:id="rId137"/>
    <p:sldId id="2068" r:id="rId138"/>
    <p:sldId id="2069" r:id="rId139"/>
    <p:sldId id="2146" r:id="rId140"/>
    <p:sldId id="2147" r:id="rId141"/>
    <p:sldId id="2148" r:id="rId142"/>
    <p:sldId id="2158" r:id="rId143"/>
    <p:sldId id="2159" r:id="rId144"/>
    <p:sldId id="2157" r:id="rId145"/>
    <p:sldId id="2160" r:id="rId146"/>
    <p:sldId id="2216" r:id="rId147"/>
    <p:sldId id="2217" r:id="rId148"/>
    <p:sldId id="2219" r:id="rId149"/>
    <p:sldId id="2238" r:id="rId150"/>
    <p:sldId id="2239" r:id="rId151"/>
    <p:sldId id="2240" r:id="rId152"/>
    <p:sldId id="2242" r:id="rId153"/>
    <p:sldId id="2263" r:id="rId154"/>
    <p:sldId id="2276" r:id="rId155"/>
    <p:sldId id="2277" r:id="rId156"/>
    <p:sldId id="2278" r:id="rId157"/>
    <p:sldId id="2281" r:id="rId158"/>
    <p:sldId id="2282" r:id="rId159"/>
    <p:sldId id="2283" r:id="rId160"/>
    <p:sldId id="2284" r:id="rId161"/>
    <p:sldId id="2318" r:id="rId162"/>
    <p:sldId id="2329" r:id="rId163"/>
    <p:sldId id="2356" r:id="rId164"/>
    <p:sldId id="1701" r:id="rId165"/>
    <p:sldId id="1969" r:id="rId166"/>
    <p:sldId id="2112" r:id="rId167"/>
    <p:sldId id="1965" r:id="rId168"/>
    <p:sldId id="2114" r:id="rId169"/>
    <p:sldId id="1705" r:id="rId170"/>
    <p:sldId id="1706" r:id="rId171"/>
    <p:sldId id="1707" r:id="rId172"/>
    <p:sldId id="2113" r:id="rId173"/>
    <p:sldId id="2037" r:id="rId174"/>
    <p:sldId id="2431" r:id="rId175"/>
    <p:sldId id="2429" r:id="rId176"/>
    <p:sldId id="2436" r:id="rId177"/>
    <p:sldId id="1968" r:id="rId178"/>
    <p:sldId id="2104" r:id="rId179"/>
    <p:sldId id="2317" r:id="rId180"/>
    <p:sldId id="1967" r:id="rId181"/>
    <p:sldId id="2167" r:id="rId182"/>
    <p:sldId id="2351" r:id="rId183"/>
    <p:sldId id="2333" r:id="rId184"/>
    <p:sldId id="2335" r:id="rId185"/>
    <p:sldId id="2334" r:id="rId186"/>
    <p:sldId id="2352" r:id="rId187"/>
    <p:sldId id="2218" r:id="rId18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802.11-22/0242r4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302d9095cf256e0eab5b72b843df1d9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802world.org/plenary/" TargetMode="External"/><Relationship Id="rId2" Type="http://schemas.openxmlformats.org/officeDocument/2006/relationships/hyperlink" Target="https://cvent.me/yG5GY2"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February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8 March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8 Mar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https://ieeesa.webex.com/ieeesa/j.php?MTID=m302d9095cf256e0eab5b72b843df1d9a</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2347 336 2278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2852344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r>
              <a:rPr lang="en-AU" dirty="0"/>
              <a:t>Update on </a:t>
            </a:r>
            <a:r>
              <a:rPr lang="en-AU" i="1" dirty="0"/>
              <a:t>Industrial Wireless Network </a:t>
            </a:r>
            <a:r>
              <a:rPr lang="en-AU" dirty="0"/>
              <a:t>PWI prop.</a:t>
            </a:r>
          </a:p>
          <a:p>
            <a:pPr lvl="2"/>
            <a:r>
              <a:rPr lang="en-AU" dirty="0"/>
              <a:t>Update on </a:t>
            </a:r>
            <a:r>
              <a:rPr lang="en-GB" i="1" kern="0" dirty="0"/>
              <a:t>WLAN MCS Efficiency</a:t>
            </a:r>
            <a:r>
              <a:rPr lang="en-AU" i="1" kern="0" dirty="0"/>
              <a:t> </a:t>
            </a:r>
            <a:r>
              <a:rPr lang="en-AU" kern="0" dirty="0"/>
              <a:t>discussion</a:t>
            </a:r>
            <a:endParaRPr lang="en-AU" dirty="0"/>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91"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8 Mar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15"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2022, as documented in </a:t>
            </a:r>
            <a:r>
              <a:rPr lang="en-AU" i="1" dirty="0">
                <a:solidFill>
                  <a:srgbClr val="FF0000"/>
                </a:solidFill>
              </a:rPr>
              <a:t>11-22-xxxx-00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8392705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36632216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1689304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3739555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28463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6768620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8368451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8794734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4268506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4201883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51679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33676144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31"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7708579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42232000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3405875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006628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0292585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153001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13894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LS was required after the Nov 2021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7713177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4066224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8704783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5753137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236521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826055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2521768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39"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8749017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6329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2706522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1455639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0483707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549835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8327067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1147923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7074230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5280793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51483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84 standards through the PSDO adoption process, with 31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71713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22</a:t>
                      </a:r>
                    </a:p>
                  </a:txBody>
                  <a:tcPr/>
                </a:tc>
                <a:tc>
                  <a:txBody>
                    <a:bodyPr/>
                    <a:lstStyle/>
                    <a:p>
                      <a:pPr algn="ctr"/>
                      <a:r>
                        <a:rPr lang="en-AU" dirty="0"/>
                        <a:t>10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84</a:t>
                      </a:r>
                    </a:p>
                  </a:txBody>
                  <a:tcPr>
                    <a:lnT w="12700" cap="flat" cmpd="sng" algn="ctr">
                      <a:solidFill>
                        <a:schemeClr val="tx1"/>
                      </a:solidFill>
                      <a:prstDash val="solid"/>
                      <a:round/>
                      <a:headEnd type="none" w="med" len="med"/>
                      <a:tailEnd type="none" w="med" len="med"/>
                    </a:lnT>
                  </a:tcPr>
                </a:tc>
                <a:tc>
                  <a:txBody>
                    <a:bodyPr/>
                    <a:lstStyle/>
                    <a:p>
                      <a:pPr algn="ctr"/>
                      <a:r>
                        <a:rPr lang="en-AU" b="1" dirty="0"/>
                        <a:t>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73529566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0194864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8643447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2057189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0498211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2224812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4629271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72944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2369482"/>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11721826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a:xfrm>
            <a:off x="685800" y="685800"/>
            <a:ext cx="7772400" cy="1066800"/>
          </a:xfrm>
        </p:spPr>
        <p:txBody>
          <a:bodyPr/>
          <a:lstStyle/>
          <a:p>
            <a:r>
              <a:rPr lang="en-AU" dirty="0"/>
              <a:t>Registration is required for attendance at the IEEE 802 JTC1 SC meeting in March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a:xfrm>
            <a:off x="685800" y="1981200"/>
            <a:ext cx="7772400" cy="4114800"/>
          </a:xfrm>
        </p:spPr>
        <p:txBody>
          <a:bodyPr/>
          <a:lstStyle/>
          <a:p>
            <a:pPr lvl="1"/>
            <a:r>
              <a:rPr lang="en-US" dirty="0"/>
              <a:t>This meeting is part of the March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https://802world.org/plenary/</a:t>
            </a:r>
            <a:endParaRPr lang="en-US" dirty="0"/>
          </a:p>
          <a:p>
            <a:pPr lvl="1"/>
            <a:r>
              <a:rPr lang="en-US" dirty="0"/>
              <a:t>If you do not intend to register for this session you must leave this meeting and, if you have logged attendance on IMAT, email the 802.11 chair or vice chairs to have your attendance cancelled</a:t>
            </a:r>
          </a:p>
          <a:p>
            <a:pPr lvl="1"/>
            <a:endParaRPr lang="en-AU" dirty="0"/>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692307068"/>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0487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draft response has been developed and will be considered by 802.1 WG in March 2022</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graphicFrame>
        <p:nvGraphicFramePr>
          <p:cNvPr id="4" name="Object 3">
            <a:extLst>
              <a:ext uri="{FF2B5EF4-FFF2-40B4-BE49-F238E27FC236}">
                <a16:creationId xmlns:a16="http://schemas.microsoft.com/office/drawing/2014/main" id="{E2B96F3F-A0EB-4562-8997-7D0F0D085D24}"/>
              </a:ext>
            </a:extLst>
          </p:cNvPr>
          <p:cNvGraphicFramePr>
            <a:graphicFrameLocks noChangeAspect="1"/>
          </p:cNvGraphicFramePr>
          <p:nvPr>
            <p:extLst>
              <p:ext uri="{D42A27DB-BD31-4B8C-83A1-F6EECF244321}">
                <p14:modId xmlns:p14="http://schemas.microsoft.com/office/powerpoint/2010/main" val="3853953823"/>
              </p:ext>
            </p:extLst>
          </p:nvPr>
        </p:nvGraphicFramePr>
        <p:xfrm>
          <a:off x="8053388" y="5074921"/>
          <a:ext cx="914400" cy="806450"/>
        </p:xfrm>
        <a:graphic>
          <a:graphicData uri="http://schemas.openxmlformats.org/presentationml/2006/ole">
            <mc:AlternateContent xmlns:mc="http://schemas.openxmlformats.org/markup-compatibility/2006">
              <mc:Choice xmlns:v="urn:schemas-microsoft-com:vml" Requires="v">
                <p:oleObj spid="_x0000_s33796"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8053388" y="50749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89891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6"/>
                </a:solidFill>
              </a:rPr>
              <a:t>waiting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is waiting for start of </a:t>
            </a:r>
            <a:r>
              <a:rPr lang="en-US" dirty="0"/>
              <a:t>60-day</a:t>
            </a:r>
            <a:r>
              <a:rPr lang="en-AU" dirty="0"/>
              <a:t> pre-ballot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pPr lvl="1"/>
            <a:r>
              <a:rPr lang="en-AU" dirty="0"/>
              <a:t>(25 Feb 2021)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GB" dirty="0">
                <a:latin typeface="Arial" panose="020B0604020202020204" pitchFamily="34" charset="0"/>
              </a:rPr>
              <a:t>(Jan 2022) Has been published – but will wait for SR to complete</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closes on 10 April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US" dirty="0"/>
              <a:t>(Jan 2022) Published</a:t>
            </a:r>
            <a:endParaRPr lang="en-AU" dirty="0"/>
          </a:p>
          <a:p>
            <a:r>
              <a:rPr lang="en-US" dirty="0"/>
              <a:t>60-day</a:t>
            </a:r>
            <a:r>
              <a:rPr lang="en-AU" dirty="0"/>
              <a:t> pre-ballot: </a:t>
            </a:r>
            <a:r>
              <a:rPr lang="en-AU" dirty="0">
                <a:solidFill>
                  <a:schemeClr val="accent2"/>
                </a:solidFill>
              </a:rPr>
              <a:t>closes 10 Apr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10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33875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9530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73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15942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225950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507657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592050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pPr lvl="1"/>
            <a:r>
              <a:rPr lang="en-AU" dirty="0"/>
              <a:t>(Jan 2022) Jodi will submit to ISO</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199883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25487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534085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0218034-24A4-4685-8CE8-914BFB9E38B8}"/>
              </a:ext>
            </a:extLst>
          </p:cNvPr>
          <p:cNvSpPr>
            <a:spLocks noGrp="1"/>
          </p:cNvSpPr>
          <p:nvPr>
            <p:ph type="title"/>
          </p:nvPr>
        </p:nvSpPr>
        <p:spPr/>
        <p:txBody>
          <a:bodyPr/>
          <a:lstStyle/>
          <a:p>
            <a:r>
              <a:rPr lang="en-AU" dirty="0"/>
              <a:t>The SC will discuss submission of future IEEE 802.3 drafts … following on from Jan 2022 discussion</a:t>
            </a:r>
          </a:p>
        </p:txBody>
      </p:sp>
      <p:sp>
        <p:nvSpPr>
          <p:cNvPr id="3" name="Content Placeholder 2">
            <a:extLst>
              <a:ext uri="{FF2B5EF4-FFF2-40B4-BE49-F238E27FC236}">
                <a16:creationId xmlns:a16="http://schemas.microsoft.com/office/drawing/2014/main" id="{3F7EA679-BED8-4E9E-A9E9-C76340448103}"/>
              </a:ext>
            </a:extLst>
          </p:cNvPr>
          <p:cNvSpPr>
            <a:spLocks noGrp="1"/>
          </p:cNvSpPr>
          <p:nvPr>
            <p:ph idx="1"/>
          </p:nvPr>
        </p:nvSpPr>
        <p:spPr>
          <a:xfrm>
            <a:off x="685800" y="1981200"/>
            <a:ext cx="7772400" cy="4114800"/>
          </a:xfrm>
        </p:spPr>
        <p:txBody>
          <a:bodyPr/>
          <a:lstStyle/>
          <a:p>
            <a:r>
              <a:rPr lang="en-GB" dirty="0"/>
              <a:t>Minutes from Jan 2022</a:t>
            </a:r>
          </a:p>
          <a:p>
            <a:pPr lvl="1"/>
            <a:r>
              <a:rPr lang="en-GB" dirty="0"/>
              <a:t>David Law (HPE) indicated that the IEEE 802.3 WG is already working on the next revision of several documents that will likely be published later this year by ISO/IEC. </a:t>
            </a:r>
            <a:endParaRPr lang="en-AU" dirty="0"/>
          </a:p>
          <a:p>
            <a:pPr lvl="1"/>
            <a:r>
              <a:rPr lang="en-GB" dirty="0"/>
              <a:t>If those revisions are sent for to SC 6 for informational purposes, it might cause confusion in SC 6 between the documents to be published and the revisions of those documents. </a:t>
            </a:r>
            <a:endParaRPr lang="en-AU" dirty="0"/>
          </a:p>
          <a:p>
            <a:pPr lvl="1"/>
            <a:r>
              <a:rPr lang="en-GB" dirty="0"/>
              <a:t>Some of the revisions are well on their way to IEEE publication. </a:t>
            </a:r>
            <a:endParaRPr lang="en-AU" dirty="0"/>
          </a:p>
          <a:p>
            <a:pPr lvl="1"/>
            <a:r>
              <a:rPr lang="en-GB" dirty="0"/>
              <a:t>Jodi Haasz stated that it was up to the IEEE 802.3 WG to decide what they want to do. </a:t>
            </a:r>
            <a:endParaRPr lang="en-AU" dirty="0"/>
          </a:p>
          <a:p>
            <a:pPr lvl="1"/>
            <a:r>
              <a:rPr lang="en-GB" dirty="0"/>
              <a:t>Both submitting the revisions now and holding them off until their ISO/IEC publication have merit. </a:t>
            </a:r>
            <a:endParaRPr lang="en-AU" dirty="0"/>
          </a:p>
          <a:p>
            <a:pPr lvl="1"/>
            <a:r>
              <a:rPr lang="en-GB" dirty="0"/>
              <a:t>This discussion will be revisited during the March meeting. </a:t>
            </a:r>
            <a:endParaRPr lang="en-AU" dirty="0"/>
          </a:p>
          <a:p>
            <a:endParaRPr lang="en-AU" dirty="0"/>
          </a:p>
        </p:txBody>
      </p:sp>
      <p:sp>
        <p:nvSpPr>
          <p:cNvPr id="4" name="Footer Placeholder 3">
            <a:extLst>
              <a:ext uri="{FF2B5EF4-FFF2-40B4-BE49-F238E27FC236}">
                <a16:creationId xmlns:a16="http://schemas.microsoft.com/office/drawing/2014/main" id="{6D16E8E4-F00F-4218-820B-95DEAE9C4DF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F0564F2-3C3C-4BE7-A0E7-D39FE352BFA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2749246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53853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416955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20383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95"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485050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724838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attached</a:t>
            </a:r>
          </a:p>
          <a:p>
            <a:pPr lvl="1"/>
            <a:r>
              <a:rPr lang="en-AU" dirty="0"/>
              <a:t>(28 Feb 2022) There is no news so far on resolution of the 802.11ax IPR issue but it is understood that discussions are continuing between IEEE SA &amp; ISO</a:t>
            </a:r>
          </a:p>
          <a:p>
            <a:pPr lvl="1"/>
            <a:endParaRPr lang="en-AU" dirty="0"/>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graphicFrame>
        <p:nvGraphicFramePr>
          <p:cNvPr id="6" name="Object 5">
            <a:extLst>
              <a:ext uri="{FF2B5EF4-FFF2-40B4-BE49-F238E27FC236}">
                <a16:creationId xmlns:a16="http://schemas.microsoft.com/office/drawing/2014/main" id="{2F1EC5D3-48E5-48C8-A9F3-C94336721F1C}"/>
              </a:ext>
            </a:extLst>
          </p:cNvPr>
          <p:cNvGraphicFramePr>
            <a:graphicFrameLocks noChangeAspect="1"/>
          </p:cNvGraphicFramePr>
          <p:nvPr>
            <p:extLst>
              <p:ext uri="{D42A27DB-BD31-4B8C-83A1-F6EECF244321}">
                <p14:modId xmlns:p14="http://schemas.microsoft.com/office/powerpoint/2010/main" val="3804369964"/>
              </p:ext>
            </p:extLst>
          </p:nvPr>
        </p:nvGraphicFramePr>
        <p:xfrm>
          <a:off x="3048000" y="2743200"/>
          <a:ext cx="914400" cy="806450"/>
        </p:xfrm>
        <a:graphic>
          <a:graphicData uri="http://schemas.openxmlformats.org/presentationml/2006/ole">
            <mc:AlternateContent xmlns:mc="http://schemas.openxmlformats.org/markup-compatibility/2006">
              <mc:Choice xmlns:v="urn:schemas-microsoft-com:vml" Requires="v">
                <p:oleObj spid="_x0000_s32780"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30480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07806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planned be liaised in March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25978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4506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211226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073429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closes 13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closes 13 Jun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909817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392915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68028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4239839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806824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14213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150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held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 @ 00:00-03:00 UTC</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CC5B-F6C2-411B-8B26-210F34935DC1}"/>
              </a:ext>
            </a:extLst>
          </p:cNvPr>
          <p:cNvSpPr>
            <a:spLocks noGrp="1"/>
          </p:cNvSpPr>
          <p:nvPr>
            <p:ph type="title"/>
          </p:nvPr>
        </p:nvSpPr>
        <p:spPr/>
        <p:txBody>
          <a:bodyPr/>
          <a:lstStyle/>
          <a:p>
            <a:r>
              <a:rPr lang="en-AU" dirty="0"/>
              <a:t>Some IEEE 802 participants attended the SC6/WG1 interim meeting in Feb 2022</a:t>
            </a:r>
          </a:p>
        </p:txBody>
      </p:sp>
      <p:sp>
        <p:nvSpPr>
          <p:cNvPr id="3" name="Content Placeholder 2">
            <a:extLst>
              <a:ext uri="{FF2B5EF4-FFF2-40B4-BE49-F238E27FC236}">
                <a16:creationId xmlns:a16="http://schemas.microsoft.com/office/drawing/2014/main" id="{1BC2D984-1350-4D95-872B-C2D05314BFFE}"/>
              </a:ext>
            </a:extLst>
          </p:cNvPr>
          <p:cNvSpPr>
            <a:spLocks noGrp="1"/>
          </p:cNvSpPr>
          <p:nvPr>
            <p:ph idx="1"/>
          </p:nvPr>
        </p:nvSpPr>
        <p:spPr/>
        <p:txBody>
          <a:bodyPr/>
          <a:lstStyle/>
          <a:p>
            <a:r>
              <a:rPr lang="en-AU" dirty="0"/>
              <a:t>Confirmed attending</a:t>
            </a:r>
          </a:p>
          <a:p>
            <a:pPr lvl="1"/>
            <a:r>
              <a:rPr lang="en-AU" dirty="0"/>
              <a:t>Andrew Myles (Cisco)</a:t>
            </a:r>
          </a:p>
          <a:p>
            <a:pPr lvl="1"/>
            <a:r>
              <a:rPr lang="en-AU" dirty="0"/>
              <a:t>Eldad Perahia (HPE)</a:t>
            </a:r>
          </a:p>
          <a:p>
            <a:pPr lvl="1"/>
            <a:r>
              <a:rPr lang="it-IT" dirty="0"/>
              <a:t>Dave Cavalcanti (Intel)</a:t>
            </a:r>
            <a:r>
              <a:rPr lang="en-AU" dirty="0"/>
              <a:t> – confused days! </a:t>
            </a:r>
            <a:r>
              <a:rPr lang="en-AU" dirty="0">
                <a:sym typeface="Wingdings" panose="05000000000000000000" pitchFamily="2" charset="2"/>
              </a:rPr>
              <a:t></a:t>
            </a:r>
            <a:endParaRPr lang="it-IT" dirty="0"/>
          </a:p>
        </p:txBody>
      </p:sp>
      <p:sp>
        <p:nvSpPr>
          <p:cNvPr id="4" name="Footer Placeholder 3">
            <a:extLst>
              <a:ext uri="{FF2B5EF4-FFF2-40B4-BE49-F238E27FC236}">
                <a16:creationId xmlns:a16="http://schemas.microsoft.com/office/drawing/2014/main" id="{93602D3A-ADE3-441A-BF55-032419A3B55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EDA025D-6AD9-46F1-9ECE-05DC4F35819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8043265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intend to propose a research project on QAM mechanism</a:t>
            </a:r>
          </a:p>
          <a:p>
            <a:pPr lvl="2"/>
            <a:r>
              <a:rPr lang="en-AU" dirty="0"/>
              <a:t>It is up to NBs to decide if a research project is appropriate in SC6/WG1 </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419"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responded in Jan 2022 to a PWI on </a:t>
            </a:r>
            <a:r>
              <a:rPr lang="en-AU" i="1" dirty="0"/>
              <a:t>Industrial Wireless Network </a:t>
            </a:r>
            <a:r>
              <a:rPr lang="en-AU" dirty="0"/>
              <a:t>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2"/>
            <a:endParaRPr lang="en-AU" dirty="0"/>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3736904027"/>
              </p:ext>
            </p:extLst>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14443"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8001000" y="201484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7772400" cy="1066800"/>
          </a:xfrm>
        </p:spPr>
        <p:txBody>
          <a:bodyPr/>
          <a:lstStyle/>
          <a:p>
            <a:r>
              <a:rPr lang="en-AU" dirty="0"/>
              <a:t>The PWI on </a:t>
            </a:r>
            <a:r>
              <a:rPr lang="en-AU" i="1" dirty="0"/>
              <a:t>Industrial Wireless Network </a:t>
            </a:r>
            <a:r>
              <a:rPr lang="en-AU" dirty="0"/>
              <a:t>was 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981200"/>
            <a:ext cx="7772400" cy="4114800"/>
          </a:xfrm>
        </p:spPr>
        <p:txBody>
          <a:bodyPr/>
          <a:lstStyle/>
          <a:p>
            <a:pPr lvl="1"/>
            <a:r>
              <a:rPr lang="en-AU" dirty="0"/>
              <a:t>The LS was discussed at the SC6/WG1 meeting in Feb 2022</a:t>
            </a:r>
          </a:p>
          <a:p>
            <a:pPr lvl="1"/>
            <a:r>
              <a:rPr lang="en-AU" dirty="0"/>
              <a:t>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r>
              <a:rPr lang="en-AU" dirty="0"/>
              <a:t>Andrew Myles represented the IEEE 802’s LS to SC6/WG1</a:t>
            </a:r>
          </a:p>
          <a:p>
            <a:pPr lvl="2"/>
            <a:r>
              <a:rPr lang="en-AU" dirty="0"/>
              <a:t>Emphasised the shift to widely available standards </a:t>
            </a:r>
          </a:p>
          <a:p>
            <a:pPr lvl="2"/>
            <a:r>
              <a:rPr lang="en-AU" dirty="0"/>
              <a:t>Suggested a need to understand better the work in IEEE 802 (and 3GPP) because these standards are satisfying needs today</a:t>
            </a:r>
          </a:p>
          <a:p>
            <a:pPr lvl="2"/>
            <a:r>
              <a:rPr lang="en-AU" dirty="0"/>
              <a:t>Suggested work in </a:t>
            </a:r>
            <a:r>
              <a:rPr lang="en-AU" dirty="0" err="1"/>
              <a:t>Avnu</a:t>
            </a:r>
            <a:r>
              <a:rPr lang="en-AU" dirty="0"/>
              <a:t> and WBA also interesting</a:t>
            </a:r>
          </a:p>
          <a:p>
            <a:pPr lvl="1"/>
            <a:r>
              <a:rPr lang="en-AU" dirty="0"/>
              <a:t>Korea NB plan to complete </a:t>
            </a:r>
            <a:r>
              <a:rPr lang="en-AU" b="0" i="1" dirty="0">
                <a:effectLst/>
                <a:latin typeface="Arial" panose="020B0604020202020204" pitchFamily="34" charset="0"/>
              </a:rPr>
              <a:t>Status Report on PWI Deterministic Wireless Industrial Network</a:t>
            </a:r>
            <a:r>
              <a:rPr lang="en-AU" dirty="0"/>
              <a:t> in next few months</a:t>
            </a:r>
          </a:p>
          <a:p>
            <a:pPr lvl="2"/>
            <a:endParaRPr lang="en-AU" dirty="0">
              <a:solidFill>
                <a:srgbClr val="FF0000"/>
              </a:solidFill>
            </a:endParaRP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graphicFrame>
        <p:nvGraphicFramePr>
          <p:cNvPr id="6" name="Object 5">
            <a:extLst>
              <a:ext uri="{FF2B5EF4-FFF2-40B4-BE49-F238E27FC236}">
                <a16:creationId xmlns:a16="http://schemas.microsoft.com/office/drawing/2014/main" id="{232DBF6C-5946-4001-B36E-2315CC56624C}"/>
              </a:ext>
            </a:extLst>
          </p:cNvPr>
          <p:cNvGraphicFramePr>
            <a:graphicFrameLocks noChangeAspect="1"/>
          </p:cNvGraphicFramePr>
          <p:nvPr>
            <p:extLst>
              <p:ext uri="{D42A27DB-BD31-4B8C-83A1-F6EECF244321}">
                <p14:modId xmlns:p14="http://schemas.microsoft.com/office/powerpoint/2010/main" val="844674072"/>
              </p:ext>
            </p:extLst>
          </p:nvPr>
        </p:nvGraphicFramePr>
        <p:xfrm>
          <a:off x="8001000" y="2514600"/>
          <a:ext cx="914400" cy="806450"/>
        </p:xfrm>
        <a:graphic>
          <a:graphicData uri="http://schemas.openxmlformats.org/presentationml/2006/ole">
            <mc:AlternateContent xmlns:mc="http://schemas.openxmlformats.org/markup-compatibility/2006">
              <mc:Choice xmlns:v="urn:schemas-microsoft-com:vml" Requires="v">
                <p:oleObj spid="_x0000_s31760"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80010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02142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did not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A PWI on Wearable Robot Area Network has been proposed by </a:t>
            </a:r>
          </a:p>
          <a:p>
            <a:pPr lvl="2"/>
            <a:r>
              <a:rPr lang="en-AU" dirty="0"/>
              <a:t>DC power line communication based on conductive textiles</a:t>
            </a:r>
          </a:p>
          <a:p>
            <a:pPr lvl="2"/>
            <a:r>
              <a:rPr lang="en-AU" dirty="0"/>
              <a:t>Comments were requested for interim in mid Feb 2022</a:t>
            </a:r>
          </a:p>
          <a:p>
            <a:pPr lvl="1"/>
            <a:r>
              <a:rPr lang="en-US" dirty="0"/>
              <a:t>IEEE 802 </a:t>
            </a:r>
            <a:r>
              <a:rPr lang="en-AU" dirty="0"/>
              <a:t>did not comment</a:t>
            </a:r>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328902097"/>
              </p:ext>
            </p:extLst>
          </p:nvPr>
        </p:nvGraphicFramePr>
        <p:xfrm>
          <a:off x="7315200" y="2057400"/>
          <a:ext cx="914400" cy="806450"/>
        </p:xfrm>
        <a:graphic>
          <a:graphicData uri="http://schemas.openxmlformats.org/presentationml/2006/ole">
            <mc:AlternateContent xmlns:mc="http://schemas.openxmlformats.org/markup-compatibility/2006">
              <mc:Choice xmlns:v="urn:schemas-microsoft-com:vml" Requires="v">
                <p:oleObj spid="_x0000_s15468"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315200" y="2057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be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71"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415184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which closed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6617541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a:t>
            </a:r>
            <a:r>
              <a:rPr lang="en-AU">
                <a:latin typeface="Arial" panose="020B0604020202020204" pitchFamily="34" charset="0"/>
              </a:rPr>
              <a:t>US ND comments </a:t>
            </a:r>
            <a:r>
              <a:rPr lang="en-AU" dirty="0">
                <a:latin typeface="Arial" panose="020B0604020202020204" pitchFamily="34" charset="0"/>
              </a:rPr>
              <a:t>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71019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243204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22850212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9312439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5941415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 – added 1/22</a:t>
            </a:r>
          </a:p>
          <a:p>
            <a:pPr lvl="1"/>
            <a:r>
              <a:rPr lang="en-AU" sz="1600" dirty="0">
                <a:effectLst/>
                <a:latin typeface="+mj-lt"/>
                <a:ea typeface="Calibri" panose="020F0502020204030204" pitchFamily="34" charset="0"/>
                <a:cs typeface="Times New Roman" panose="02020603050405020304" pitchFamily="18" charset="0"/>
              </a:rPr>
              <a:t>Dave Cavalcanti (802.11) – added 1/22</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7995756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3356313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233178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176505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19540</Words>
  <Application>Microsoft Office PowerPoint</Application>
  <PresentationFormat>On-screen Show (4:3)</PresentationFormat>
  <Paragraphs>2914</Paragraphs>
  <Slides>187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187</vt:i4>
      </vt:variant>
    </vt:vector>
  </HeadingPairs>
  <TitlesOfParts>
    <vt:vector size="195" baseType="lpstr">
      <vt:lpstr>Arial</vt:lpstr>
      <vt:lpstr>Calibri</vt:lpstr>
      <vt:lpstr>Times New Roman</vt:lpstr>
      <vt:lpstr>802-11-Submission</vt:lpstr>
      <vt:lpstr>Adobe Acrobat Document</vt:lpstr>
      <vt:lpstr>Acrobat Document</vt:lpstr>
      <vt:lpstr>Packager Shell Object</vt:lpstr>
      <vt:lpstr>Microsoft Word Document</vt:lpstr>
      <vt:lpstr>IEEE 802 JTC1 Standing Committee March 2022 agenda virtually</vt:lpstr>
      <vt:lpstr>This document will be used to provide information for any IEEE 802 JTC1 SC meetings in Mar 2022</vt:lpstr>
      <vt:lpstr>Registration is required for attendance at the IEEE 802 JTC1 SC meeting in March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8 March 2022</vt:lpstr>
      <vt:lpstr>The IEEE 802 JTC1 SC regular meeting has a high-level list of agenda items to be considered</vt:lpstr>
      <vt:lpstr>The IEEE 802 JTC1 SC will consider approving its agenda</vt:lpstr>
      <vt:lpstr>The IEEE 802 JTC1 SC will consider approval of the minutes of its Jan 2022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84 standards through the PSDO adoption process, with 31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21 standards completely through the PSDO adoption process</vt:lpstr>
      <vt:lpstr>IEEE 802.3 WG has sent 22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A couple of IEEE 802.1 standards are up for systematic review</vt:lpstr>
      <vt:lpstr>IEEE 802.1Q-REV was liaised for information in Sep 2021</vt:lpstr>
      <vt:lpstr>IEEE 802.1X-2020 was published as ISO/IEC/IEEE 8802-1X:2021, but a response is still required</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is waiting for start of 60-day pre-ballot</vt:lpstr>
      <vt:lpstr>IEEE 802.1ABdh was liaised for information in Sep 2021</vt:lpstr>
      <vt:lpstr>IEEE 802.1AS-2020/Cor 1 was liaised for information in Sep 2021</vt:lpstr>
      <vt:lpstr>IEEE 802.1BA-Rev was liaised for information in Sep 2021</vt:lpstr>
      <vt:lpstr>IEEE 802.1ACct 60-day ballot closes on 10 April 2022</vt:lpstr>
      <vt:lpstr>IEEE 802.3 has 10 standards in the pipeline for adoption under the PSDO process</vt:lpstr>
      <vt:lpstr>IEEE 802.3 WG has a number of regular participants in IEEE 802 JTC1 SC activities</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802.3cr FDIS ballot closes on 26 May 2022</vt:lpstr>
      <vt:lpstr>IEEE 802.3cu FDIS ballot closes on 26 May 2022</vt:lpstr>
      <vt:lpstr>IEEE 802.3ct is waiting for FDIS ballot</vt:lpstr>
      <vt:lpstr>IEEE 802.3cv is waiting for FDIS ballot</vt:lpstr>
      <vt:lpstr>IEEE 802.3cp is waiting for FDIS ballot</vt:lpstr>
      <vt:lpstr>The SC will discuss submission of future IEEE 802.3 drafts … following on from Jan 2022 discussion</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will probably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FDIS ballot closes 13 Jun 2022</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held an interim meeting in Feb 2022</vt:lpstr>
      <vt:lpstr>Some IEEE 802 participants attended the SC6/WG1 interim meeting in Feb 2022</vt:lpstr>
      <vt:lpstr>The LS sent in response to the HK NB submission WG1 N289 was discussed by SC6/WG1 in Feb 2022</vt:lpstr>
      <vt:lpstr>IEEE 802 responded in Jan 2022 to a PWI on Industrial Wireless Network proposed in SC6/WG1</vt:lpstr>
      <vt:lpstr>The PWI on Industrial Wireless Network was discussed by SC6/WG1 in Feb 2022</vt:lpstr>
      <vt:lpstr>IEEE 802 did not comment on a PWI in WG1 on Wearable Robot Area Network</vt:lpstr>
      <vt:lpstr>The NWIP on Control Protocol for RF Directional Signal Transmission seems to be going ahead</vt:lpstr>
      <vt:lpstr>There is a proposal in SC6/WG1 for Licensed narrowband in field area network for Smart Grid </vt:lpstr>
      <vt:lpstr>Two Wireless LAN Access Control proposals were sent to CD ballot, which closed 30 Jan 2022</vt:lpstr>
      <vt:lpstr>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2022-03-07T21:49:01Z</dcterms:modified>
</cp:coreProperties>
</file>