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9"/>
  </p:notesMasterIdLst>
  <p:handoutMasterIdLst>
    <p:handoutMasterId r:id="rId190"/>
  </p:handoutMasterIdLst>
  <p:sldIdLst>
    <p:sldId id="269" r:id="rId2"/>
    <p:sldId id="278" r:id="rId3"/>
    <p:sldId id="2544"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1981" r:id="rId26"/>
    <p:sldId id="2074" r:id="rId27"/>
    <p:sldId id="2102" r:id="rId28"/>
    <p:sldId id="2465" r:id="rId29"/>
    <p:sldId id="2107" r:id="rId30"/>
    <p:sldId id="2075" r:id="rId31"/>
    <p:sldId id="2439" r:id="rId32"/>
    <p:sldId id="2292" r:id="rId33"/>
    <p:sldId id="2525" r:id="rId34"/>
    <p:sldId id="2331" r:id="rId35"/>
    <p:sldId id="2332" r:id="rId36"/>
    <p:sldId id="2437" r:id="rId37"/>
    <p:sldId id="2438" r:id="rId38"/>
    <p:sldId id="2464" r:id="rId39"/>
    <p:sldId id="2481" r:id="rId40"/>
    <p:sldId id="2482" r:id="rId41"/>
    <p:sldId id="2483" r:id="rId42"/>
    <p:sldId id="2484" r:id="rId43"/>
    <p:sldId id="2485" r:id="rId44"/>
    <p:sldId id="2486" r:id="rId45"/>
    <p:sldId id="2008" r:id="rId46"/>
    <p:sldId id="2291" r:id="rId47"/>
    <p:sldId id="1945" r:id="rId48"/>
    <p:sldId id="2071" r:id="rId49"/>
    <p:sldId id="2036" r:id="rId50"/>
    <p:sldId id="2323" r:id="rId51"/>
    <p:sldId id="2353" r:id="rId52"/>
    <p:sldId id="2426" r:id="rId53"/>
    <p:sldId id="2427" r:id="rId54"/>
    <p:sldId id="2460" r:id="rId55"/>
    <p:sldId id="2461" r:id="rId56"/>
    <p:sldId id="2463" r:id="rId57"/>
    <p:sldId id="2547" r:id="rId58"/>
    <p:sldId id="1688" r:id="rId59"/>
    <p:sldId id="2293" r:id="rId60"/>
    <p:sldId id="1708" r:id="rId61"/>
    <p:sldId id="2524" r:id="rId62"/>
    <p:sldId id="2541" r:id="rId63"/>
    <p:sldId id="2548" r:id="rId64"/>
    <p:sldId id="1709" r:id="rId65"/>
    <p:sldId id="1710" r:id="rId66"/>
    <p:sldId id="1790" r:id="rId67"/>
    <p:sldId id="2199" r:id="rId68"/>
    <p:sldId id="2319" r:id="rId69"/>
    <p:sldId id="2320" r:id="rId70"/>
    <p:sldId id="2321" r:id="rId71"/>
    <p:sldId id="2355" r:id="rId72"/>
    <p:sldId id="2354" r:id="rId73"/>
    <p:sldId id="2294" r:id="rId74"/>
    <p:sldId id="2470" r:id="rId75"/>
    <p:sldId id="2466" r:id="rId76"/>
    <p:sldId id="2467" r:id="rId77"/>
    <p:sldId id="1679" r:id="rId78"/>
    <p:sldId id="2336" r:id="rId79"/>
    <p:sldId id="2328" r:id="rId80"/>
    <p:sldId id="2497" r:id="rId81"/>
    <p:sldId id="2546" r:id="rId82"/>
    <p:sldId id="2489" r:id="rId83"/>
    <p:sldId id="2495" r:id="rId84"/>
    <p:sldId id="2536" r:id="rId85"/>
    <p:sldId id="2496" r:id="rId86"/>
    <p:sldId id="2542" r:id="rId87"/>
    <p:sldId id="2543" r:id="rId88"/>
    <p:sldId id="2498" r:id="rId89"/>
    <p:sldId id="2549" r:id="rId90"/>
    <p:sldId id="2324" r:id="rId91"/>
    <p:sldId id="1375" r:id="rId92"/>
    <p:sldId id="1376" r:id="rId93"/>
    <p:sldId id="1400" r:id="rId94"/>
    <p:sldId id="2479" r:id="rId95"/>
    <p:sldId id="2480" r:id="rId96"/>
    <p:sldId id="619" r:id="rId97"/>
    <p:sldId id="621" r:id="rId98"/>
    <p:sldId id="1561" r:id="rId99"/>
    <p:sldId id="1555" r:id="rId100"/>
    <p:sldId id="1601" r:id="rId101"/>
    <p:sldId id="1585" r:id="rId102"/>
    <p:sldId id="1586" r:id="rId103"/>
    <p:sldId id="1587" r:id="rId104"/>
    <p:sldId id="1588" r:id="rId105"/>
    <p:sldId id="1589" r:id="rId106"/>
    <p:sldId id="1590" r:id="rId107"/>
    <p:sldId id="1771" r:id="rId108"/>
    <p:sldId id="1772" r:id="rId109"/>
    <p:sldId id="1591" r:id="rId110"/>
    <p:sldId id="1592" r:id="rId111"/>
    <p:sldId id="1593" r:id="rId112"/>
    <p:sldId id="1594" r:id="rId113"/>
    <p:sldId id="1595" r:id="rId114"/>
    <p:sldId id="1596" r:id="rId115"/>
    <p:sldId id="1597" r:id="rId116"/>
    <p:sldId id="1598" r:id="rId117"/>
    <p:sldId id="1599" r:id="rId118"/>
    <p:sldId id="1600" r:id="rId119"/>
    <p:sldId id="1628" r:id="rId120"/>
    <p:sldId id="1638" r:id="rId121"/>
    <p:sldId id="1725" r:id="rId122"/>
    <p:sldId id="1726" r:id="rId123"/>
    <p:sldId id="1947" r:id="rId124"/>
    <p:sldId id="1975" r:id="rId125"/>
    <p:sldId id="1976" r:id="rId126"/>
    <p:sldId id="1977" r:id="rId127"/>
    <p:sldId id="2039" r:id="rId128"/>
    <p:sldId id="2060" r:id="rId129"/>
    <p:sldId id="2061" r:id="rId130"/>
    <p:sldId id="2097" r:id="rId131"/>
    <p:sldId id="2103" r:id="rId132"/>
    <p:sldId id="2063" r:id="rId133"/>
    <p:sldId id="2064" r:id="rId134"/>
    <p:sldId id="2065" r:id="rId135"/>
    <p:sldId id="2066" r:id="rId136"/>
    <p:sldId id="2067" r:id="rId137"/>
    <p:sldId id="2068" r:id="rId138"/>
    <p:sldId id="2069" r:id="rId139"/>
    <p:sldId id="2146" r:id="rId140"/>
    <p:sldId id="2147" r:id="rId141"/>
    <p:sldId id="2148" r:id="rId142"/>
    <p:sldId id="2158" r:id="rId143"/>
    <p:sldId id="2159" r:id="rId144"/>
    <p:sldId id="2157" r:id="rId145"/>
    <p:sldId id="2160" r:id="rId146"/>
    <p:sldId id="2216" r:id="rId147"/>
    <p:sldId id="2217" r:id="rId148"/>
    <p:sldId id="2219" r:id="rId149"/>
    <p:sldId id="2238" r:id="rId150"/>
    <p:sldId id="2239" r:id="rId151"/>
    <p:sldId id="2240" r:id="rId152"/>
    <p:sldId id="2242" r:id="rId153"/>
    <p:sldId id="2263" r:id="rId154"/>
    <p:sldId id="2276" r:id="rId155"/>
    <p:sldId id="2277" r:id="rId156"/>
    <p:sldId id="2278" r:id="rId157"/>
    <p:sldId id="2281" r:id="rId158"/>
    <p:sldId id="2282" r:id="rId159"/>
    <p:sldId id="2283" r:id="rId160"/>
    <p:sldId id="2284" r:id="rId161"/>
    <p:sldId id="2318" r:id="rId162"/>
    <p:sldId id="2329" r:id="rId163"/>
    <p:sldId id="2356" r:id="rId164"/>
    <p:sldId id="1701" r:id="rId165"/>
    <p:sldId id="1969" r:id="rId166"/>
    <p:sldId id="2112" r:id="rId167"/>
    <p:sldId id="1965" r:id="rId168"/>
    <p:sldId id="2114" r:id="rId169"/>
    <p:sldId id="1705" r:id="rId170"/>
    <p:sldId id="1706" r:id="rId171"/>
    <p:sldId id="1707" r:id="rId172"/>
    <p:sldId id="2113" r:id="rId173"/>
    <p:sldId id="2037" r:id="rId174"/>
    <p:sldId id="2431" r:id="rId175"/>
    <p:sldId id="2429" r:id="rId176"/>
    <p:sldId id="2436" r:id="rId177"/>
    <p:sldId id="1968" r:id="rId178"/>
    <p:sldId id="2104" r:id="rId179"/>
    <p:sldId id="2317" r:id="rId180"/>
    <p:sldId id="1967" r:id="rId181"/>
    <p:sldId id="2167" r:id="rId182"/>
    <p:sldId id="2351" r:id="rId183"/>
    <p:sldId id="2333" r:id="rId184"/>
    <p:sldId id="2335" r:id="rId185"/>
    <p:sldId id="2334" r:id="rId186"/>
    <p:sldId id="2352" r:id="rId187"/>
    <p:sldId id="2218" r:id="rId18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10" d="100"/>
          <a:sy n="110" d="100"/>
        </p:scale>
        <p:origin x="186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802.11-22/0242r3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302d9095cf256e0eab5b72b843df1d9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w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802world.org/plenary/" TargetMode="External"/><Relationship Id="rId2" Type="http://schemas.openxmlformats.org/officeDocument/2006/relationships/hyperlink" Target="https://cvent.me/yG5GY2"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83.xml.rels><?xml version="1.0" encoding="UTF-8" standalone="yes"?>
<Relationships xmlns="http://schemas.openxmlformats.org/package/2006/relationships"><Relationship Id="rId3" Type="http://schemas.openxmlformats.org/officeDocument/2006/relationships/hyperlink" Target="https://grouper.ieee.org/groups/802/11/Liaisons/2022-01-28-IEEE%20802%20response%20to%20request%20for%20comments%20on%20Deterministic%20Wireless%20Industrial%20Network%20PWI.pdf"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6.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2022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22 February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Tuesday,</a:t>
            </a:r>
            <a:br>
              <a:rPr lang="en-US" dirty="0"/>
            </a:br>
            <a:r>
              <a:rPr lang="en-US" dirty="0"/>
              <a:t>8 March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8 Mar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Join from the meeting link</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https://ieeesa.webex.com/ieeesa/j.php?MTID=m302d9095cf256e0eab5b72b843df1d9a</a:t>
            </a:r>
            <a:endParaRPr kumimoji="0" lang="en-AU" sz="1600" i="0" u="none" strike="noStrike" cap="none" normalizeH="0" baseline="0" dirty="0">
              <a:ln>
                <a:noFill/>
              </a:ln>
              <a:effectLst/>
              <a:latin typeface="+mj-lt"/>
            </a:endParaRP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Join by meeting number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number (access code): 2347 336 2278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password: wireless</a:t>
            </a:r>
          </a:p>
          <a:p>
            <a:pPr marL="182563" indent="-182563" eaLnBrk="0" hangingPunct="0">
              <a:spcBef>
                <a:spcPts val="800"/>
              </a:spcBef>
              <a:buFont typeface="Arial" panose="020B0604020202020204" pitchFamily="34" charset="0"/>
              <a:buChar char="•"/>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2852344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2"/>
            <a:r>
              <a:rPr lang="en-AU" dirty="0"/>
              <a:t>Update on </a:t>
            </a:r>
            <a:r>
              <a:rPr lang="en-AU" i="1" dirty="0"/>
              <a:t>Industrial Wireless Network </a:t>
            </a:r>
            <a:r>
              <a:rPr lang="en-AU" dirty="0"/>
              <a:t>PWI prop.</a:t>
            </a:r>
          </a:p>
          <a:p>
            <a:pPr lvl="2"/>
            <a:r>
              <a:rPr lang="en-AU" dirty="0"/>
              <a:t>Update on </a:t>
            </a:r>
            <a:r>
              <a:rPr lang="en-GB" i="1" kern="0" dirty="0"/>
              <a:t>WLAN MCS Efficiency</a:t>
            </a:r>
            <a:r>
              <a:rPr lang="en-AU" i="1" kern="0" dirty="0"/>
              <a:t> </a:t>
            </a:r>
            <a:r>
              <a:rPr lang="en-AU" kern="0" dirty="0"/>
              <a:t>discussion</a:t>
            </a:r>
            <a:endParaRPr lang="en-AU" dirty="0"/>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487"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8 Mar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511"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Jan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Jan 2022, as documented in </a:t>
            </a:r>
            <a:r>
              <a:rPr lang="en-AU" i="1" dirty="0">
                <a:solidFill>
                  <a:srgbClr val="FF0000"/>
                </a:solidFill>
              </a:rPr>
              <a:t>11-22-xxxx-00</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183927055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36632216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116893043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23739555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228463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167686202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83684516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87947344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42685064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14201883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2516791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33676144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127"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7708579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422320007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34058752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4006628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0292585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153001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4138948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the Nov 2021 plenary</a:t>
            </a:r>
            <a:r>
              <a:rPr lang="en-AU" b="0" dirty="0"/>
              <a:t> included:</a:t>
            </a:r>
          </a:p>
          <a:p>
            <a:pPr lvl="2"/>
            <a:r>
              <a:rPr lang="en-AU" b="0" i="0" u="none" strike="noStrike" baseline="0" dirty="0">
                <a:solidFill>
                  <a:srgbClr val="FF0000"/>
                </a:solidFill>
                <a:latin typeface="Arial" panose="020B0604020202020204" pitchFamily="34" charset="0"/>
              </a:rPr>
              <a:t>&lt;tbd&gt;</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7713177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140662244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87047836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357531377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2365210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8260552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425217684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535"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87490177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63293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27065229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14556396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420483707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5498353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83270670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311479235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70742308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52807937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514831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84 standards through the PSDO adoption process, with 31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52717137"/>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22</a:t>
                      </a:r>
                    </a:p>
                  </a:txBody>
                  <a:tcPr/>
                </a:tc>
                <a:tc>
                  <a:txBody>
                    <a:bodyPr/>
                    <a:lstStyle/>
                    <a:p>
                      <a:pPr algn="ctr"/>
                      <a:r>
                        <a:rPr lang="en-AU" dirty="0"/>
                        <a:t>10</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84</a:t>
                      </a:r>
                    </a:p>
                  </a:txBody>
                  <a:tcPr>
                    <a:lnT w="12700" cap="flat" cmpd="sng" algn="ctr">
                      <a:solidFill>
                        <a:schemeClr val="tx1"/>
                      </a:solidFill>
                      <a:prstDash val="solid"/>
                      <a:round/>
                      <a:headEnd type="none" w="med" len="med"/>
                      <a:tailEnd type="none" w="med" len="med"/>
                    </a:lnT>
                  </a:tcPr>
                </a:tc>
                <a:tc>
                  <a:txBody>
                    <a:bodyPr/>
                    <a:lstStyle/>
                    <a:p>
                      <a:pPr algn="ctr"/>
                      <a:r>
                        <a:rPr lang="en-AU" b="1" dirty="0"/>
                        <a:t>31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73529566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401948644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86434475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20571891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04982112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22248121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146292715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729440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Mar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2369482"/>
              </p:ext>
            </p:extLst>
          </p:nvPr>
        </p:nvGraphicFramePr>
        <p:xfrm>
          <a:off x="761999" y="1712149"/>
          <a:ext cx="7696200" cy="29260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11721826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FCBF-DC37-483E-8C08-FE36D5CD4780}"/>
              </a:ext>
            </a:extLst>
          </p:cNvPr>
          <p:cNvSpPr>
            <a:spLocks noGrp="1"/>
          </p:cNvSpPr>
          <p:nvPr>
            <p:ph type="title"/>
          </p:nvPr>
        </p:nvSpPr>
        <p:spPr>
          <a:xfrm>
            <a:off x="685800" y="685800"/>
            <a:ext cx="7772400" cy="1066800"/>
          </a:xfrm>
        </p:spPr>
        <p:txBody>
          <a:bodyPr/>
          <a:lstStyle/>
          <a:p>
            <a:r>
              <a:rPr lang="en-AU" dirty="0"/>
              <a:t>Registration is required for attendance at the IEEE 802 JTC1 SC meeting in March 2022</a:t>
            </a:r>
          </a:p>
        </p:txBody>
      </p:sp>
      <p:sp>
        <p:nvSpPr>
          <p:cNvPr id="3" name="Content Placeholder 2">
            <a:extLst>
              <a:ext uri="{FF2B5EF4-FFF2-40B4-BE49-F238E27FC236}">
                <a16:creationId xmlns:a16="http://schemas.microsoft.com/office/drawing/2014/main" id="{46A840FA-67B1-404E-8350-872574C9D808}"/>
              </a:ext>
            </a:extLst>
          </p:cNvPr>
          <p:cNvSpPr>
            <a:spLocks noGrp="1"/>
          </p:cNvSpPr>
          <p:nvPr>
            <p:ph idx="1"/>
          </p:nvPr>
        </p:nvSpPr>
        <p:spPr>
          <a:xfrm>
            <a:off x="685800" y="1981200"/>
            <a:ext cx="7772400" cy="4114800"/>
          </a:xfrm>
        </p:spPr>
        <p:txBody>
          <a:bodyPr/>
          <a:lstStyle/>
          <a:p>
            <a:pPr lvl="1"/>
            <a:r>
              <a:rPr lang="en-US" dirty="0"/>
              <a:t>This meeting is part of the March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r>
              <a:rPr lang="en-US" dirty="0"/>
              <a:t> or follow the registration link here </a:t>
            </a:r>
            <a:r>
              <a:rPr lang="en-US" dirty="0">
                <a:hlinkClick r:id="rId3"/>
              </a:rPr>
              <a:t>https://802world.org/plenary/</a:t>
            </a:r>
            <a:endParaRPr lang="en-US" dirty="0"/>
          </a:p>
          <a:p>
            <a:pPr lvl="1"/>
            <a:r>
              <a:rPr lang="en-US" dirty="0"/>
              <a:t>If you do not intend to register for this session you must leave this meeting and, if you have logged attendance on IMAT, email the 802.11 chair or vice chairs to have your attendance cancelled</a:t>
            </a:r>
          </a:p>
          <a:p>
            <a:pPr lvl="1"/>
            <a:endParaRPr lang="en-AU" dirty="0"/>
          </a:p>
        </p:txBody>
      </p:sp>
      <p:sp>
        <p:nvSpPr>
          <p:cNvPr id="4" name="Footer Placeholder 3">
            <a:extLst>
              <a:ext uri="{FF2B5EF4-FFF2-40B4-BE49-F238E27FC236}">
                <a16:creationId xmlns:a16="http://schemas.microsoft.com/office/drawing/2014/main" id="{D2D8FDDE-195F-457D-BBE7-11DF025D804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4A3CBDF-2357-49E5-A788-0637DDB81B0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13105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692307068"/>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2330216939"/>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p>
          <a:p>
            <a:pPr lvl="2"/>
            <a:r>
              <a:rPr lang="en-AU" dirty="0"/>
              <a:t>(Nov 2021) </a:t>
            </a:r>
            <a:r>
              <a:rPr lang="en-GB" dirty="0"/>
              <a:t>IEEE 802.1BA-Rev will be submitted for formal ratification sometime after its systematic review is completed. </a:t>
            </a:r>
            <a:endParaRPr lang="en-AU" dirty="0"/>
          </a:p>
          <a:p>
            <a:pPr lvl="2"/>
            <a:r>
              <a:rPr lang="en-AU" dirty="0"/>
              <a:t>(Nov 2021) </a:t>
            </a:r>
            <a:r>
              <a:rPr lang="en-GB" dirty="0"/>
              <a:t>Jodi Haasz (IEEE Staff) indicated that it would be courteous to give JTC 1/SC 6 a heads-up on the overlap that will occur</a:t>
            </a:r>
            <a:endParaRPr lang="en-AU" dirty="0"/>
          </a:p>
          <a:p>
            <a:pPr lvl="3"/>
            <a:r>
              <a:rPr lang="it-IT" dirty="0"/>
              <a:t>(Dec 2021) Jodi, will you do that?</a:t>
            </a:r>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5397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4048733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 but a response is still required</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&amp; published</a:t>
            </a:r>
            <a:r>
              <a:rPr lang="en-AU" dirty="0">
                <a:solidFill>
                  <a:schemeClr val="accent2"/>
                </a:solidFill>
              </a:rPr>
              <a:t> but response required</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(Jan 2022) A response has been developed (</a:t>
            </a:r>
            <a:r>
              <a:rPr lang="en-AU" dirty="0">
                <a:solidFill>
                  <a:srgbClr val="FF0000"/>
                </a:solidFill>
              </a:rPr>
              <a:t>ref to be provided by Karen in late Feb 2022</a:t>
            </a:r>
            <a:r>
              <a:rPr lang="en-AU" dirty="0"/>
              <a:t>) and will be considered by 802.1 WG in March 2022</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2941105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FDIS ballot closes on 26 May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26 May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898911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342022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6"/>
                </a:solidFill>
              </a:rPr>
              <a:t>waiting</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546891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224812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is waiting for start of </a:t>
            </a:r>
            <a:r>
              <a:rPr lang="en-US" dirty="0"/>
              <a:t>60-day</a:t>
            </a:r>
            <a:r>
              <a:rPr lang="en-AU" dirty="0"/>
              <a:t> pre-ballot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waiting</a:t>
            </a:r>
          </a:p>
          <a:p>
            <a:pPr lvl="1"/>
            <a:r>
              <a:rPr lang="en-AU" dirty="0"/>
              <a:t>(25 Feb 2021)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343134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390806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90-day</a:t>
            </a:r>
            <a:r>
              <a:rPr lang="en-AU" dirty="0"/>
              <a:t> 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28905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pPr lvl="1"/>
            <a:r>
              <a:rPr lang="en-GB" dirty="0">
                <a:latin typeface="Arial" panose="020B0604020202020204" pitchFamily="34" charset="0"/>
              </a:rPr>
              <a:t>(Jan 2022) Has been published – but will wait for SR to complete</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3759266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60-day ballot closes on 10 April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pPr lvl="1"/>
            <a:r>
              <a:rPr lang="en-US" dirty="0"/>
              <a:t>(Jan 2022) Published</a:t>
            </a:r>
            <a:endParaRPr lang="en-AU" dirty="0"/>
          </a:p>
          <a:p>
            <a:r>
              <a:rPr lang="en-US" dirty="0"/>
              <a:t>60-day</a:t>
            </a:r>
            <a:r>
              <a:rPr lang="en-AU" dirty="0"/>
              <a:t> pre-ballot: </a:t>
            </a:r>
            <a:r>
              <a:rPr lang="en-AU" dirty="0">
                <a:solidFill>
                  <a:schemeClr val="accent2"/>
                </a:solidFill>
              </a:rPr>
              <a:t>closes 10 Apr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593603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10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3387597"/>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588508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795304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1333320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extLst>
              <p:ext uri="{D42A27DB-BD31-4B8C-83A1-F6EECF244321}">
                <p14:modId xmlns:p14="http://schemas.microsoft.com/office/powerpoint/2010/main" val="945472365"/>
              </p:ext>
            </p:extLst>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28732"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1067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7710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15942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225950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FDIS ballot </a:t>
            </a:r>
            <a:r>
              <a:rPr lang="en-AU" dirty="0">
                <a:solidFill>
                  <a:schemeClr val="accent2"/>
                </a:solidFill>
              </a:rPr>
              <a:t>closes on 26 May 2022</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507657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FDIS ballot </a:t>
            </a:r>
            <a:r>
              <a:rPr lang="en-AU" dirty="0">
                <a:solidFill>
                  <a:schemeClr val="accent2"/>
                </a:solidFill>
              </a:rPr>
              <a:t>closes on 26 May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592050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is waiting for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waiting</a:t>
            </a:r>
          </a:p>
          <a:p>
            <a:pPr lvl="1"/>
            <a:r>
              <a:rPr lang="en-AU" dirty="0"/>
              <a:t>(Jan 2022) Jodi will submit to ISO</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1998838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is waiting for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254873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is waiting for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534085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0218034-24A4-4685-8CE8-914BFB9E38B8}"/>
              </a:ext>
            </a:extLst>
          </p:cNvPr>
          <p:cNvSpPr>
            <a:spLocks noGrp="1"/>
          </p:cNvSpPr>
          <p:nvPr>
            <p:ph type="title"/>
          </p:nvPr>
        </p:nvSpPr>
        <p:spPr/>
        <p:txBody>
          <a:bodyPr/>
          <a:lstStyle/>
          <a:p>
            <a:r>
              <a:rPr lang="en-AU" dirty="0"/>
              <a:t>The SC will discuss submission of future IEEE 802.3 drafts … following on from Jan 2022 discussion</a:t>
            </a:r>
          </a:p>
        </p:txBody>
      </p:sp>
      <p:sp>
        <p:nvSpPr>
          <p:cNvPr id="3" name="Content Placeholder 2">
            <a:extLst>
              <a:ext uri="{FF2B5EF4-FFF2-40B4-BE49-F238E27FC236}">
                <a16:creationId xmlns:a16="http://schemas.microsoft.com/office/drawing/2014/main" id="{3F7EA679-BED8-4E9E-A9E9-C76340448103}"/>
              </a:ext>
            </a:extLst>
          </p:cNvPr>
          <p:cNvSpPr>
            <a:spLocks noGrp="1"/>
          </p:cNvSpPr>
          <p:nvPr>
            <p:ph idx="1"/>
          </p:nvPr>
        </p:nvSpPr>
        <p:spPr>
          <a:xfrm>
            <a:off x="685800" y="1981200"/>
            <a:ext cx="7772400" cy="4114800"/>
          </a:xfrm>
        </p:spPr>
        <p:txBody>
          <a:bodyPr/>
          <a:lstStyle/>
          <a:p>
            <a:r>
              <a:rPr lang="en-GB" dirty="0"/>
              <a:t>Minutes from Jan 2022</a:t>
            </a:r>
          </a:p>
          <a:p>
            <a:pPr lvl="1"/>
            <a:r>
              <a:rPr lang="en-GB" dirty="0"/>
              <a:t>David Law (HPE) indicated that the IEEE 802.3 WG is already working on the next revision of several documents that will likely be published later this year by ISO/IEC. </a:t>
            </a:r>
            <a:endParaRPr lang="en-AU" dirty="0"/>
          </a:p>
          <a:p>
            <a:pPr lvl="1"/>
            <a:r>
              <a:rPr lang="en-GB" dirty="0"/>
              <a:t>If those revisions are sent for to SC 6 for informational purposes, it might cause confusion in SC 6 between the documents to be published and the revisions of those documents. </a:t>
            </a:r>
            <a:endParaRPr lang="en-AU" dirty="0"/>
          </a:p>
          <a:p>
            <a:pPr lvl="1"/>
            <a:r>
              <a:rPr lang="en-GB" dirty="0"/>
              <a:t>Some of the revisions are well on their way to IEEE publication. </a:t>
            </a:r>
            <a:endParaRPr lang="en-AU" dirty="0"/>
          </a:p>
          <a:p>
            <a:pPr lvl="1"/>
            <a:r>
              <a:rPr lang="en-GB" dirty="0"/>
              <a:t>Jodi Haasz stated that it was up to the IEEE 802.3 WG to decide what they want to do. </a:t>
            </a:r>
            <a:endParaRPr lang="en-AU" dirty="0"/>
          </a:p>
          <a:p>
            <a:pPr lvl="1"/>
            <a:r>
              <a:rPr lang="en-GB" dirty="0"/>
              <a:t>Both submitting the revisions now and holding them off until their ISO/IEC publication have merit. </a:t>
            </a:r>
            <a:endParaRPr lang="en-AU" dirty="0"/>
          </a:p>
          <a:p>
            <a:pPr lvl="1"/>
            <a:r>
              <a:rPr lang="en-GB" dirty="0"/>
              <a:t>This discussion will be revisited during the March meeting. </a:t>
            </a:r>
            <a:endParaRPr lang="en-AU" dirty="0"/>
          </a:p>
          <a:p>
            <a:endParaRPr lang="en-AU" dirty="0"/>
          </a:p>
        </p:txBody>
      </p:sp>
      <p:sp>
        <p:nvSpPr>
          <p:cNvPr id="4" name="Footer Placeholder 3">
            <a:extLst>
              <a:ext uri="{FF2B5EF4-FFF2-40B4-BE49-F238E27FC236}">
                <a16:creationId xmlns:a16="http://schemas.microsoft.com/office/drawing/2014/main" id="{6D16E8E4-F00F-4218-820B-95DEAE9C4DF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F0564F2-3C3C-4BE7-A0E7-D39FE352BFA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57</a:t>
            </a:fld>
            <a:endParaRPr lang="en-US"/>
          </a:p>
        </p:txBody>
      </p:sp>
    </p:spTree>
    <p:extLst>
      <p:ext uri="{BB962C8B-B14F-4D97-AF65-F5344CB8AC3E}">
        <p14:creationId xmlns:p14="http://schemas.microsoft.com/office/powerpoint/2010/main" val="27492469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3538538"/>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34169559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20383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391"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4850500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7248383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(26 Feb 2022) The IEEE SA Presidents letter has now been made available to IEEE 802</a:t>
            </a:r>
          </a:p>
          <a:p>
            <a:pPr lvl="2"/>
            <a:r>
              <a:rPr lang="en-AU" dirty="0"/>
              <a:t>See attached</a:t>
            </a:r>
          </a:p>
          <a:p>
            <a:pPr lvl="1"/>
            <a:r>
              <a:rPr lang="en-AU" dirty="0"/>
              <a:t>(28 Feb 2022) There is no news so far on resolution of the 802.11ax IPR issue but it is understood that discussions are continuing between IEEE SA &amp; ISO</a:t>
            </a:r>
          </a:p>
          <a:p>
            <a:pPr lvl="1"/>
            <a:endParaRPr lang="en-AU" dirty="0"/>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63</a:t>
            </a:fld>
            <a:endParaRPr lang="en-US"/>
          </a:p>
        </p:txBody>
      </p:sp>
      <p:graphicFrame>
        <p:nvGraphicFramePr>
          <p:cNvPr id="6" name="Object 5">
            <a:extLst>
              <a:ext uri="{FF2B5EF4-FFF2-40B4-BE49-F238E27FC236}">
                <a16:creationId xmlns:a16="http://schemas.microsoft.com/office/drawing/2014/main" id="{2F1EC5D3-48E5-48C8-A9F3-C94336721F1C}"/>
              </a:ext>
            </a:extLst>
          </p:cNvPr>
          <p:cNvGraphicFramePr>
            <a:graphicFrameLocks noChangeAspect="1"/>
          </p:cNvGraphicFramePr>
          <p:nvPr>
            <p:extLst>
              <p:ext uri="{D42A27DB-BD31-4B8C-83A1-F6EECF244321}">
                <p14:modId xmlns:p14="http://schemas.microsoft.com/office/powerpoint/2010/main" val="3804369964"/>
              </p:ext>
            </p:extLst>
          </p:nvPr>
        </p:nvGraphicFramePr>
        <p:xfrm>
          <a:off x="3048000" y="2743200"/>
          <a:ext cx="914400" cy="806450"/>
        </p:xfrm>
        <a:graphic>
          <a:graphicData uri="http://schemas.openxmlformats.org/presentationml/2006/ole">
            <mc:AlternateContent xmlns:mc="http://schemas.openxmlformats.org/markup-compatibility/2006">
              <mc:Choice xmlns:v="urn:schemas-microsoft-com:vml" Requires="v">
                <p:oleObj spid="_x0000_s32776"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3048000" y="2743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07806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4475263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probably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passed SB in Nov 2021 – is planned be liaised in March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264000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1942449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259782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145062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211226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0734299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FDIS ballot closes 13 Jun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closes 13 Jun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9098171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33929152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680289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(Nov 2021) </a:t>
            </a:r>
            <a:r>
              <a:rPr lang="en-GB" sz="1800" dirty="0">
                <a:effectLst/>
                <a:latin typeface="Arial" panose="020B0604020202020204" pitchFamily="34" charset="0"/>
                <a:ea typeface="Times New Roman" panose="02020603050405020304" pitchFamily="18" charset="0"/>
              </a:rPr>
              <a:t>Peter Yee will check with the IEEE 802.15 leadership to see if they have anything they would like to submit.</a:t>
            </a:r>
            <a:endParaRPr lang="en-AU" sz="1800" dirty="0">
              <a:effectLst/>
              <a:latin typeface="Times New Roman" panose="02020603050405020304" pitchFamily="18" charset="0"/>
              <a:ea typeface="Times New Roman" panose="02020603050405020304" pitchFamily="18" charset="0"/>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42398399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8068247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142137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2286756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0150213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closes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55101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held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 @ 00:00-03:00 UTC</a:t>
            </a:r>
          </a:p>
          <a:p>
            <a:r>
              <a:rPr lang="en-AU" dirty="0"/>
              <a:t>Location</a:t>
            </a:r>
          </a:p>
          <a:p>
            <a:pPr lvl="1"/>
            <a:r>
              <a:rPr lang="en-AU" dirty="0"/>
              <a:t>Virtual (Zoom)</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CC5B-F6C2-411B-8B26-210F34935DC1}"/>
              </a:ext>
            </a:extLst>
          </p:cNvPr>
          <p:cNvSpPr>
            <a:spLocks noGrp="1"/>
          </p:cNvSpPr>
          <p:nvPr>
            <p:ph type="title"/>
          </p:nvPr>
        </p:nvSpPr>
        <p:spPr/>
        <p:txBody>
          <a:bodyPr/>
          <a:lstStyle/>
          <a:p>
            <a:r>
              <a:rPr lang="en-AU" dirty="0"/>
              <a:t>Some IEEE 802 participants attended the SC6/WG1 interim meeting in Feb 2022</a:t>
            </a:r>
          </a:p>
        </p:txBody>
      </p:sp>
      <p:sp>
        <p:nvSpPr>
          <p:cNvPr id="3" name="Content Placeholder 2">
            <a:extLst>
              <a:ext uri="{FF2B5EF4-FFF2-40B4-BE49-F238E27FC236}">
                <a16:creationId xmlns:a16="http://schemas.microsoft.com/office/drawing/2014/main" id="{1BC2D984-1350-4D95-872B-C2D05314BFFE}"/>
              </a:ext>
            </a:extLst>
          </p:cNvPr>
          <p:cNvSpPr>
            <a:spLocks noGrp="1"/>
          </p:cNvSpPr>
          <p:nvPr>
            <p:ph idx="1"/>
          </p:nvPr>
        </p:nvSpPr>
        <p:spPr/>
        <p:txBody>
          <a:bodyPr/>
          <a:lstStyle/>
          <a:p>
            <a:r>
              <a:rPr lang="en-AU" dirty="0"/>
              <a:t>Confirmed attending</a:t>
            </a:r>
          </a:p>
          <a:p>
            <a:pPr lvl="1"/>
            <a:r>
              <a:rPr lang="en-AU" dirty="0"/>
              <a:t>Andrew Myles (Cisco)</a:t>
            </a:r>
          </a:p>
          <a:p>
            <a:pPr lvl="1"/>
            <a:r>
              <a:rPr lang="en-AU" dirty="0"/>
              <a:t>Eldad Perahia (HPE)</a:t>
            </a:r>
          </a:p>
          <a:p>
            <a:pPr lvl="1"/>
            <a:r>
              <a:rPr lang="it-IT" dirty="0"/>
              <a:t>Dave Cavalcanti (Intel)</a:t>
            </a:r>
            <a:r>
              <a:rPr lang="en-AU" dirty="0"/>
              <a:t> – confused days! </a:t>
            </a:r>
            <a:r>
              <a:rPr lang="en-AU" dirty="0">
                <a:sym typeface="Wingdings" panose="05000000000000000000" pitchFamily="2" charset="2"/>
              </a:rPr>
              <a:t></a:t>
            </a:r>
            <a:endParaRPr lang="it-IT" dirty="0"/>
          </a:p>
        </p:txBody>
      </p:sp>
      <p:sp>
        <p:nvSpPr>
          <p:cNvPr id="4" name="Footer Placeholder 3">
            <a:extLst>
              <a:ext uri="{FF2B5EF4-FFF2-40B4-BE49-F238E27FC236}">
                <a16:creationId xmlns:a16="http://schemas.microsoft.com/office/drawing/2014/main" id="{93602D3A-ADE3-441A-BF55-032419A3B55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EDA025D-6AD9-46F1-9ECE-05DC4F35819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8043265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intend to propose a research project on QAM mechanism</a:t>
            </a:r>
          </a:p>
          <a:p>
            <a:pPr lvl="2"/>
            <a:r>
              <a:rPr lang="en-AU" dirty="0"/>
              <a:t>It is up to NBs to decide if a research project is appropriate in SC6/WG1 </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82</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415"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IEEE 802 responded in Jan 2022 to a PWI on </a:t>
            </a:r>
            <a:r>
              <a:rPr lang="en-AU" i="1" dirty="0"/>
              <a:t>Industrial Wireless Network </a:t>
            </a:r>
            <a:r>
              <a:rPr lang="en-AU" dirty="0"/>
              <a:t>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pPr lvl="1"/>
            <a:r>
              <a:rPr lang="en-AU" dirty="0"/>
              <a:t>PWI on Industrial Wireless Network was proposed by Korea in late 2021</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pPr lvl="1"/>
            <a:r>
              <a:rPr lang="en-AU" dirty="0"/>
              <a:t>In Jan 2022, the IEEE 802.11 WG and IEEE 802 EC approved a LS to SC6/WG1 in relation to the PWI on </a:t>
            </a:r>
            <a:r>
              <a:rPr lang="en-AU" i="1" dirty="0"/>
              <a:t>Industrial Wireless Network </a:t>
            </a:r>
          </a:p>
          <a:p>
            <a:pPr lvl="2"/>
            <a:r>
              <a:rPr lang="en-AU" dirty="0"/>
              <a:t>See </a:t>
            </a:r>
            <a:r>
              <a:rPr lang="en-AU" dirty="0">
                <a:hlinkClick r:id="rId3"/>
              </a:rPr>
              <a:t>final LS</a:t>
            </a:r>
            <a:r>
              <a:rPr lang="en-AU" dirty="0"/>
              <a:t> (N17664)</a:t>
            </a:r>
          </a:p>
          <a:p>
            <a:pPr lvl="2"/>
            <a:endParaRPr lang="en-AU" dirty="0"/>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extLst>
              <p:ext uri="{D42A27DB-BD31-4B8C-83A1-F6EECF244321}">
                <p14:modId xmlns:p14="http://schemas.microsoft.com/office/powerpoint/2010/main" val="3736904027"/>
              </p:ext>
            </p:extLst>
          </p:nvPr>
        </p:nvGraphicFramePr>
        <p:xfrm>
          <a:off x="8001000" y="2014847"/>
          <a:ext cx="914400" cy="806450"/>
        </p:xfrm>
        <a:graphic>
          <a:graphicData uri="http://schemas.openxmlformats.org/presentationml/2006/ole">
            <mc:AlternateContent xmlns:mc="http://schemas.openxmlformats.org/markup-compatibility/2006">
              <mc:Choice xmlns:v="urn:schemas-microsoft-com:vml" Requires="v">
                <p:oleObj spid="_x0000_s14439" name="Acrobat Document" showAsIcon="1" r:id="rId4" imgW="914597" imgH="806311" progId="Acrobat.Document.DC">
                  <p:embed/>
                </p:oleObj>
              </mc:Choice>
              <mc:Fallback>
                <p:oleObj name="Acrobat Document" showAsIcon="1" r:id="rId4" imgW="914597" imgH="806311" progId="Acrobat.Document.DC">
                  <p:embed/>
                  <p:pic>
                    <p:nvPicPr>
                      <p:cNvPr id="0" name=""/>
                      <p:cNvPicPr/>
                      <p:nvPr/>
                    </p:nvPicPr>
                    <p:blipFill>
                      <a:blip r:embed="rId5"/>
                      <a:stretch>
                        <a:fillRect/>
                      </a:stretch>
                    </p:blipFill>
                    <p:spPr>
                      <a:xfrm>
                        <a:off x="8001000" y="201484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54C8-39AB-4E85-A4AF-9E2CCBDFCEA9}"/>
              </a:ext>
            </a:extLst>
          </p:cNvPr>
          <p:cNvSpPr>
            <a:spLocks noGrp="1"/>
          </p:cNvSpPr>
          <p:nvPr>
            <p:ph type="title"/>
          </p:nvPr>
        </p:nvSpPr>
        <p:spPr>
          <a:xfrm>
            <a:off x="685800" y="685800"/>
            <a:ext cx="7772400" cy="1066800"/>
          </a:xfrm>
        </p:spPr>
        <p:txBody>
          <a:bodyPr/>
          <a:lstStyle/>
          <a:p>
            <a:r>
              <a:rPr lang="en-AU" dirty="0"/>
              <a:t>The PWI on </a:t>
            </a:r>
            <a:r>
              <a:rPr lang="en-AU" i="1" dirty="0"/>
              <a:t>Industrial Wireless Network </a:t>
            </a:r>
            <a:r>
              <a:rPr lang="en-AU" dirty="0"/>
              <a:t>was discussed by SC6/WG1 in Feb 2022</a:t>
            </a:r>
          </a:p>
        </p:txBody>
      </p:sp>
      <p:sp>
        <p:nvSpPr>
          <p:cNvPr id="3" name="Content Placeholder 2">
            <a:extLst>
              <a:ext uri="{FF2B5EF4-FFF2-40B4-BE49-F238E27FC236}">
                <a16:creationId xmlns:a16="http://schemas.microsoft.com/office/drawing/2014/main" id="{8D51EED8-68C4-4B4A-8C4B-F850FB10D908}"/>
              </a:ext>
            </a:extLst>
          </p:cNvPr>
          <p:cNvSpPr>
            <a:spLocks noGrp="1"/>
          </p:cNvSpPr>
          <p:nvPr>
            <p:ph idx="1"/>
          </p:nvPr>
        </p:nvSpPr>
        <p:spPr>
          <a:xfrm>
            <a:off x="685800" y="1981200"/>
            <a:ext cx="7772400" cy="4114800"/>
          </a:xfrm>
        </p:spPr>
        <p:txBody>
          <a:bodyPr/>
          <a:lstStyle/>
          <a:p>
            <a:pPr lvl="1"/>
            <a:r>
              <a:rPr lang="en-AU" dirty="0"/>
              <a:t>The LS was discussed at the SC6/WG1 meeting in Feb 2022</a:t>
            </a:r>
          </a:p>
          <a:p>
            <a:pPr lvl="1"/>
            <a:r>
              <a:rPr lang="en-AU" dirty="0"/>
              <a:t>The Korea NB provided an interim report (WG1 N303)</a:t>
            </a:r>
          </a:p>
          <a:p>
            <a:pPr lvl="2"/>
            <a:r>
              <a:rPr lang="en-AU" dirty="0"/>
              <a:t>Focused on lack of performance of very old versions of Wi-Fi (802.11-2012)</a:t>
            </a:r>
          </a:p>
          <a:p>
            <a:pPr lvl="3"/>
            <a:r>
              <a:rPr lang="en-AU" dirty="0"/>
              <a:t>Asserted MAC reliability at 10</a:t>
            </a:r>
            <a:r>
              <a:rPr lang="en-AU" baseline="30000" dirty="0"/>
              <a:t>-1</a:t>
            </a:r>
            <a:r>
              <a:rPr lang="en-AU" dirty="0"/>
              <a:t>!</a:t>
            </a:r>
          </a:p>
          <a:p>
            <a:pPr lvl="3"/>
            <a:r>
              <a:rPr lang="en-AU" dirty="0"/>
              <a:t>It failed to mention 802.11ax although it did reference 802.11be</a:t>
            </a:r>
          </a:p>
          <a:p>
            <a:pPr lvl="2"/>
            <a:r>
              <a:rPr lang="en-AU" dirty="0"/>
              <a:t>Asserted DWIN MAC latency of &lt;45us, reliability of 10</a:t>
            </a:r>
            <a:r>
              <a:rPr lang="en-AU" baseline="30000" dirty="0"/>
              <a:t>-6</a:t>
            </a:r>
            <a:r>
              <a:rPr lang="en-AU" dirty="0"/>
              <a:t> in unlicensed</a:t>
            </a:r>
          </a:p>
          <a:p>
            <a:pPr lvl="2"/>
            <a:r>
              <a:rPr lang="en-AU" dirty="0"/>
              <a:t>Asserted on DWIN could satisfy </a:t>
            </a:r>
            <a:r>
              <a:rPr lang="en-AU" i="1" dirty="0"/>
              <a:t>Industrial Wireless Network </a:t>
            </a:r>
            <a:r>
              <a:rPr lang="en-AU" dirty="0"/>
              <a:t>needs</a:t>
            </a:r>
          </a:p>
          <a:p>
            <a:pPr lvl="1"/>
            <a:r>
              <a:rPr lang="en-AU" dirty="0"/>
              <a:t>Andrew Myles represented the IEEE 802’s LS to SC6/WG1</a:t>
            </a:r>
          </a:p>
          <a:p>
            <a:pPr lvl="2"/>
            <a:r>
              <a:rPr lang="en-AU" dirty="0"/>
              <a:t>Emphasised the shift to widely available standards </a:t>
            </a:r>
          </a:p>
          <a:p>
            <a:pPr lvl="2"/>
            <a:r>
              <a:rPr lang="en-AU" dirty="0"/>
              <a:t>Suggested a need to understand better the work in IEEE 802 (and 3GPP) because these standards are satisfying needs today</a:t>
            </a:r>
          </a:p>
          <a:p>
            <a:pPr lvl="2"/>
            <a:r>
              <a:rPr lang="en-AU" dirty="0"/>
              <a:t>Suggested work in </a:t>
            </a:r>
            <a:r>
              <a:rPr lang="en-AU" dirty="0" err="1"/>
              <a:t>Avnu</a:t>
            </a:r>
            <a:r>
              <a:rPr lang="en-AU" dirty="0"/>
              <a:t> and WBA also interesting</a:t>
            </a:r>
          </a:p>
          <a:p>
            <a:pPr lvl="1"/>
            <a:r>
              <a:rPr lang="en-AU" dirty="0"/>
              <a:t>Korea NB plan to complete </a:t>
            </a:r>
            <a:r>
              <a:rPr lang="en-AU" b="0" i="1" dirty="0">
                <a:effectLst/>
                <a:latin typeface="Arial" panose="020B0604020202020204" pitchFamily="34" charset="0"/>
              </a:rPr>
              <a:t>Status Report on PWI Deterministic Wireless Industrial Network</a:t>
            </a:r>
            <a:r>
              <a:rPr lang="en-AU" dirty="0"/>
              <a:t> in next few months</a:t>
            </a:r>
          </a:p>
          <a:p>
            <a:pPr lvl="2"/>
            <a:endParaRPr lang="en-AU" dirty="0">
              <a:solidFill>
                <a:srgbClr val="FF0000"/>
              </a:solidFill>
            </a:endParaRPr>
          </a:p>
          <a:p>
            <a:pPr lvl="2"/>
            <a:endParaRPr lang="en-AU" dirty="0"/>
          </a:p>
          <a:p>
            <a:pPr lvl="1"/>
            <a:endParaRPr lang="en-AU" dirty="0"/>
          </a:p>
        </p:txBody>
      </p:sp>
      <p:sp>
        <p:nvSpPr>
          <p:cNvPr id="4" name="Footer Placeholder 3">
            <a:extLst>
              <a:ext uri="{FF2B5EF4-FFF2-40B4-BE49-F238E27FC236}">
                <a16:creationId xmlns:a16="http://schemas.microsoft.com/office/drawing/2014/main" id="{B437DE92-8B32-4D36-918F-17E66729A28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04D0CF8-08C5-4EC3-B3FF-2373378BD5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graphicFrame>
        <p:nvGraphicFramePr>
          <p:cNvPr id="6" name="Object 5">
            <a:extLst>
              <a:ext uri="{FF2B5EF4-FFF2-40B4-BE49-F238E27FC236}">
                <a16:creationId xmlns:a16="http://schemas.microsoft.com/office/drawing/2014/main" id="{232DBF6C-5946-4001-B36E-2315CC56624C}"/>
              </a:ext>
            </a:extLst>
          </p:cNvPr>
          <p:cNvGraphicFramePr>
            <a:graphicFrameLocks noChangeAspect="1"/>
          </p:cNvGraphicFramePr>
          <p:nvPr>
            <p:extLst>
              <p:ext uri="{D42A27DB-BD31-4B8C-83A1-F6EECF244321}">
                <p14:modId xmlns:p14="http://schemas.microsoft.com/office/powerpoint/2010/main" val="844674072"/>
              </p:ext>
            </p:extLst>
          </p:nvPr>
        </p:nvGraphicFramePr>
        <p:xfrm>
          <a:off x="8001000" y="2514600"/>
          <a:ext cx="914400" cy="806450"/>
        </p:xfrm>
        <a:graphic>
          <a:graphicData uri="http://schemas.openxmlformats.org/presentationml/2006/ole">
            <mc:AlternateContent xmlns:mc="http://schemas.openxmlformats.org/markup-compatibility/2006">
              <mc:Choice xmlns:v="urn:schemas-microsoft-com:vml" Requires="v">
                <p:oleObj spid="_x0000_s31756"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800100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021423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IEEE 802 did not comment on a PWI in WG1 on Wearable Robot Area Network</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pPr lvl="1"/>
            <a:r>
              <a:rPr lang="en-AU" dirty="0"/>
              <a:t>A PWI on Wearable Robot Area Network has been proposed by </a:t>
            </a:r>
          </a:p>
          <a:p>
            <a:pPr lvl="2"/>
            <a:r>
              <a:rPr lang="en-AU" dirty="0"/>
              <a:t>DC power line communication based on conductive textiles</a:t>
            </a:r>
          </a:p>
          <a:p>
            <a:pPr lvl="2"/>
            <a:r>
              <a:rPr lang="en-AU" dirty="0"/>
              <a:t>Comments were requested for interim in mid Feb 2022</a:t>
            </a:r>
          </a:p>
          <a:p>
            <a:pPr lvl="1"/>
            <a:r>
              <a:rPr lang="en-US" dirty="0"/>
              <a:t>IEEE 802 </a:t>
            </a:r>
            <a:r>
              <a:rPr lang="en-AU" dirty="0"/>
              <a:t>did not comment</a:t>
            </a:r>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graphicFrame>
        <p:nvGraphicFramePr>
          <p:cNvPr id="6" name="Object 5">
            <a:extLst>
              <a:ext uri="{FF2B5EF4-FFF2-40B4-BE49-F238E27FC236}">
                <a16:creationId xmlns:a16="http://schemas.microsoft.com/office/drawing/2014/main" id="{A95C38C2-52FA-4E54-BE83-3B18B3E53B0E}"/>
              </a:ext>
            </a:extLst>
          </p:cNvPr>
          <p:cNvGraphicFramePr>
            <a:graphicFrameLocks noChangeAspect="1"/>
          </p:cNvGraphicFramePr>
          <p:nvPr>
            <p:extLst>
              <p:ext uri="{D42A27DB-BD31-4B8C-83A1-F6EECF244321}">
                <p14:modId xmlns:p14="http://schemas.microsoft.com/office/powerpoint/2010/main" val="2328902097"/>
              </p:ext>
            </p:extLst>
          </p:nvPr>
        </p:nvGraphicFramePr>
        <p:xfrm>
          <a:off x="7315200" y="2057400"/>
          <a:ext cx="914400" cy="806450"/>
        </p:xfrm>
        <a:graphic>
          <a:graphicData uri="http://schemas.openxmlformats.org/presentationml/2006/ole">
            <mc:AlternateContent xmlns:mc="http://schemas.openxmlformats.org/markup-compatibility/2006">
              <mc:Choice xmlns:v="urn:schemas-microsoft-com:vml" Requires="v">
                <p:oleObj spid="_x0000_s15464"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315200" y="2057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00767-EBD7-4967-B42D-3BF924E255FC}"/>
              </a:ext>
            </a:extLst>
          </p:cNvPr>
          <p:cNvSpPr>
            <a:spLocks noGrp="1"/>
          </p:cNvSpPr>
          <p:nvPr>
            <p:ph type="title"/>
          </p:nvPr>
        </p:nvSpPr>
        <p:spPr/>
        <p:txBody>
          <a:bodyPr/>
          <a:lstStyle/>
          <a:p>
            <a:r>
              <a:rPr lang="en-AU" dirty="0"/>
              <a:t>The NWIP on </a:t>
            </a:r>
            <a:r>
              <a:rPr lang="en-AU" i="1" dirty="0"/>
              <a:t>Control Protocol for RF Directional Signal Transmission </a:t>
            </a:r>
            <a:r>
              <a:rPr lang="en-AU" dirty="0"/>
              <a:t>seems to be going ahead</a:t>
            </a:r>
          </a:p>
        </p:txBody>
      </p:sp>
      <p:sp>
        <p:nvSpPr>
          <p:cNvPr id="3" name="Content Placeholder 2">
            <a:extLst>
              <a:ext uri="{FF2B5EF4-FFF2-40B4-BE49-F238E27FC236}">
                <a16:creationId xmlns:a16="http://schemas.microsoft.com/office/drawing/2014/main" id="{CD214229-F6BC-43DE-958F-08C29734074B}"/>
              </a:ext>
            </a:extLst>
          </p:cNvPr>
          <p:cNvSpPr>
            <a:spLocks noGrp="1"/>
          </p:cNvSpPr>
          <p:nvPr>
            <p:ph idx="1"/>
          </p:nvPr>
        </p:nvSpPr>
        <p:spPr/>
        <p:txBody>
          <a:bodyPr/>
          <a:lstStyle/>
          <a:p>
            <a:pPr lvl="1"/>
            <a:r>
              <a:rPr lang="en-AU" dirty="0"/>
              <a:t>At the last SC6/WG1 meeting (Aug/Sep 2021), the Korea NB proposed a NWIP on </a:t>
            </a:r>
            <a:r>
              <a:rPr lang="en-AU" i="1" dirty="0"/>
              <a:t>Control Protocol for RF Directional Signal Transmission</a:t>
            </a:r>
          </a:p>
          <a:p>
            <a:pPr lvl="1"/>
            <a:r>
              <a:rPr lang="en-AU" dirty="0"/>
              <a:t>There was some discussion, but the WI seemed to have died</a:t>
            </a:r>
          </a:p>
          <a:p>
            <a:pPr lvl="2"/>
            <a:r>
              <a:rPr lang="en-AU" dirty="0"/>
              <a:t>It seems they want to define a general purpose beamforming mechanism</a:t>
            </a:r>
          </a:p>
          <a:p>
            <a:pPr lvl="2"/>
            <a:r>
              <a:rPr lang="en-AU" dirty="0"/>
              <a:t>It was noted that existing systems are doing this already </a:t>
            </a:r>
          </a:p>
          <a:p>
            <a:pPr lvl="1"/>
            <a:r>
              <a:rPr lang="en-AU" dirty="0"/>
              <a:t>There is now a ballot to approve the NWIP, closing on 25 Mar 2022, with part of the justification </a:t>
            </a:r>
            <a:r>
              <a:rPr lang="en-AU" dirty="0" err="1"/>
              <a:t>refering</a:t>
            </a:r>
            <a:r>
              <a:rPr lang="en-AU" dirty="0"/>
              <a:t> to IEEE 802</a:t>
            </a:r>
          </a:p>
          <a:p>
            <a:pPr lvl="2"/>
            <a:r>
              <a:rPr lang="en-AU" i="1" dirty="0"/>
              <a:t>The proposed item will focus on directional wireless signal transfer for defining specific functional application. The proposed item also can be adopted to other wireless communication standard or technique. This standard is partially related to the description of the international standard developed within JTC1 SC6 and the series of IEEE 802 association standard rules</a:t>
            </a:r>
          </a:p>
          <a:p>
            <a:pPr lvl="1"/>
            <a:r>
              <a:rPr lang="en-AU" dirty="0"/>
              <a:t>It is probably up to the NBs to decide at this point</a:t>
            </a:r>
          </a:p>
        </p:txBody>
      </p:sp>
      <p:sp>
        <p:nvSpPr>
          <p:cNvPr id="4" name="Footer Placeholder 3">
            <a:extLst>
              <a:ext uri="{FF2B5EF4-FFF2-40B4-BE49-F238E27FC236}">
                <a16:creationId xmlns:a16="http://schemas.microsoft.com/office/drawing/2014/main" id="{508FAE23-DD15-4CE2-89B8-4980E49C7C9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142CC3-59E4-4E56-B2F8-562B8458C1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graphicFrame>
        <p:nvGraphicFramePr>
          <p:cNvPr id="6" name="Object 5">
            <a:extLst>
              <a:ext uri="{FF2B5EF4-FFF2-40B4-BE49-F238E27FC236}">
                <a16:creationId xmlns:a16="http://schemas.microsoft.com/office/drawing/2014/main" id="{D0B6BF73-32F4-4813-9270-DD92CD041719}"/>
              </a:ext>
            </a:extLst>
          </p:cNvPr>
          <p:cNvGraphicFramePr>
            <a:graphicFrameLocks noChangeAspect="1"/>
          </p:cNvGraphicFramePr>
          <p:nvPr>
            <p:extLst>
              <p:ext uri="{D42A27DB-BD31-4B8C-83A1-F6EECF244321}">
                <p14:modId xmlns:p14="http://schemas.microsoft.com/office/powerpoint/2010/main" val="906468334"/>
              </p:ext>
            </p:extLst>
          </p:nvPr>
        </p:nvGraphicFramePr>
        <p:xfrm>
          <a:off x="7557961" y="2438400"/>
          <a:ext cx="914400" cy="806450"/>
        </p:xfrm>
        <a:graphic>
          <a:graphicData uri="http://schemas.openxmlformats.org/presentationml/2006/ole">
            <mc:AlternateContent xmlns:mc="http://schemas.openxmlformats.org/markup-compatibility/2006">
              <mc:Choice xmlns:v="urn:schemas-microsoft-com:vml" Requires="v">
                <p:oleObj spid="_x0000_s30767" name="Acrobat Document" showAsIcon="1" r:id="rId3" imgW="914597" imgH="806311" progId="AcroExch.Document.DC">
                  <p:embed/>
                </p:oleObj>
              </mc:Choice>
              <mc:Fallback>
                <p:oleObj name="Acrobat Document" showAsIcon="1" r:id="rId3" imgW="914597" imgH="806311" progId="AcroExch.Document.DC">
                  <p:embed/>
                  <p:pic>
                    <p:nvPicPr>
                      <p:cNvPr id="22" name="Object 21">
                        <a:extLst>
                          <a:ext uri="{FF2B5EF4-FFF2-40B4-BE49-F238E27FC236}">
                            <a16:creationId xmlns:a16="http://schemas.microsoft.com/office/drawing/2014/main" id="{B7C50593-B83D-4ED7-953C-5A8BD433B010}"/>
                          </a:ext>
                        </a:extLst>
                      </p:cNvPr>
                      <p:cNvPicPr/>
                      <p:nvPr/>
                    </p:nvPicPr>
                    <p:blipFill>
                      <a:blip r:embed="rId4"/>
                      <a:stretch>
                        <a:fillRect/>
                      </a:stretch>
                    </p:blipFill>
                    <p:spPr>
                      <a:xfrm>
                        <a:off x="7557961"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6253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is a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is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1"/>
            <a:r>
              <a:rPr lang="en-AU" dirty="0"/>
              <a:t>The NWIP ballot closes on 25 Mar 2022, and so it is up to the NBs now!</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14151843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sent to CD ballot, which closed 30 Jan 2022</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6617541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a:t>
            </a:r>
            <a:r>
              <a:rPr lang="en-AU">
                <a:latin typeface="Arial" panose="020B0604020202020204" pitchFamily="34" charset="0"/>
              </a:rPr>
              <a:t>US ND comments </a:t>
            </a:r>
            <a:r>
              <a:rPr lang="en-AU" dirty="0">
                <a:latin typeface="Arial" panose="020B0604020202020204" pitchFamily="34" charset="0"/>
              </a:rPr>
              <a:t>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710197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12432047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22850212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9312439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15941415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 – added 1/22</a:t>
            </a:r>
          </a:p>
          <a:p>
            <a:pPr lvl="1"/>
            <a:r>
              <a:rPr lang="en-AU" sz="1600" dirty="0">
                <a:effectLst/>
                <a:latin typeface="+mj-lt"/>
                <a:ea typeface="Calibri" panose="020F0502020204030204" pitchFamily="34" charset="0"/>
                <a:cs typeface="Times New Roman" panose="02020603050405020304" pitchFamily="18" charset="0"/>
              </a:rPr>
              <a:t>Dave Cavalcanti (802.11) – added 1/22</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37995756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23356313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3233178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31765050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19561</Words>
  <Application>Microsoft Office PowerPoint</Application>
  <PresentationFormat>On-screen Show (4:3)</PresentationFormat>
  <Paragraphs>2915</Paragraphs>
  <Slides>187</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187</vt:i4>
      </vt:variant>
    </vt:vector>
  </HeadingPairs>
  <TitlesOfParts>
    <vt:vector size="193" baseType="lpstr">
      <vt:lpstr>Arial</vt:lpstr>
      <vt:lpstr>Calibri</vt:lpstr>
      <vt:lpstr>Times New Roman</vt:lpstr>
      <vt:lpstr>802-11-Submission</vt:lpstr>
      <vt:lpstr>Acrobat Document</vt:lpstr>
      <vt:lpstr>Packager Shell Object</vt:lpstr>
      <vt:lpstr>IEEE 802 JTC1 Standing Committee March 2022 agenda virtually</vt:lpstr>
      <vt:lpstr>This document will be used to provide information for any IEEE 802 JTC1 SC meetings in Mar 2022</vt:lpstr>
      <vt:lpstr>Registration is required for attendance at the IEEE 802 JTC1 SC meeting in March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Tuesday, 8 March 2022</vt:lpstr>
      <vt:lpstr>The IEEE 802 JTC1 SC regular meeting has a high-level list of agenda items to be considered</vt:lpstr>
      <vt:lpstr>The IEEE 802 JTC1 SC will consider approving its agenda</vt:lpstr>
      <vt:lpstr>The IEEE 802 JTC1 SC will consider approval of the minutes of its Jan 2022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84 standards through the PSDO adoption process, with 31 in-process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802.3 WG has sent 21 standards completely through the PSDO adoption process</vt:lpstr>
      <vt:lpstr>IEEE 802.3 WG has sent 22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11 standards in the pipeline for adoption under the PSDO</vt:lpstr>
      <vt:lpstr>IEEE 802.1 WG has a number of regular participants in IEEE 802 JTC1 SC activities</vt:lpstr>
      <vt:lpstr>A couple of IEEE 802.1 standards are up for systematic review</vt:lpstr>
      <vt:lpstr>IEEE 802.1Q-REV was liaised for information in Sep 2021</vt:lpstr>
      <vt:lpstr>IEEE 802.1X-2020 was published as ISO/IEC/IEEE 8802-1X:2021, but a response is still required</vt:lpstr>
      <vt:lpstr>IEEE 802.1CS FDIS ballot closes on 26 May 2022</vt:lpstr>
      <vt:lpstr>IEEE 802.1Qcz was liaised in Aug 2020</vt:lpstr>
      <vt:lpstr>IEEE 802.1ABcu (LLDP YANG Data Model) was liaised in Jul 2021</vt:lpstr>
      <vt:lpstr>IEEE 802.1CBdb was liaised for information in Sep 2021</vt:lpstr>
      <vt:lpstr>IEEE 802.1CBcv is waiting for start of 60-day pre-ballot</vt:lpstr>
      <vt:lpstr>IEEE 802.1ABdh was liaised for information in Sep 2021</vt:lpstr>
      <vt:lpstr>IEEE 802.1AS-2020/Cor 1 was liaised for information in Sep 2021</vt:lpstr>
      <vt:lpstr>IEEE 802.1BA-Rev was liaised for information in Sep 2021</vt:lpstr>
      <vt:lpstr>IEEE 802.1ACct 60-day ballot closes on 10 April 2022</vt:lpstr>
      <vt:lpstr>IEEE 802.3 has 10 standards in the pipeline for adoption under the PSDO process</vt:lpstr>
      <vt:lpstr>IEEE 802.3 WG has a number of regular participants in IEEE 802 JTC1 SC activities</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802.3cr FDIS ballot closes on 26 May 2022</vt:lpstr>
      <vt:lpstr>IEEE 802.3cu FDIS ballot closes on 26 May 2022</vt:lpstr>
      <vt:lpstr>IEEE 802.3ct is waiting for FDIS ballot</vt:lpstr>
      <vt:lpstr>IEEE 802.3cv is waiting for FDIS ballot</vt:lpstr>
      <vt:lpstr>IEEE 802.3cp is waiting for FDIS ballot</vt:lpstr>
      <vt:lpstr>The SC will discuss submission of future IEEE 802.3 drafts … following on from Jan 2022 discussion</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will probably be liaised soon</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FDIS ballot closes 13 Jun 2022</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SC6/WG1 held an interim meeting in Feb 2022</vt:lpstr>
      <vt:lpstr>Some IEEE 802 participants attended the SC6/WG1 interim meeting in Feb 2022</vt:lpstr>
      <vt:lpstr>The LS sent in response to the HK NB submission WG1 N289 was discussed by SC6/WG1 in Feb 2022</vt:lpstr>
      <vt:lpstr>IEEE 802 responded in Jan 2022 to a PWI on Industrial Wireless Network proposed in SC6/WG1</vt:lpstr>
      <vt:lpstr>The PWI on Industrial Wireless Network was discussed by SC6/WG1 in Feb 2022</vt:lpstr>
      <vt:lpstr>IEEE 802 did not comment on a PWI in WG1 on Wearable Robot Area Network</vt:lpstr>
      <vt:lpstr>The NWIP on Control Protocol for RF Directional Signal Transmission seems to be going ahead</vt:lpstr>
      <vt:lpstr>There is a proposal in SC6/WG1 for Licensed narrowband in field area network for Smart Grid </vt:lpstr>
      <vt:lpstr>Two Wireless LAN Access Control proposals were sent to CD ballot, which closed 30 Jan 2022</vt:lpstr>
      <vt:lpstr>Both Wireless LAN Access Control CD ballots passed with one negative vote</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2022-03-04T03:08:57Z</dcterms:modified>
</cp:coreProperties>
</file>