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6"/>
  </p:notesMasterIdLst>
  <p:handoutMasterIdLst>
    <p:handoutMasterId r:id="rId187"/>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1981" r:id="rId26"/>
    <p:sldId id="2074" r:id="rId27"/>
    <p:sldId id="2102" r:id="rId28"/>
    <p:sldId id="2465" r:id="rId29"/>
    <p:sldId id="2107" r:id="rId30"/>
    <p:sldId id="2075" r:id="rId31"/>
    <p:sldId id="2439" r:id="rId32"/>
    <p:sldId id="2292" r:id="rId33"/>
    <p:sldId id="2525" r:id="rId34"/>
    <p:sldId id="2331" r:id="rId35"/>
    <p:sldId id="2332" r:id="rId36"/>
    <p:sldId id="2437" r:id="rId37"/>
    <p:sldId id="2438" r:id="rId38"/>
    <p:sldId id="2464" r:id="rId39"/>
    <p:sldId id="2481" r:id="rId40"/>
    <p:sldId id="2482" r:id="rId41"/>
    <p:sldId id="2483" r:id="rId42"/>
    <p:sldId id="2484" r:id="rId43"/>
    <p:sldId id="2485" r:id="rId44"/>
    <p:sldId id="2486" r:id="rId45"/>
    <p:sldId id="2008" r:id="rId46"/>
    <p:sldId id="2291" r:id="rId47"/>
    <p:sldId id="1945" r:id="rId48"/>
    <p:sldId id="2071" r:id="rId49"/>
    <p:sldId id="2036" r:id="rId50"/>
    <p:sldId id="2323" r:id="rId51"/>
    <p:sldId id="2353" r:id="rId52"/>
    <p:sldId id="2426" r:id="rId53"/>
    <p:sldId id="2427" r:id="rId54"/>
    <p:sldId id="2460" r:id="rId55"/>
    <p:sldId id="2461" r:id="rId56"/>
    <p:sldId id="2463" r:id="rId57"/>
    <p:sldId id="1688" r:id="rId58"/>
    <p:sldId id="2293" r:id="rId59"/>
    <p:sldId id="1708" r:id="rId60"/>
    <p:sldId id="2524" r:id="rId61"/>
    <p:sldId id="2541" r:id="rId62"/>
    <p:sldId id="1709" r:id="rId63"/>
    <p:sldId id="1710" r:id="rId64"/>
    <p:sldId id="1790" r:id="rId65"/>
    <p:sldId id="2199" r:id="rId66"/>
    <p:sldId id="2319" r:id="rId67"/>
    <p:sldId id="2320" r:id="rId68"/>
    <p:sldId id="2321" r:id="rId69"/>
    <p:sldId id="2355" r:id="rId70"/>
    <p:sldId id="2354" r:id="rId71"/>
    <p:sldId id="2294" r:id="rId72"/>
    <p:sldId id="2470" r:id="rId73"/>
    <p:sldId id="2466" r:id="rId74"/>
    <p:sldId id="2467" r:id="rId75"/>
    <p:sldId id="1679" r:id="rId76"/>
    <p:sldId id="2336" r:id="rId77"/>
    <p:sldId id="2328" r:id="rId78"/>
    <p:sldId id="2497" r:id="rId79"/>
    <p:sldId id="2546" r:id="rId80"/>
    <p:sldId id="2489" r:id="rId81"/>
    <p:sldId id="2495" r:id="rId82"/>
    <p:sldId id="2536" r:id="rId83"/>
    <p:sldId id="2496" r:id="rId84"/>
    <p:sldId id="2542" r:id="rId85"/>
    <p:sldId id="2543" r:id="rId86"/>
    <p:sldId id="2498" r:id="rId87"/>
    <p:sldId id="2324" r:id="rId88"/>
    <p:sldId id="1375" r:id="rId89"/>
    <p:sldId id="1376" r:id="rId90"/>
    <p:sldId id="1400" r:id="rId91"/>
    <p:sldId id="2479" r:id="rId92"/>
    <p:sldId id="2480" r:id="rId93"/>
    <p:sldId id="619" r:id="rId94"/>
    <p:sldId id="621" r:id="rId95"/>
    <p:sldId id="1561" r:id="rId96"/>
    <p:sldId id="1555" r:id="rId97"/>
    <p:sldId id="1601" r:id="rId98"/>
    <p:sldId id="1585" r:id="rId99"/>
    <p:sldId id="1586" r:id="rId100"/>
    <p:sldId id="1587" r:id="rId101"/>
    <p:sldId id="1588" r:id="rId102"/>
    <p:sldId id="1589" r:id="rId103"/>
    <p:sldId id="1590" r:id="rId104"/>
    <p:sldId id="1771" r:id="rId105"/>
    <p:sldId id="1772" r:id="rId106"/>
    <p:sldId id="1591" r:id="rId107"/>
    <p:sldId id="1592" r:id="rId108"/>
    <p:sldId id="1593" r:id="rId109"/>
    <p:sldId id="1594" r:id="rId110"/>
    <p:sldId id="1595" r:id="rId111"/>
    <p:sldId id="1596" r:id="rId112"/>
    <p:sldId id="1597" r:id="rId113"/>
    <p:sldId id="1598" r:id="rId114"/>
    <p:sldId id="1599" r:id="rId115"/>
    <p:sldId id="1600" r:id="rId116"/>
    <p:sldId id="1628" r:id="rId117"/>
    <p:sldId id="1638" r:id="rId118"/>
    <p:sldId id="1725" r:id="rId119"/>
    <p:sldId id="1726" r:id="rId120"/>
    <p:sldId id="1947" r:id="rId121"/>
    <p:sldId id="1975" r:id="rId122"/>
    <p:sldId id="1976" r:id="rId123"/>
    <p:sldId id="1977" r:id="rId124"/>
    <p:sldId id="2039" r:id="rId125"/>
    <p:sldId id="2060" r:id="rId126"/>
    <p:sldId id="2061" r:id="rId127"/>
    <p:sldId id="2097" r:id="rId128"/>
    <p:sldId id="2103" r:id="rId129"/>
    <p:sldId id="2063" r:id="rId130"/>
    <p:sldId id="2064" r:id="rId131"/>
    <p:sldId id="2065" r:id="rId132"/>
    <p:sldId id="2066" r:id="rId133"/>
    <p:sldId id="2067" r:id="rId134"/>
    <p:sldId id="2068" r:id="rId135"/>
    <p:sldId id="2069" r:id="rId136"/>
    <p:sldId id="2146" r:id="rId137"/>
    <p:sldId id="2147" r:id="rId138"/>
    <p:sldId id="2148" r:id="rId139"/>
    <p:sldId id="2158" r:id="rId140"/>
    <p:sldId id="2159" r:id="rId141"/>
    <p:sldId id="2157" r:id="rId142"/>
    <p:sldId id="2160" r:id="rId143"/>
    <p:sldId id="2216" r:id="rId144"/>
    <p:sldId id="2217" r:id="rId145"/>
    <p:sldId id="2219" r:id="rId146"/>
    <p:sldId id="2238" r:id="rId147"/>
    <p:sldId id="2239" r:id="rId148"/>
    <p:sldId id="2240" r:id="rId149"/>
    <p:sldId id="2242" r:id="rId150"/>
    <p:sldId id="2263" r:id="rId151"/>
    <p:sldId id="2276" r:id="rId152"/>
    <p:sldId id="2277" r:id="rId153"/>
    <p:sldId id="2278" r:id="rId154"/>
    <p:sldId id="2281" r:id="rId155"/>
    <p:sldId id="2282" r:id="rId156"/>
    <p:sldId id="2283" r:id="rId157"/>
    <p:sldId id="2284" r:id="rId158"/>
    <p:sldId id="2318" r:id="rId159"/>
    <p:sldId id="2329" r:id="rId160"/>
    <p:sldId id="2356" r:id="rId161"/>
    <p:sldId id="1701" r:id="rId162"/>
    <p:sldId id="1969" r:id="rId163"/>
    <p:sldId id="2112" r:id="rId164"/>
    <p:sldId id="1965" r:id="rId165"/>
    <p:sldId id="2114" r:id="rId166"/>
    <p:sldId id="1705" r:id="rId167"/>
    <p:sldId id="1706" r:id="rId168"/>
    <p:sldId id="1707" r:id="rId169"/>
    <p:sldId id="2113" r:id="rId170"/>
    <p:sldId id="2037" r:id="rId171"/>
    <p:sldId id="2431" r:id="rId172"/>
    <p:sldId id="2429" r:id="rId173"/>
    <p:sldId id="2436" r:id="rId174"/>
    <p:sldId id="1968" r:id="rId175"/>
    <p:sldId id="2104" r:id="rId176"/>
    <p:sldId id="2317" r:id="rId177"/>
    <p:sldId id="1967" r:id="rId178"/>
    <p:sldId id="2167" r:id="rId179"/>
    <p:sldId id="2351" r:id="rId180"/>
    <p:sldId id="2333" r:id="rId181"/>
    <p:sldId id="2335" r:id="rId182"/>
    <p:sldId id="2334" r:id="rId183"/>
    <p:sldId id="2352" r:id="rId184"/>
    <p:sldId id="2218" r:id="rId18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802.11-22/0242r0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82.xml.rels><?xml version="1.0" encoding="UTF-8" standalone="yes"?>
<Relationships xmlns="http://schemas.openxmlformats.org/package/2006/relationships"><Relationship Id="rId2" Type="http://schemas.openxmlformats.org/officeDocument/2006/relationships/hyperlink" Target="https://grouper.ieee.org/groups/802/11/Liaisons/2022-01-28-IEEE%20802%20response%20to%20request%20for%20comments%20on%20Deterministic%20Wireless%20Industrial%20Network%20PWI.pdf"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31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xx March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xx Mar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72"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96"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xx</a:t>
            </a:r>
            <a:r>
              <a:rPr lang="en-AU" i="1" dirty="0"/>
              <a:t> Mar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8392705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36632216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2022, as documented in </a:t>
            </a:r>
            <a:r>
              <a:rPr lang="en-AU" i="1" dirty="0">
                <a:solidFill>
                  <a:srgbClr val="FF0000"/>
                </a:solidFill>
              </a:rPr>
              <a:t>11-22-xxxx-00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1689304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373955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2846302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6768620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83684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8794734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4268506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4201883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4251679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3676144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77085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12"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2232000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3405875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0066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0292585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53001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1389489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7713177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4066224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87047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5753137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36521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826055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521768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20"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49017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63293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2706522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1455639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549835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8327067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1147923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7074230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280793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5148318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7352956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0194864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86434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84 standards through the PSDO adoption process, with 31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71713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22</a:t>
                      </a:r>
                    </a:p>
                  </a:txBody>
                  <a:tcPr/>
                </a:tc>
                <a:tc>
                  <a:txBody>
                    <a:bodyPr/>
                    <a:lstStyle/>
                    <a:p>
                      <a:pPr algn="ctr"/>
                      <a:r>
                        <a:rPr lang="en-AU" dirty="0"/>
                        <a:t>10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84</a:t>
                      </a:r>
                    </a:p>
                  </a:txBody>
                  <a:tcPr>
                    <a:lnT w="12700" cap="flat" cmpd="sng" algn="ctr">
                      <a:solidFill>
                        <a:schemeClr val="tx1"/>
                      </a:solidFill>
                      <a:prstDash val="solid"/>
                      <a:round/>
                      <a:headEnd type="none" w="med" len="med"/>
                      <a:tailEnd type="none" w="med" len="med"/>
                    </a:lnT>
                  </a:tcPr>
                </a:tc>
                <a:tc>
                  <a:txBody>
                    <a:bodyPr/>
                    <a:lstStyle/>
                    <a:p>
                      <a:pPr algn="ctr"/>
                      <a:r>
                        <a:rPr lang="en-AU" b="1" dirty="0"/>
                        <a:t>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2057189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049821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224812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629271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294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369482"/>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11721826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p:txBody>
          <a:bodyPr/>
          <a:lstStyle/>
          <a:p>
            <a:r>
              <a:rPr lang="en-AU" dirty="0"/>
              <a:t>Registration is required for attendance at the IEEE 802 JTC1 SC in Mar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56026418"/>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04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84"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89891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GB" dirty="0">
                <a:latin typeface="Arial" panose="020B0604020202020204" pitchFamily="34" charset="0"/>
              </a:rPr>
              <a:t>(Jan 2022) Has been published – but will wait for SR to complete</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US" dirty="0"/>
              <a:t>(Jan 2022) Published</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10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2115408"/>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228040766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9530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r>
              <a:rPr lang="en-AU" dirty="0"/>
              <a:t> but a response is still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published </a:t>
            </a:r>
            <a:r>
              <a:rPr lang="en-AU" dirty="0">
                <a:solidFill>
                  <a:schemeClr val="accent2"/>
                </a:solidFill>
              </a:rPr>
              <a:t>but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59"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717"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41"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 but </a:t>
            </a:r>
            <a:r>
              <a:rPr lang="en-AU" dirty="0"/>
              <a:t>a response still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79"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 but </a:t>
            </a:r>
            <a:r>
              <a:rPr lang="en-AU" dirty="0">
                <a:solidFill>
                  <a:schemeClr val="accent6"/>
                </a:solidFill>
              </a:rPr>
              <a:t>a response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70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507657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592050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99883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534085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20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416955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76"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publicly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8505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724838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25978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4506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112261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073429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pPr lvl="1"/>
            <a:r>
              <a:rPr lang="en-AU" dirty="0"/>
              <a:t>(Jan 2022) Likely to open in late Jan 2022, closing 13 June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290981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392915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8028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4239839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8068247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14213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held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 @ </a:t>
            </a:r>
            <a:r>
              <a:rPr lang="en-AU"/>
              <a:t>00:00-03:00 UTC</a:t>
            </a:r>
            <a:endParaRPr lang="en-AU" dirty="0"/>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CC5B-F6C2-411B-8B26-210F34935DC1}"/>
              </a:ext>
            </a:extLst>
          </p:cNvPr>
          <p:cNvSpPr>
            <a:spLocks noGrp="1"/>
          </p:cNvSpPr>
          <p:nvPr>
            <p:ph type="title"/>
          </p:nvPr>
        </p:nvSpPr>
        <p:spPr/>
        <p:txBody>
          <a:bodyPr/>
          <a:lstStyle/>
          <a:p>
            <a:r>
              <a:rPr lang="en-AU" dirty="0"/>
              <a:t>Some IEEE 802 participants attended the SC6/WG1 interim meeting in Feb 2022</a:t>
            </a:r>
          </a:p>
        </p:txBody>
      </p:sp>
      <p:sp>
        <p:nvSpPr>
          <p:cNvPr id="3" name="Content Placeholder 2">
            <a:extLst>
              <a:ext uri="{FF2B5EF4-FFF2-40B4-BE49-F238E27FC236}">
                <a16:creationId xmlns:a16="http://schemas.microsoft.com/office/drawing/2014/main" id="{1BC2D984-1350-4D95-872B-C2D05314BFFE}"/>
              </a:ext>
            </a:extLst>
          </p:cNvPr>
          <p:cNvSpPr>
            <a:spLocks noGrp="1"/>
          </p:cNvSpPr>
          <p:nvPr>
            <p:ph idx="1"/>
          </p:nvPr>
        </p:nvSpPr>
        <p:spPr/>
        <p:txBody>
          <a:bodyPr/>
          <a:lstStyle/>
          <a:p>
            <a:r>
              <a:rPr lang="en-AU" dirty="0"/>
              <a:t>Confirmed attending</a:t>
            </a:r>
          </a:p>
          <a:p>
            <a:pPr lvl="1"/>
            <a:r>
              <a:rPr lang="en-AU" dirty="0"/>
              <a:t>Andrew Myles</a:t>
            </a:r>
          </a:p>
          <a:p>
            <a:pPr lvl="1"/>
            <a:r>
              <a:rPr lang="en-AU" dirty="0">
                <a:solidFill>
                  <a:srgbClr val="FF0000"/>
                </a:solidFill>
              </a:rPr>
              <a:t>Eldad P</a:t>
            </a:r>
          </a:p>
          <a:p>
            <a:pPr lvl="1"/>
            <a:r>
              <a:rPr lang="en-AU" dirty="0">
                <a:solidFill>
                  <a:srgbClr val="FF0000"/>
                </a:solidFill>
              </a:rPr>
              <a:t>Dave P</a:t>
            </a:r>
          </a:p>
          <a:p>
            <a:r>
              <a:rPr lang="en-AU" dirty="0"/>
              <a:t>Confirmed not attending</a:t>
            </a:r>
          </a:p>
          <a:p>
            <a:pPr lvl="1"/>
            <a:r>
              <a:rPr lang="en-AU" dirty="0"/>
              <a:t>Jodi Haasz</a:t>
            </a:r>
          </a:p>
        </p:txBody>
      </p:sp>
      <p:sp>
        <p:nvSpPr>
          <p:cNvPr id="4" name="Footer Placeholder 3">
            <a:extLst>
              <a:ext uri="{FF2B5EF4-FFF2-40B4-BE49-F238E27FC236}">
                <a16:creationId xmlns:a16="http://schemas.microsoft.com/office/drawing/2014/main" id="{93602D3A-ADE3-441A-BF55-032419A3B55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EDA025D-6AD9-46F1-9ECE-05DC4F35819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80432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solidFill>
                  <a:srgbClr val="FF0000"/>
                </a:solidFill>
              </a:rPr>
              <a:t>Summary</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400"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was previously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1704469665"/>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42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7772400" cy="1066800"/>
          </a:xfrm>
        </p:spPr>
        <p:txBody>
          <a:bodyPr/>
          <a:lstStyle/>
          <a:p>
            <a:r>
              <a:rPr lang="en-AU" dirty="0"/>
              <a:t>The PWI on </a:t>
            </a:r>
            <a:r>
              <a:rPr lang="en-AU" i="1" dirty="0"/>
              <a:t>Industrial Wireless Network </a:t>
            </a:r>
            <a:r>
              <a:rPr lang="en-AU" dirty="0"/>
              <a:t>was 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981200"/>
            <a:ext cx="7772400" cy="4114800"/>
          </a:xfrm>
        </p:spPr>
        <p:txBody>
          <a:bodyPr/>
          <a:lstStyle/>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2"/>
              </a:rPr>
              <a:t>final LS</a:t>
            </a:r>
            <a:endParaRPr lang="en-AU" dirty="0"/>
          </a:p>
          <a:p>
            <a:pPr lvl="2"/>
            <a:r>
              <a:rPr lang="en-AU" dirty="0"/>
              <a:t>Note; The sentence in the draft, “IEEE 802 requests that ISO/IEC JTC1/SC6/WG1 focus its industrial networking efforts on assisting IEEE 802 to refine its solutions, rather than focusing efforts on yet another wireless network solution.” was deleted by the IEEE 802 EC based on a concern about its wording. The intent was covered elsewhere in the LS</a:t>
            </a:r>
          </a:p>
          <a:p>
            <a:pPr lvl="1"/>
            <a:r>
              <a:rPr lang="en-AU" dirty="0"/>
              <a:t>The LS was discussed at the SC6/WG1 meeting in Feb 2022</a:t>
            </a:r>
          </a:p>
          <a:p>
            <a:pPr lvl="2"/>
            <a:r>
              <a:rPr lang="en-AU" dirty="0">
                <a:solidFill>
                  <a:srgbClr val="FF0000"/>
                </a:solidFill>
              </a:rPr>
              <a:t>Summary</a:t>
            </a: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8021423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is unlikely to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(Jan 2022) </a:t>
            </a:r>
            <a:r>
              <a:rPr lang="en-AU" dirty="0"/>
              <a:t>No one has volunteered to provide comments</a:t>
            </a:r>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4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52"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14151843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661754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43204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 – added 1/22</a:t>
            </a:r>
          </a:p>
          <a:p>
            <a:pPr lvl="1"/>
            <a:r>
              <a:rPr lang="en-AU" sz="1600" dirty="0">
                <a:effectLst/>
                <a:latin typeface="+mj-lt"/>
                <a:ea typeface="Calibri" panose="020F0502020204030204" pitchFamily="34" charset="0"/>
                <a:cs typeface="Times New Roman" panose="02020603050405020304" pitchFamily="18" charset="0"/>
              </a:rPr>
              <a:t>Dave Cavalcanti (802.11) – added 1/22</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7995756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strike="sngStrike"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335631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23317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17650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2852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19233</Words>
  <Application>Microsoft Office PowerPoint</Application>
  <PresentationFormat>On-screen Show (4:3)</PresentationFormat>
  <Paragraphs>2886</Paragraphs>
  <Slides>184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184</vt:i4>
      </vt:variant>
    </vt:vector>
  </HeadingPairs>
  <TitlesOfParts>
    <vt:vector size="191" baseType="lpstr">
      <vt:lpstr>Arial</vt:lpstr>
      <vt:lpstr>Calibri</vt:lpstr>
      <vt:lpstr>Times New Roman</vt:lpstr>
      <vt:lpstr>802-11-Submission</vt:lpstr>
      <vt:lpstr>Acrobat Document</vt:lpstr>
      <vt:lpstr>Document</vt:lpstr>
      <vt:lpstr>Packager Shell Object</vt:lpstr>
      <vt:lpstr>IEEE 802 JTC1 Standing Committee March 2022 agenda virtually</vt:lpstr>
      <vt:lpstr>This document will be used to provide information for any IEEE 802 JTC1 SC meetings in Mar 2022</vt:lpstr>
      <vt:lpstr>Registration is required for attendance at the IEEE 802 JTC1 SC in Mar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xx March 2022</vt:lpstr>
      <vt:lpstr>The IEEE 802 JTC1 SC regular meeting has a high-level list of agenda items to be considered</vt:lpstr>
      <vt:lpstr>The IEEE 802 JTC1 SC will consider approving its agenda</vt:lpstr>
      <vt:lpstr>The IEEE 802 JTC1 SC will consider approval of the minutes of its Jan 2022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84 standards through the PSDO adoption process, with 31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21 standards completely through the PSDO adoption process</vt:lpstr>
      <vt:lpstr>IEEE 802.3 WG has sent 22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A couple of IEEE 802.1 standards are up for systematic review</vt:lpstr>
      <vt:lpstr>IEEE 802.1Q-REV was liaised for information in Sep 2021</vt:lpstr>
      <vt:lpstr>IEEE 802.1X-2020 was published as ISO/IEC/IEEE 8802-1X:2021, but a response is still required</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10 standards in the pipeline for adoption under the PSDO process</vt:lpstr>
      <vt:lpstr>IEEE 802.3 WG has a number of regular participants in IEEE 802 JTC1 SC activities</vt:lpstr>
      <vt:lpstr>IEEE 802.3cb-2018 is published as ISO/IEC/IEEE 8802-3:2021/Amd 1:2021 but a response is still required</vt:lpstr>
      <vt:lpstr>IEEE 802.3bt-2018 is published as ISO/IEC/IEEE 8802-3:2021/Amd 2:2021 but a response is still required</vt:lpstr>
      <vt:lpstr>IEEE 802.3cd-2018 is published as ISO/IEC/IEEE 8802-3:2021/Amd 3:2021 but a response is still required</vt:lpstr>
      <vt:lpstr>IEEE 802.3cg-2019 is published as ISO/IEC/IEEE 8802-3:2021/Amd 5:2021 but a response still required</vt:lpstr>
      <vt:lpstr>IEEE 802.3ca-2020 is published as ISO/IEC/IEEE 8802-3:2021/Amd 9:2021 but a response still required</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yet closure on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held an interim meeting in Feb 2022</vt:lpstr>
      <vt:lpstr>Some IEEE 802 participants attended the SC6/WG1 interim meeting in Feb 2022</vt:lpstr>
      <vt:lpstr>The LS sent in response to the HK NB submission WG1 N289 was discussed by SC6/WG1 in Feb 2022</vt:lpstr>
      <vt:lpstr>A PWI on Industrial Wireless Network was previously proposed in SC6/WG1</vt:lpstr>
      <vt:lpstr>The PWI on Industrial Wireless Network was discussed by SC6/WG1 in Feb 2022</vt:lpstr>
      <vt:lpstr>IEEE 802 is unlikely to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2022-01-31T01:15:32Z</dcterms:modified>
</cp:coreProperties>
</file>