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61" r:id="rId18"/>
    <p:sldId id="862" r:id="rId19"/>
    <p:sldId id="863" r:id="rId20"/>
    <p:sldId id="868" r:id="rId21"/>
    <p:sldId id="869" r:id="rId22"/>
    <p:sldId id="873" r:id="rId23"/>
    <p:sldId id="859" r:id="rId24"/>
    <p:sldId id="843" r:id="rId25"/>
    <p:sldId id="844" r:id="rId26"/>
    <p:sldId id="855" r:id="rId27"/>
    <p:sldId id="864" r:id="rId28"/>
    <p:sldId id="860" r:id="rId29"/>
    <p:sldId id="865" r:id="rId30"/>
    <p:sldId id="866" r:id="rId31"/>
    <p:sldId id="867" r:id="rId32"/>
    <p:sldId id="872" r:id="rId33"/>
    <p:sldId id="871" r:id="rId34"/>
    <p:sldId id="846" r:id="rId35"/>
    <p:sldId id="842"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08"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8936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6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548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3501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185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9124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3421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17541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00168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5651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16129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0232</a:t>
            </a:r>
            <a:r>
              <a:rPr lang="en-US" altLang="en-US" sz="1800" b="1" dirty="0" smtClean="0"/>
              <a:t>r6</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37022932"/>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 D0.1 Writing Status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measurement-setup-id-setting-in-</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-case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21/2011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NDP Announcement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2669052"/>
              </p:ext>
            </p:extLst>
          </p:nvPr>
        </p:nvGraphicFramePr>
        <p:xfrm>
          <a:off x="3429000" y="1779402"/>
          <a:ext cx="8305801" cy="370699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Parameters for Sub7 GHz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discussion-on-PASN-for-sensing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Measurement Instance: General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22/0173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0871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37835914"/>
              </p:ext>
            </p:extLst>
          </p:nvPr>
        </p:nvGraphicFramePr>
        <p:xfrm>
          <a:off x="3429000" y="1779402"/>
          <a:ext cx="8305801" cy="348831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Non-TB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22/0079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SENS Procedure Overview</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MLME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a:t>
                      </a:r>
                      <a:r>
                        <a:rPr lang="en-US" altLang="zh-CN" sz="1200" kern="1200" baseline="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Sensing Measurement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Sang Kim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Collaborative WLAN Sensing - Example Operations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6179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63781024"/>
              </p:ext>
            </p:extLst>
          </p:nvPr>
        </p:nvGraphicFramePr>
        <p:xfrm>
          <a:off x="3429000" y="1779402"/>
          <a:ext cx="8305801" cy="27964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MLME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Threshold-based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 Measurement Report frame (excl.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453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86660535"/>
              </p:ext>
            </p:extLst>
          </p:nvPr>
        </p:nvGraphicFramePr>
        <p:xfrm>
          <a:off x="3429000" y="1524000"/>
          <a:ext cx="8305801" cy="286807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Threshold-based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 Measurement Report frame (excl.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PDT-DMG-Sensing-Report-IE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Threshold-based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180494072"/>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95493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556579579"/>
              </p:ext>
            </p:extLst>
          </p:nvPr>
        </p:nvGraphicFramePr>
        <p:xfrm>
          <a:off x="3429000" y="1524000"/>
          <a:ext cx="8305801" cy="312255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on NDP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PDT-DMG-Sensing-Report-IE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Rui</a:t>
                      </a:r>
                      <a:r>
                        <a:rPr lang="en-US" altLang="zh-CN" sz="1200" kern="1200" dirty="0" smtClean="0">
                          <a:solidFill>
                            <a:srgbClr val="0000FF"/>
                          </a:solidFill>
                          <a:latin typeface="+mn-lt"/>
                          <a:ea typeface="+mn-ea"/>
                          <a:cs typeface="+mn-cs"/>
                        </a:rPr>
                        <a:t> Yang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on Threshold-based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638221419"/>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623715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581834547"/>
              </p:ext>
            </p:extLst>
          </p:nvPr>
        </p:nvGraphicFramePr>
        <p:xfrm>
          <a:off x="3429000" y="1524000"/>
          <a:ext cx="8305801" cy="268519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Rui</a:t>
                      </a:r>
                      <a:r>
                        <a:rPr lang="en-US" altLang="zh-CN" sz="1200" kern="1200" dirty="0" smtClean="0">
                          <a:solidFill>
                            <a:srgbClr val="0000FF"/>
                          </a:solidFill>
                          <a:latin typeface="+mn-lt"/>
                          <a:ea typeface="+mn-ea"/>
                          <a:cs typeface="+mn-cs"/>
                        </a:rPr>
                        <a:t> Yang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on Threshold-based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39761219"/>
              </p:ext>
            </p:extLst>
          </p:nvPr>
        </p:nvGraphicFramePr>
        <p:xfrm>
          <a:off x="3429000" y="4800600"/>
          <a:ext cx="6871706" cy="130149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22/0233r3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Proposed Draft Text for MLME</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22/0079r2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50058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                                                                                    February   22   (Tuesday),  9am - 11:00am ET</a:t>
            </a:r>
            <a:endParaRPr lang="en-US" altLang="zh-CN" sz="160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a:t>
            </a:r>
            <a:r>
              <a:rPr lang="en-US" altLang="zh-CN" sz="1600" dirty="0">
                <a:solidFill>
                  <a:srgbClr val="00B050"/>
                </a:solidFill>
                <a:cs typeface="Times New Roman" panose="02020603050405020304" pitchFamily="18" charset="0"/>
              </a:rPr>
              <a:t>24  (Thursday),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00050" lvl="2" indent="0" algn="just">
              <a:spcBef>
                <a:spcPct val="0"/>
              </a:spcBef>
              <a:spcAft>
                <a:spcPts val="0"/>
              </a:spcAft>
              <a:buClr>
                <a:srgbClr val="000000"/>
              </a:buClr>
              <a:buNone/>
              <a:defRPr/>
            </a:pPr>
            <a:r>
              <a:rPr lang="en-US" altLang="zh-CN" sz="1600" b="1" dirty="0" smtClean="0"/>
              <a:t>March </a:t>
            </a:r>
            <a:r>
              <a:rPr lang="en-US" altLang="zh-CN" sz="1600" b="1" dirty="0"/>
              <a:t>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FFC000"/>
                </a:solidFill>
                <a:cs typeface="Times New Roman" panose="02020603050405020304" pitchFamily="18" charset="0"/>
              </a:rPr>
              <a:t>March        </a:t>
            </a:r>
            <a:r>
              <a:rPr lang="en-US" altLang="zh-CN" sz="1600" dirty="0">
                <a:solidFill>
                  <a:srgbClr val="FFC000"/>
                </a:solidFill>
                <a:cs typeface="Times New Roman" panose="02020603050405020304" pitchFamily="18" charset="0"/>
              </a:rPr>
              <a:t>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smtClean="0"/>
              <a:t>(</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17  (Thursday), </a:t>
            </a:r>
            <a:r>
              <a:rPr lang="en-US" altLang="zh-CN" dirty="0" smtClean="0">
                <a:solidFill>
                  <a:srgbClr val="00B0F0"/>
                </a:solidFill>
                <a:cs typeface="Times New Roman" panose="02020603050405020304" pitchFamily="18" charset="0"/>
              </a:rPr>
              <a:t>23</a:t>
            </a:r>
            <a:r>
              <a:rPr lang="zh-CN" altLang="en-US" dirty="0">
                <a:solidFill>
                  <a:srgbClr val="00B0F0"/>
                </a:solidFill>
                <a:cs typeface="Times New Roman" panose="02020603050405020304" pitchFamily="18" charset="0"/>
              </a:rPr>
              <a:t> ：</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March    </a:t>
            </a:r>
            <a:r>
              <a:rPr lang="en-US" altLang="zh-CN" dirty="0">
                <a:solidFill>
                  <a:srgbClr val="00B050"/>
                </a:solidFill>
                <a:cs typeface="Times New Roman" panose="02020603050405020304" pitchFamily="18" charset="0"/>
              </a:rPr>
              <a:t>21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24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28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31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smtClean="0">
                <a:solidFill>
                  <a:srgbClr val="00B0F0"/>
                </a:solidFill>
                <a:cs typeface="Times New Roman" panose="02020603050405020304" pitchFamily="18" charset="0"/>
              </a:rPr>
              <a:t>00 </a:t>
            </a:r>
            <a:r>
              <a:rPr lang="en-US" altLang="zh-CN" dirty="0">
                <a:solidFill>
                  <a:srgbClr val="00B0F0"/>
                </a:solidFill>
                <a:cs typeface="Times New Roman" panose="02020603050405020304" pitchFamily="18" charset="0"/>
              </a:rPr>
              <a:t>- 01:00am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April   </a:t>
            </a:r>
            <a:r>
              <a:rPr lang="en-US" altLang="zh-CN" u="sng" dirty="0" smtClean="0">
                <a:solidFill>
                  <a:srgbClr val="00B050"/>
                </a:solidFill>
                <a:cs typeface="Times New Roman" panose="02020603050405020304" pitchFamily="18" charset="0"/>
              </a:rPr>
              <a:t>   7    </a:t>
            </a:r>
            <a:r>
              <a:rPr lang="en-US" altLang="zh-CN" u="sng" dirty="0">
                <a:solidFill>
                  <a:srgbClr val="00B050"/>
                </a:solidFill>
                <a:cs typeface="Times New Roman" panose="02020603050405020304" pitchFamily="18" charset="0"/>
              </a:rPr>
              <a:t>(Thursday),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11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14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18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21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25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28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May       </a:t>
            </a:r>
            <a:r>
              <a:rPr lang="en-US" altLang="zh-CN" u="sng" dirty="0" smtClean="0">
                <a:solidFill>
                  <a:srgbClr val="00B050"/>
                </a:solidFill>
                <a:cs typeface="Times New Roman" panose="02020603050405020304" pitchFamily="18" charset="0"/>
              </a:rPr>
              <a:t>5    </a:t>
            </a:r>
            <a:r>
              <a:rPr lang="en-US" altLang="zh-CN" u="sng" dirty="0">
                <a:solidFill>
                  <a:srgbClr val="00B050"/>
                </a:solidFill>
                <a:cs typeface="Times New Roman" panose="02020603050405020304" pitchFamily="18" charset="0"/>
              </a:rPr>
              <a:t>(Thursday), 10am - 12:00pm ET</a:t>
            </a:r>
          </a:p>
          <a:p>
            <a:pPr marL="400050" lvl="2" indent="0" algn="just">
              <a:spcBef>
                <a:spcPct val="0"/>
              </a:spcBef>
              <a:spcAft>
                <a:spcPts val="0"/>
              </a:spcAft>
              <a:buClr>
                <a:srgbClr val="000000"/>
              </a:buClr>
              <a:buNone/>
              <a:defRPr/>
            </a:pPr>
            <a:endParaRPr lang="en-US" altLang="zh-CN" sz="600" dirty="0"/>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endParaRPr lang="en-US" altLang="zh-CN" sz="1600" b="1" dirty="0">
              <a:cs typeface="Times New Roman" panose="02020603050405020304" pitchFamily="18" charset="0"/>
            </a:endParaRPr>
          </a:p>
          <a:p>
            <a:pPr marL="400050" lvl="2" indent="0" algn="just">
              <a:spcBef>
                <a:spcPct val="0"/>
              </a:spcBef>
              <a:spcAft>
                <a:spcPts val="0"/>
              </a:spcAft>
              <a:buClr>
                <a:srgbClr val="000000"/>
              </a:buClr>
              <a:buNone/>
              <a:defRPr/>
            </a:pPr>
            <a:r>
              <a:rPr lang="en-US" altLang="zh-CN" b="1" dirty="0" smtClean="0"/>
              <a:t>May </a:t>
            </a:r>
            <a:r>
              <a:rPr lang="en-US" altLang="zh-CN" b="1" dirty="0" smtClean="0"/>
              <a:t>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a:t>
            </a:r>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56546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306350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327976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65 (March 1</a:t>
            </a:r>
            <a:r>
              <a:rPr lang="en-US" altLang="zh-CN" sz="4000" dirty="0" smtClean="0"/>
              <a:t>)</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274728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p>
          <a:p>
            <a:pPr lvl="2">
              <a:buFont typeface="Arial" panose="020B0604020202020204" pitchFamily="34" charset="0"/>
              <a:buChar char="–"/>
              <a:defRPr/>
            </a:pPr>
            <a:r>
              <a:rPr lang="en-US" altLang="zh-CN" sz="1600" dirty="0" smtClean="0"/>
              <a:t>Generating </a:t>
            </a:r>
            <a:r>
              <a:rPr lang="en-US" altLang="zh-CN" sz="1600" dirty="0"/>
              <a:t>the CIR (time domain) from frequency domain CSI (e.g. by IFFT).</a:t>
            </a:r>
          </a:p>
          <a:p>
            <a:pPr lvl="2">
              <a:buFont typeface="Arial" panose="020B0604020202020204" pitchFamily="34" charset="0"/>
              <a:buChar char="–"/>
              <a:defRPr/>
            </a:pPr>
            <a:r>
              <a:rPr lang="en-US" altLang="zh-CN" sz="1600" dirty="0" smtClean="0"/>
              <a:t>Reporting </a:t>
            </a:r>
            <a:r>
              <a:rPr lang="en-US" altLang="zh-CN" sz="1600" dirty="0"/>
              <a:t>the set of taps (complex samples) around the tap with the largest magnitude of the entire CIR .</a:t>
            </a:r>
          </a:p>
          <a:p>
            <a:pPr lvl="2">
              <a:buFont typeface="Arial" panose="020B0604020202020204" pitchFamily="34" charset="0"/>
              <a:buChar char="–"/>
              <a:defRPr/>
            </a:pPr>
            <a:r>
              <a:rPr lang="en-US" altLang="zh-CN" sz="1600" dirty="0" smtClean="0"/>
              <a:t>The </a:t>
            </a:r>
            <a:r>
              <a:rPr lang="en-US" altLang="zh-CN" sz="1600" dirty="0"/>
              <a:t>size of the selected set is corresponding to the range of interest.</a:t>
            </a:r>
          </a:p>
          <a:p>
            <a:pPr lvl="2">
              <a:buFont typeface="Arial" panose="020B0604020202020204" pitchFamily="34" charset="0"/>
              <a:buChar char="–"/>
              <a:defRPr/>
            </a:pPr>
            <a:r>
              <a:rPr lang="en-US" altLang="zh-CN" sz="1600" dirty="0" smtClean="0"/>
              <a:t>Note</a:t>
            </a:r>
            <a:r>
              <a:rPr lang="en-US" altLang="zh-CN" sz="1600" dirty="0"/>
              <a:t>: the calculation of the size of the reporting set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992601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122544</TotalTime>
  <Words>3416</Words>
  <Application>Microsoft Office PowerPoint</Application>
  <PresentationFormat>宽屏</PresentationFormat>
  <Paragraphs>839</Paragraphs>
  <Slides>35</Slides>
  <Notes>35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35</vt:i4>
      </vt:variant>
    </vt:vector>
  </HeadingPairs>
  <TitlesOfParts>
    <vt:vector size="4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4914</cp:revision>
  <cp:lastPrinted>2014-11-04T15:04:57Z</cp:lastPrinted>
  <dcterms:created xsi:type="dcterms:W3CDTF">2007-04-17T18:10:23Z</dcterms:created>
  <dcterms:modified xsi:type="dcterms:W3CDTF">2022-02-21T09:04:25Z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(3)+l6XOaXGM3W4wDcYuFAiu6jI4XNsdrj9q8EnUJDQYThnTDftAc8ZwnnhOtHvjAGPieNkxjqU
jPpf3yJbAAEtwntff9psRhloDI2XlkbQqJATztQE+h/XOOD19K2YJupsm49yjCSTqsk6S1o7
C0yhFysM2HZk3ioZYUUu5kEqagENG7utsL6ybU0Ix+8vO38BF3VUtSDLwTDzyJrgb2vIXT6F
IG43u6NsdwsHza5wh+</vt:lpwstr>
  </property>
  <property fmtid="{D5CDD505-2E9C-101B-9397-08002B2CF9AE}" pid="27" name="_2015_ms_pID_7253431">
    <vt:lpwstr>D1YPCbE/XiDt2T6xOa4aU116wkbtKTXMORo8QhMoD7XEo/iSXEqx8n
Ex2Hg+8WgkRDP3s+NB7v5KnrXui1raiMgrlvdTvk/gEowAWmW5YEvHR1+oKp/6tPhO7cGDsU
94qBskveZQh6QEGkdcSai+z+Nnze4x8ZnVXggx+/ZQlNkCz5X+TFdmsxvTGnctbW5U2ihJ/k
RUWDuUnJum1kLt5/+gHSwW2EcWnea6jOkSLO</vt:lpwstr>
  </property>
  <property fmtid="{D5CDD505-2E9C-101B-9397-08002B2CF9AE}" pid="28" name="_2015_ms_pID_7253432">
    <vt:lpwstr>38EBwNSAxGXfF42KUVXisjg=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