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8"/>
  </p:notesMasterIdLst>
  <p:handoutMasterIdLst>
    <p:handoutMasterId r:id="rId10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6" r:id="rId65"/>
    <p:sldId id="2442" r:id="rId66"/>
    <p:sldId id="2443" r:id="rId67"/>
    <p:sldId id="2444" r:id="rId68"/>
    <p:sldId id="2445" r:id="rId69"/>
    <p:sldId id="2447" r:id="rId70"/>
    <p:sldId id="2448" r:id="rId71"/>
    <p:sldId id="2449" r:id="rId72"/>
    <p:sldId id="2451" r:id="rId73"/>
    <p:sldId id="2452" r:id="rId74"/>
    <p:sldId id="2453" r:id="rId75"/>
    <p:sldId id="2454" r:id="rId76"/>
    <p:sldId id="2455" r:id="rId77"/>
    <p:sldId id="2456" r:id="rId78"/>
    <p:sldId id="2457" r:id="rId79"/>
    <p:sldId id="2458" r:id="rId80"/>
    <p:sldId id="2459" r:id="rId81"/>
    <p:sldId id="2460" r:id="rId82"/>
    <p:sldId id="2461" r:id="rId83"/>
    <p:sldId id="2462" r:id="rId84"/>
    <p:sldId id="2463" r:id="rId85"/>
    <p:sldId id="2464" r:id="rId86"/>
    <p:sldId id="2465" r:id="rId87"/>
    <p:sldId id="2466" r:id="rId88"/>
    <p:sldId id="2467" r:id="rId89"/>
    <p:sldId id="2468" r:id="rId90"/>
    <p:sldId id="2469" r:id="rId91"/>
    <p:sldId id="2470" r:id="rId92"/>
    <p:sldId id="2471" r:id="rId93"/>
    <p:sldId id="2472" r:id="rId94"/>
    <p:sldId id="2473" r:id="rId95"/>
    <p:sldId id="2474" r:id="rId96"/>
    <p:sldId id="2475" r:id="rId97"/>
    <p:sldId id="315" r:id="rId98"/>
    <p:sldId id="312" r:id="rId99"/>
    <p:sldId id="318" r:id="rId100"/>
    <p:sldId id="472" r:id="rId101"/>
    <p:sldId id="473" r:id="rId102"/>
    <p:sldId id="474" r:id="rId103"/>
    <p:sldId id="480" r:id="rId104"/>
    <p:sldId id="259" r:id="rId105"/>
    <p:sldId id="260" r:id="rId106"/>
    <p:sldId id="261" r:id="rId10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6"/>
            <p14:sldId id="2442"/>
            <p14:sldId id="2443"/>
            <p14:sldId id="2444"/>
            <p14:sldId id="2445"/>
          </p14:sldIdLst>
        </p14:section>
        <p14:section name="March 30th CRC Telecon" id="{C7F16B14-EFA9-48A8-8152-67D0ACFE2806}">
          <p14:sldIdLst>
            <p14:sldId id="2447"/>
            <p14:sldId id="2448"/>
            <p14:sldId id="2449"/>
            <p14:sldId id="2451"/>
            <p14:sldId id="2452"/>
            <p14:sldId id="2453"/>
            <p14:sldId id="2454"/>
          </p14:sldIdLst>
        </p14:section>
        <p14:section name="April 6th CRC Telecon" id="{535E88A5-7C20-4758-8EDE-96518F0D6DC7}">
          <p14:sldIdLst>
            <p14:sldId id="2455"/>
            <p14:sldId id="2456"/>
            <p14:sldId id="2457"/>
            <p14:sldId id="2458"/>
            <p14:sldId id="2459"/>
            <p14:sldId id="2460"/>
            <p14:sldId id="2461"/>
          </p14:sldIdLst>
        </p14:section>
        <p14:section name="April 13th CRC Telecon" id="{1ABACEBA-9969-4DF2-B2A4-DBF5123D1B37}">
          <p14:sldIdLst>
            <p14:sldId id="2462"/>
            <p14:sldId id="2463"/>
            <p14:sldId id="2464"/>
            <p14:sldId id="2465"/>
            <p14:sldId id="2466"/>
            <p14:sldId id="2467"/>
            <p14:sldId id="2468"/>
          </p14:sldIdLst>
        </p14:section>
        <p14:section name="April 20th CRC Telecon" id="{147478DA-9309-45BF-AE66-4007D9868AD2}">
          <p14:sldIdLst>
            <p14:sldId id="2469"/>
            <p14:sldId id="2470"/>
            <p14:sldId id="2471"/>
            <p14:sldId id="2472"/>
            <p14:sldId id="2473"/>
            <p14:sldId id="2474"/>
            <p14:sldId id="24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502" autoAdjust="0"/>
    <p:restoredTop sz="96807" autoAdjust="0"/>
  </p:normalViewPr>
  <p:slideViewPr>
    <p:cSldViewPr>
      <p:cViewPr varScale="1">
        <p:scale>
          <a:sx n="120" d="100"/>
          <a:sy n="120" d="100"/>
        </p:scale>
        <p:origin x="2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131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60269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56186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47551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19427098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93</a:t>
            </a:fld>
            <a:endParaRPr lang="en-US"/>
          </a:p>
        </p:txBody>
      </p:sp>
    </p:spTree>
    <p:extLst>
      <p:ext uri="{BB962C8B-B14F-4D97-AF65-F5344CB8AC3E}">
        <p14:creationId xmlns:p14="http://schemas.microsoft.com/office/powerpoint/2010/main" val="28430239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802.11-22/224r14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2022-04-07</a:t>
            </a:r>
            <a:endParaRPr lang="en-GB" sz="2000" b="0" dirty="0"/>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30"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April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cs typeface="+mn-cs"/>
              </a:rPr>
              <a:t>11-22-198 SA Ballot #1 status (Roy) – 5min</a:t>
            </a:r>
            <a:endParaRPr lang="en-US" sz="1800" b="0" kern="1200" dirty="0">
              <a:solidFill>
                <a:schemeClr val="dk1"/>
              </a:solidFill>
              <a:latin typeface="+mn-lt"/>
              <a:ea typeface="+mn-ea"/>
              <a:cs typeface="+mn-cs"/>
            </a:endParaRP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lvl="1" algn="just">
              <a:spcBef>
                <a:spcPct val="20000"/>
              </a:spcBef>
              <a:buFontTx/>
              <a:buChar char="•"/>
            </a:pPr>
            <a:r>
              <a:rPr lang="en-US" sz="1400" b="0" kern="1200" dirty="0">
                <a:solidFill>
                  <a:schemeClr val="dk1"/>
                </a:solidFill>
                <a:cs typeface="+mn-cs"/>
              </a:rPr>
              <a:t>11-22-505 comment resolution for CID7146 (Ali Raissinia) – 40min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E0CE-4F11-4E1A-87A9-C8E79A7F36E9}"/>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040B3F79-524F-40B0-B6E9-B0ECB36BD541}"/>
              </a:ext>
            </a:extLst>
          </p:cNvPr>
          <p:cNvSpPr>
            <a:spLocks noGrp="1"/>
          </p:cNvSpPr>
          <p:nvPr>
            <p:ph idx="1"/>
          </p:nvPr>
        </p:nvSpPr>
        <p:spPr>
          <a:xfrm>
            <a:off x="914401" y="1751015"/>
            <a:ext cx="10361084" cy="4343400"/>
          </a:xfrm>
        </p:spPr>
        <p:txBody>
          <a:bodyPr/>
          <a:lstStyle/>
          <a:p>
            <a:r>
              <a:rPr lang="en-US" dirty="0" err="1"/>
              <a:t>Strawpoll</a:t>
            </a:r>
            <a:endParaRPr lang="en-US" dirty="0"/>
          </a:p>
          <a:p>
            <a:r>
              <a:rPr lang="en-US" dirty="0"/>
              <a:t>Do you agree to include support for one mode of 160MHz which is single LO operation for 11az?</a:t>
            </a:r>
          </a:p>
          <a:p>
            <a:endParaRPr lang="en-US" dirty="0"/>
          </a:p>
          <a:p>
            <a:r>
              <a:rPr lang="en-US" dirty="0"/>
              <a:t>Results (Y/N/A): 3/4/2</a:t>
            </a:r>
          </a:p>
          <a:p>
            <a:endParaRPr lang="en-US" dirty="0"/>
          </a:p>
        </p:txBody>
      </p:sp>
      <p:sp>
        <p:nvSpPr>
          <p:cNvPr id="4" name="Slide Number Placeholder 3">
            <a:extLst>
              <a:ext uri="{FF2B5EF4-FFF2-40B4-BE49-F238E27FC236}">
                <a16:creationId xmlns:a16="http://schemas.microsoft.com/office/drawing/2014/main" id="{6C0ED182-26C5-4CEB-BDCA-B313BF861FA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421089F-ED32-4D39-B755-5B770A2A88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6D01E2-A70E-4C1A-97EB-5457A2D2BC0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4881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3670716"/>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30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CR status (Roy Want) – 5min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(Qi Wang) – follow up - </a:t>
            </a:r>
            <a:r>
              <a:rPr lang="en-US" sz="1400" kern="1200" dirty="0">
                <a:solidFill>
                  <a:schemeClr val="dk1"/>
                </a:solidFill>
                <a:cs typeface="+mn-cs"/>
              </a:rPr>
              <a:t>45min </a:t>
            </a:r>
          </a:p>
          <a:p>
            <a:pPr lvl="1" algn="just">
              <a:spcBef>
                <a:spcPct val="20000"/>
              </a:spcBef>
              <a:buFontTx/>
              <a:buChar char="•"/>
            </a:pPr>
            <a:r>
              <a:rPr lang="en-US" sz="1400" kern="1200" dirty="0">
                <a:solidFill>
                  <a:schemeClr val="dk1"/>
                </a:solidFill>
                <a:latin typeface="+mn-lt"/>
                <a:ea typeface="+mn-ea"/>
                <a:cs typeface="+mn-cs"/>
              </a:rPr>
              <a:t>Review unassigned comments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104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35996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06417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089435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40361671"/>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50355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16817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49820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60434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11-22-598 Some-SAB1-CR-v5 (Assaf Kasher) – 50min</a:t>
            </a:r>
          </a:p>
          <a:p>
            <a:pPr lvl="1" algn="just">
              <a:spcBef>
                <a:spcPct val="20000"/>
              </a:spcBef>
              <a:buFontTx/>
              <a:buChar char="•"/>
            </a:pPr>
            <a:r>
              <a:rPr lang="en-US" sz="1400" kern="1200" dirty="0">
                <a:solidFill>
                  <a:schemeClr val="dk1"/>
                </a:solidFill>
                <a:latin typeface="+mn-lt"/>
                <a:ea typeface="+mn-ea"/>
                <a:cs typeface="+mn-cs"/>
              </a:rPr>
              <a:t>11-22-0572 Comment-resolution-SA1 CID 7264 (Christian Berger) – 15min</a:t>
            </a:r>
          </a:p>
          <a:p>
            <a:pPr lvl="1" algn="just">
              <a:spcBef>
                <a:spcPct val="20000"/>
              </a:spcBef>
              <a:buFontTx/>
              <a:buChar char="•"/>
            </a:pPr>
            <a:r>
              <a:rPr lang="en-US" sz="1400" kern="1200" dirty="0">
                <a:solidFill>
                  <a:schemeClr val="dk1"/>
                </a:solidFill>
                <a:latin typeface="+mn-lt"/>
                <a:ea typeface="+mn-ea"/>
                <a:cs typeface="+mn-cs"/>
              </a:rPr>
              <a:t>Review unassigned comments 11-22-569 SA1 unassigned comments Group discussion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2007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9340077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1487992"/>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11-22-572 </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7264 (Christian Berger) – 15min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41122661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130820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97757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13</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11-22-572 Comment-resolution-SA1 CID 7264 (Christian Berger) – 10 min (ready to motion)</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45 min </a:t>
            </a:r>
          </a:p>
          <a:p>
            <a:pPr lvl="1" algn="just">
              <a:spcBef>
                <a:spcPct val="20000"/>
              </a:spcBef>
              <a:buFontTx/>
              <a:buChar char="•"/>
            </a:pPr>
            <a:r>
              <a:rPr lang="en-US" sz="1400" kern="1200" dirty="0">
                <a:solidFill>
                  <a:schemeClr val="dk1"/>
                </a:solidFill>
                <a:latin typeface="+mn-lt"/>
                <a:ea typeface="+mn-ea"/>
                <a:cs typeface="+mn-cs"/>
              </a:rPr>
              <a:t>11-22-624 Resolution to CIDs 7310, 7317 and 7322 (Ali Raissinia) – 20 min </a:t>
            </a:r>
          </a:p>
          <a:p>
            <a:pPr lvl="1" algn="just">
              <a:spcBef>
                <a:spcPct val="20000"/>
              </a:spcBef>
              <a:buFontTx/>
              <a:buChar char="•"/>
            </a:pPr>
            <a:r>
              <a:rPr lang="en-US" sz="1400" kern="1200" dirty="0">
                <a:solidFill>
                  <a:schemeClr val="dk1"/>
                </a:solidFill>
                <a:cs typeface="+mn-cs"/>
              </a:rPr>
              <a:t>11-22-637 Resolutions for 80 SA1 Editorial CIDs (Roy Want) – 15 min (as time permits)</a:t>
            </a:r>
            <a:endParaRPr lang="en-US" sz="140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498459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5518881"/>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11-22-572</a:t>
                      </a:r>
                      <a:endParaRPr lang="en-US" sz="1400" dirty="0"/>
                    </a:p>
                  </a:txBody>
                  <a:tcPr marT="45712" marB="45712"/>
                </a:tc>
                <a:tc>
                  <a:txBody>
                    <a:bodyPr/>
                    <a:lstStyle/>
                    <a:p>
                      <a:r>
                        <a:rPr lang="en-US" sz="1400" dirty="0"/>
                        <a:t>Christian Berger</a:t>
                      </a:r>
                    </a:p>
                  </a:txBody>
                  <a:tcPr marT="45712" marB="45712"/>
                </a:tc>
                <a:tc>
                  <a:txBody>
                    <a:bodyPr/>
                    <a:lstStyle/>
                    <a:p>
                      <a:r>
                        <a:rPr lang="en-US" sz="1400" kern="1200" dirty="0">
                          <a:solidFill>
                            <a:schemeClr val="dk1"/>
                          </a:solidFill>
                          <a:latin typeface="+mn-lt"/>
                          <a:ea typeface="+mn-ea"/>
                          <a:cs typeface="+mn-cs"/>
                        </a:rPr>
                        <a:t>Comment-resolution-SA1 CID 7264</a:t>
                      </a:r>
                      <a:endParaRPr lang="en-US" sz="1400" b="1" dirty="0"/>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11-22-624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to CIDs 7310, 7317 and 7322</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251405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528494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257941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95346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2317309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51865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8982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20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247802"/>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a:t>
            </a:r>
            <a:r>
              <a:rPr lang="en-US" sz="1400" kern="1200" dirty="0">
                <a:solidFill>
                  <a:schemeClr val="dk1"/>
                </a:solidFill>
                <a:cs typeface="+mn-cs"/>
              </a:rPr>
              <a:t>15min (for completion)</a:t>
            </a:r>
            <a:endParaRPr lang="en-US" sz="1400" kern="1200" dirty="0">
              <a:solidFill>
                <a:schemeClr val="dk1"/>
              </a:solidFill>
              <a:latin typeface="+mn-lt"/>
              <a:ea typeface="+mn-ea"/>
              <a:cs typeface="+mn-cs"/>
            </a:endParaRPr>
          </a:p>
          <a:p>
            <a:pPr lvl="1" algn="just">
              <a:spcBef>
                <a:spcPct val="20000"/>
              </a:spcBef>
              <a:buFontTx/>
              <a:buChar char="•"/>
            </a:pPr>
            <a:r>
              <a:rPr lang="en-US" sz="1400" kern="1200" dirty="0">
                <a:solidFill>
                  <a:schemeClr val="dk1"/>
                </a:solidFill>
                <a:cs typeface="+mn-cs"/>
              </a:rPr>
              <a:t>11-22-637 Resolutions for 80 SA1 Editorial CIDs (Roy Want) – 15 min (as time permits)</a:t>
            </a:r>
          </a:p>
          <a:p>
            <a:pPr lvl="1" algn="just">
              <a:spcBef>
                <a:spcPct val="20000"/>
              </a:spcBef>
              <a:buFontTx/>
              <a:buChar char="•"/>
            </a:pPr>
            <a:r>
              <a:rPr lang="en-US" sz="1400" kern="1200" dirty="0">
                <a:solidFill>
                  <a:schemeClr val="dk1"/>
                </a:solidFill>
                <a:latin typeface="+mn-lt"/>
                <a:ea typeface="+mn-ea"/>
                <a:cs typeface="+mn-cs"/>
              </a:rPr>
              <a:t>11-22-640 Resolutions for 12 SA1 Editorial CIDs (Roy Want) – for motion</a:t>
            </a:r>
          </a:p>
          <a:p>
            <a:pPr lvl="1" algn="just">
              <a:spcBef>
                <a:spcPct val="20000"/>
              </a:spcBef>
              <a:buFontTx/>
              <a:buChar char="•"/>
            </a:pPr>
            <a:r>
              <a:rPr lang="en-US" sz="1400" kern="1200" dirty="0">
                <a:solidFill>
                  <a:schemeClr val="dk1"/>
                </a:solidFill>
                <a:latin typeface="+mn-lt"/>
                <a:ea typeface="+mn-ea"/>
                <a:cs typeface="+mn-cs"/>
              </a:rPr>
              <a:t>11-22-643 Comment-resolution-SA1 CID 7296, 7336 (Christian Berger)</a:t>
            </a:r>
          </a:p>
          <a:p>
            <a:pPr lvl="1" algn="just">
              <a:spcBef>
                <a:spcPct val="20000"/>
              </a:spcBef>
              <a:buFontTx/>
              <a:buChar char="•"/>
            </a:pPr>
            <a:r>
              <a:rPr lang="en-US" sz="1400" kern="1200" dirty="0">
                <a:solidFill>
                  <a:schemeClr val="dk1"/>
                </a:solidFill>
                <a:latin typeface="+mn-lt"/>
                <a:ea typeface="+mn-ea"/>
                <a:cs typeface="+mn-cs"/>
              </a:rPr>
              <a:t>11-22-569 SA1 unassigned comments Group discussion (Jonathan Segev)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0463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922434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1"/>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26798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4448344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6347812"/>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11-22-NNN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r>
                        <a:rPr lang="en-US" sz="1400" dirty="0"/>
                        <a:t>11-22-NNN</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to 7207</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082485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3354572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2474409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059216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9203249"/>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116261</TotalTime>
  <Words>8321</Words>
  <Application>Microsoft Office PowerPoint</Application>
  <PresentationFormat>Widescreen</PresentationFormat>
  <Paragraphs>1386</Paragraphs>
  <Slides>106</Slides>
  <Notes>26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106</vt:i4>
      </vt:variant>
    </vt:vector>
  </HeadingPairs>
  <TitlesOfParts>
    <vt:vector size="114"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11-22-505</vt:lpstr>
      <vt:lpstr>Submission pipeline</vt:lpstr>
      <vt:lpstr>Scheduled TGaz CRC telecons</vt:lpstr>
      <vt:lpstr>PowerPoint Presentation</vt:lpstr>
      <vt:lpstr>PowerPoint Presentation</vt:lpstr>
      <vt:lpstr>March 30th CRC Telecon</vt:lpstr>
      <vt:lpstr>Submission List for the March 23rd meeting</vt:lpstr>
      <vt:lpstr>Review Submissions</vt:lpstr>
      <vt:lpstr>Submission pipeline</vt:lpstr>
      <vt:lpstr>Scheduled TGaz CRC telecons</vt:lpstr>
      <vt:lpstr>PowerPoint Presentation</vt:lpstr>
      <vt:lpstr>PowerPoint Presentation</vt:lpstr>
      <vt:lpstr>April 6th CRC Telecon</vt:lpstr>
      <vt:lpstr>Submission List for the March 23rd meeting</vt:lpstr>
      <vt:lpstr>Review Submissions</vt:lpstr>
      <vt:lpstr>Submission pipeline</vt:lpstr>
      <vt:lpstr>Scheduled TGaz CRC telecons</vt:lpstr>
      <vt:lpstr>PowerPoint Presentation</vt:lpstr>
      <vt:lpstr>PowerPoint Presentation</vt:lpstr>
      <vt:lpstr>April 13th CRC Telecon</vt:lpstr>
      <vt:lpstr>Submission List for the Apr. 13th meeting</vt:lpstr>
      <vt:lpstr>Review Submissions</vt:lpstr>
      <vt:lpstr>Submission pipeline</vt:lpstr>
      <vt:lpstr>Scheduled TGaz CRC telecons</vt:lpstr>
      <vt:lpstr>PowerPoint Presentation</vt:lpstr>
      <vt:lpstr>PowerPoint Presentation</vt:lpstr>
      <vt:lpstr>April 20th CRC Telecon</vt:lpstr>
      <vt:lpstr>Submission List for the Apr. 20th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REV-2</cp:lastModifiedBy>
  <cp:revision>710</cp:revision>
  <cp:lastPrinted>1601-01-01T00:00:00Z</cp:lastPrinted>
  <dcterms:created xsi:type="dcterms:W3CDTF">2018-08-06T10:28:59Z</dcterms:created>
  <dcterms:modified xsi:type="dcterms:W3CDTF">2022-04-20T19:09:18Z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